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62" r:id="rId4"/>
    <p:sldId id="264" r:id="rId5"/>
    <p:sldId id="257" r:id="rId6"/>
    <p:sldId id="258" r:id="rId7"/>
    <p:sldId id="265" r:id="rId8"/>
    <p:sldId id="263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75A01-5296-4841-B612-9613114D0029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573F8-F053-4818-86E1-7B26E895A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27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EBD1D-9036-4391-9980-9EFB63A8F4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answer is (c).</a:t>
            </a:r>
          </a:p>
          <a:p>
            <a:endParaRPr lang="en-US" dirty="0" smtClean="0"/>
          </a:p>
          <a:p>
            <a:r>
              <a:rPr lang="en-US" dirty="0" smtClean="0"/>
              <a:t>These next two slides</a:t>
            </a:r>
            <a:r>
              <a:rPr lang="en-US" baseline="0" dirty="0" smtClean="0"/>
              <a:t> from the first lecture help students understand the basic structure and function of DFA’s.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Students learn about the impact on the language of changing the final states. They also learn several basic facts about final states in DFAs:</a:t>
            </a:r>
          </a:p>
          <a:p>
            <a:pPr lvl="1"/>
            <a:r>
              <a:rPr lang="en-US" baseline="0" dirty="0" smtClean="0"/>
              <a:t>* There can be more than one final state in a DFA</a:t>
            </a:r>
          </a:p>
          <a:p>
            <a:pPr lvl="1"/>
            <a:r>
              <a:rPr lang="en-US" baseline="0" dirty="0" smtClean="0"/>
              <a:t>* Even when the DFA appears to have a linear sequence of states, the final state(s) needn’t be the “last” state of the sequence</a:t>
            </a:r>
          </a:p>
          <a:p>
            <a:pPr lvl="1"/>
            <a:r>
              <a:rPr lang="en-US" baseline="0" dirty="0" smtClean="0"/>
              <a:t>* Final state can even be the same as the start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major “ulterior motive” of this slide, which dictates the wording and setup of the question, is to familiarize students with the formal description of a DFA piece-by-piece. The formal description is </a:t>
            </a:r>
            <a:r>
              <a:rPr lang="en-US" dirty="0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= {Q, </a:t>
            </a:r>
            <a:r>
              <a:rPr lang="el-GR" dirty="0" smtClean="0"/>
              <a:t>Σ</a:t>
            </a:r>
            <a:r>
              <a:rPr lang="en-US" dirty="0" smtClean="0"/>
              <a:t>, </a:t>
            </a:r>
            <a:r>
              <a:rPr lang="el-GR" dirty="0" smtClean="0"/>
              <a:t>δ</a:t>
            </a:r>
            <a:r>
              <a:rPr lang="en-US" dirty="0" smtClean="0"/>
              <a:t>, q0,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}, which is a lot to remember and the abstractness (literally Greek!)</a:t>
            </a:r>
            <a:r>
              <a:rPr lang="en-US" baseline="0" dirty="0" smtClean="0"/>
              <a:t> makes it hard for students to get comfortable with this notation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a drawing (the formal description notation is needed for proofs where drawings don’t suffice). This slide introduces the last element, F, in a concrete setting that focuses on function. They also learn that F is a *set*, unlike the (unique) start state </a:t>
            </a:r>
            <a:r>
              <a:rPr lang="en-US" dirty="0" smtClean="0"/>
              <a:t>q0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next slide introduces </a:t>
            </a:r>
            <a:r>
              <a:rPr lang="el-GR" dirty="0" smtClean="0"/>
              <a:t>δ</a:t>
            </a:r>
            <a:r>
              <a:rPr lang="en-US" dirty="0" smtClean="0"/>
              <a:t>, again in</a:t>
            </a:r>
            <a:r>
              <a:rPr lang="en-US" baseline="0" dirty="0" smtClean="0"/>
              <a:t> a concrete setting that focuses on function. Both slides also mention </a:t>
            </a:r>
            <a:r>
              <a:rPr lang="el-GR" dirty="0" smtClean="0"/>
              <a:t>Σ</a:t>
            </a:r>
            <a:r>
              <a:rPr lang="en-US" dirty="0" smtClean="0"/>
              <a:t>. So that’s 3/5 elements of the formal description being covered in these two slides.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8763-42F8-4843-9B26-30F11D50AE0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 is (a).</a:t>
            </a:r>
          </a:p>
          <a:p>
            <a:endParaRPr lang="en-US" dirty="0" smtClean="0"/>
          </a:p>
          <a:p>
            <a:r>
              <a:rPr lang="en-US" dirty="0" smtClean="0"/>
              <a:t>(See notes</a:t>
            </a:r>
            <a:r>
              <a:rPr lang="en-US" baseline="0" dirty="0" smtClean="0"/>
              <a:t> for previous slide. This slide is designed to introduce students to the </a:t>
            </a:r>
            <a:r>
              <a:rPr lang="el-GR" dirty="0" smtClean="0"/>
              <a:t>δ</a:t>
            </a:r>
            <a:r>
              <a:rPr lang="en-US" dirty="0" smtClean="0"/>
              <a:t> symbol.</a:t>
            </a:r>
            <a:r>
              <a:rPr lang="en-US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8763-42F8-4843-9B26-30F11D50AE0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answer is (c).</a:t>
            </a:r>
          </a:p>
          <a:p>
            <a:endParaRPr lang="en-US" dirty="0" smtClean="0"/>
          </a:p>
          <a:p>
            <a:r>
              <a:rPr lang="en-US" dirty="0" smtClean="0"/>
              <a:t>These next two slides</a:t>
            </a:r>
            <a:r>
              <a:rPr lang="en-US" baseline="0" dirty="0" smtClean="0"/>
              <a:t> from the first lecture help students understand the basic structure and function of DFA’s.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Students learn about the impact on the language of changing the final states. They also learn several basic facts about final states in DFAs:</a:t>
            </a:r>
          </a:p>
          <a:p>
            <a:pPr lvl="1"/>
            <a:r>
              <a:rPr lang="en-US" baseline="0" dirty="0" smtClean="0"/>
              <a:t>* There can be more than one final state in a DFA</a:t>
            </a:r>
          </a:p>
          <a:p>
            <a:pPr lvl="1"/>
            <a:r>
              <a:rPr lang="en-US" baseline="0" dirty="0" smtClean="0"/>
              <a:t>* Even when the DFA appears to have a linear sequence of states, the final state(s) needn’t be the “last” state of the sequence</a:t>
            </a:r>
          </a:p>
          <a:p>
            <a:pPr lvl="1"/>
            <a:r>
              <a:rPr lang="en-US" baseline="0" dirty="0" smtClean="0"/>
              <a:t>* Final state can even be the same as the start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major “ulterior motive” of this slide, which dictates the wording and setup of the question, is to familiarize students with the formal description of a DFA piece-by-piece. The formal description is </a:t>
            </a:r>
            <a:r>
              <a:rPr lang="en-US" dirty="0" smtClean="0"/>
              <a:t>M</a:t>
            </a:r>
            <a:r>
              <a:rPr lang="en-US" baseline="-25000" dirty="0" smtClean="0"/>
              <a:t> </a:t>
            </a:r>
            <a:r>
              <a:rPr lang="en-US" dirty="0" smtClean="0"/>
              <a:t>= {Q, </a:t>
            </a:r>
            <a:r>
              <a:rPr lang="el-GR" dirty="0" smtClean="0"/>
              <a:t>Σ</a:t>
            </a:r>
            <a:r>
              <a:rPr lang="en-US" dirty="0" smtClean="0"/>
              <a:t>, </a:t>
            </a:r>
            <a:r>
              <a:rPr lang="el-GR" dirty="0" smtClean="0"/>
              <a:t>δ</a:t>
            </a:r>
            <a:r>
              <a:rPr lang="en-US" dirty="0" smtClean="0"/>
              <a:t>, q0,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}, which is a lot to remember and the abstractness (literally Greek!)</a:t>
            </a:r>
            <a:r>
              <a:rPr lang="en-US" baseline="0" dirty="0" smtClean="0"/>
              <a:t> makes it hard for students to get comfortable with this notation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a drawing (the formal description notation is needed for proofs where drawings don’t suffice). This slide introduces the last element, F, in a concrete setting that focuses on function. They also learn that F is a *set*, unlike the (unique) start state </a:t>
            </a:r>
            <a:r>
              <a:rPr lang="en-US" dirty="0" smtClean="0"/>
              <a:t>q0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next slide introduces </a:t>
            </a:r>
            <a:r>
              <a:rPr lang="el-GR" dirty="0" smtClean="0"/>
              <a:t>δ</a:t>
            </a:r>
            <a:r>
              <a:rPr lang="en-US" dirty="0" smtClean="0"/>
              <a:t>, again in</a:t>
            </a:r>
            <a:r>
              <a:rPr lang="en-US" baseline="0" dirty="0" smtClean="0"/>
              <a:t> a concrete setting that focuses on function. Both slides also mention </a:t>
            </a:r>
            <a:r>
              <a:rPr lang="el-GR" dirty="0" smtClean="0"/>
              <a:t>Σ</a:t>
            </a:r>
            <a:r>
              <a:rPr lang="en-US" dirty="0" smtClean="0"/>
              <a:t>. So that’s 3/5 elements of the formal description being covered in these two slides.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8763-42F8-4843-9B26-30F11D50AE0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 is (a).</a:t>
            </a:r>
          </a:p>
          <a:p>
            <a:endParaRPr lang="en-US" dirty="0" smtClean="0"/>
          </a:p>
          <a:p>
            <a:r>
              <a:rPr lang="en-US" dirty="0" smtClean="0"/>
              <a:t>(See notes</a:t>
            </a:r>
            <a:r>
              <a:rPr lang="en-US" baseline="0" dirty="0" smtClean="0"/>
              <a:t> for previous slide. This slide is designed to introduce students to the </a:t>
            </a:r>
            <a:r>
              <a:rPr lang="el-GR" dirty="0" smtClean="0"/>
              <a:t>δ</a:t>
            </a:r>
            <a:r>
              <a:rPr lang="en-US" dirty="0" smtClean="0"/>
              <a:t> symbol.</a:t>
            </a:r>
            <a:r>
              <a:rPr lang="en-US" baseline="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48763-42F8-4843-9B26-30F11D50AE0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8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1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9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52A6-AEE1-404C-AF56-2E847A10EC57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9AB6-7507-4F46-BD7F-B887FD15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8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3.0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peerinstruction4cs.org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2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image" Target="../media/image2.jpeg"/><Relationship Id="rId4" Type="http://schemas.openxmlformats.org/officeDocument/2006/relationships/tags" Target="../tags/tag31.xml"/><Relationship Id="rId9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2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notesSlide" Target="../notesSlides/notesSlide6.xml"/><Relationship Id="rId5" Type="http://schemas.openxmlformats.org/officeDocument/2006/relationships/tags" Target="../tags/tag52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DFA Formal Description Using Peer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Cynthia Bailey Lee</a:t>
            </a:r>
          </a:p>
          <a:p>
            <a:r>
              <a:rPr lang="en-US" dirty="0" smtClean="0"/>
              <a:t>UCSD</a:t>
            </a:r>
          </a:p>
          <a:p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90600" y="6086475"/>
            <a:ext cx="7391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Theory of Computation Peer Instruction Lecture Slides by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Dr. Cynthia Lee, UCSD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 are licensed under a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Creative Commons Attribution-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NonCommercial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-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ShareAlike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3.0 </a:t>
            </a:r>
            <a:r>
              <a:rPr lang="en-US" sz="1400" dirty="0" err="1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Unported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7"/>
              </a:rPr>
              <a:t> License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Based on a work at </a:t>
            </a:r>
            <a:r>
              <a:rPr lang="en-US" sz="1400" dirty="0" smtClean="0">
                <a:solidFill>
                  <a:srgbClr val="4374B7"/>
                </a:solidFill>
                <a:latin typeface="Helvetica Neue"/>
                <a:cs typeface="Arial" pitchFamily="34" charset="0"/>
                <a:hlinkClick r:id="rId6"/>
              </a:rPr>
              <a:t>www.peerinstruction4cs.org</a:t>
            </a:r>
            <a:r>
              <a:rPr lang="en-US" sz="14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81" y="5638800"/>
            <a:ext cx="1270819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8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914400" y="16764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(Q, </a:t>
            </a:r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F)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Objective:</a:t>
            </a:r>
            <a:br>
              <a:rPr lang="en-US" dirty="0"/>
            </a:br>
            <a:r>
              <a:rPr lang="en-US" dirty="0"/>
              <a:t>DFA Formal Description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066800" y="3200400"/>
            <a:ext cx="708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to write proofs, students need to use the formal description of a DFA, not just how to draw the diagram. Students often struggle with the formal description, preferring the more concrete diagram. However, diagrams are not sufficient in proof-writing precisely because concrete examples cause loss of generality.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two sample questions that will be given in the follow slides, although they don’t appear to have anything to do with proof-writing, are actually designed to assist students in building the proof-writing skill of having proficiency with the DFA formal description. This presentation explains 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5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914400" y="16764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 (Q, </a:t>
            </a:r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F)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Callout 1 8"/>
          <p:cNvSpPr/>
          <p:nvPr>
            <p:custDataLst>
              <p:tags r:id="rId3"/>
            </p:custDataLst>
          </p:nvPr>
        </p:nvSpPr>
        <p:spPr>
          <a:xfrm>
            <a:off x="914400" y="5410200"/>
            <a:ext cx="1371600" cy="1219200"/>
          </a:xfrm>
          <a:prstGeom prst="borderCallout1">
            <a:avLst>
              <a:gd name="adj1" fmla="val 460"/>
              <a:gd name="adj2" fmla="val 51316"/>
              <a:gd name="adj3" fmla="val -243601"/>
              <a:gd name="adj4" fmla="val 124826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Name of the DFA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Line Callout 1 9"/>
          <p:cNvSpPr/>
          <p:nvPr>
            <p:custDataLst>
              <p:tags r:id="rId4"/>
            </p:custDataLst>
          </p:nvPr>
        </p:nvSpPr>
        <p:spPr>
          <a:xfrm>
            <a:off x="2438400" y="5181600"/>
            <a:ext cx="1371600" cy="1219200"/>
          </a:xfrm>
          <a:prstGeom prst="borderCallout1">
            <a:avLst>
              <a:gd name="adj1" fmla="val 460"/>
              <a:gd name="adj2" fmla="val 51316"/>
              <a:gd name="adj3" fmla="val -215968"/>
              <a:gd name="adj4" fmla="val 101434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Set of States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Line Callout 1 10"/>
          <p:cNvSpPr/>
          <p:nvPr>
            <p:custDataLst>
              <p:tags r:id="rId5"/>
            </p:custDataLst>
          </p:nvPr>
        </p:nvSpPr>
        <p:spPr>
          <a:xfrm>
            <a:off x="3962400" y="4876800"/>
            <a:ext cx="1371600" cy="1219200"/>
          </a:xfrm>
          <a:prstGeom prst="borderCallout1">
            <a:avLst>
              <a:gd name="adj1" fmla="val 460"/>
              <a:gd name="adj2" fmla="val 51316"/>
              <a:gd name="adj3" fmla="val -190969"/>
              <a:gd name="adj4" fmla="val 44123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Alphabet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Line Callout 1 11"/>
          <p:cNvSpPr/>
          <p:nvPr>
            <p:custDataLst>
              <p:tags r:id="rId6"/>
            </p:custDataLst>
          </p:nvPr>
        </p:nvSpPr>
        <p:spPr>
          <a:xfrm>
            <a:off x="5486400" y="4572000"/>
            <a:ext cx="1371600" cy="1219200"/>
          </a:xfrm>
          <a:prstGeom prst="borderCallout1">
            <a:avLst>
              <a:gd name="adj1" fmla="val 460"/>
              <a:gd name="adj2" fmla="val 51316"/>
              <a:gd name="adj3" fmla="val -171233"/>
              <a:gd name="adj4" fmla="val -29561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Transition Function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Line Callout 1 12"/>
          <p:cNvSpPr/>
          <p:nvPr>
            <p:custDataLst>
              <p:tags r:id="rId7"/>
            </p:custDataLst>
          </p:nvPr>
        </p:nvSpPr>
        <p:spPr>
          <a:xfrm>
            <a:off x="7010400" y="4038600"/>
            <a:ext cx="1371600" cy="1219200"/>
          </a:xfrm>
          <a:prstGeom prst="borderCallout1">
            <a:avLst>
              <a:gd name="adj1" fmla="val 460"/>
              <a:gd name="adj2" fmla="val 51316"/>
              <a:gd name="adj3" fmla="val -126496"/>
              <a:gd name="adj4" fmla="val -8687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Start State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Line Callout 1 13"/>
          <p:cNvSpPr/>
          <p:nvPr>
            <p:custDataLst>
              <p:tags r:id="rId8"/>
            </p:custDataLst>
          </p:nvPr>
        </p:nvSpPr>
        <p:spPr>
          <a:xfrm>
            <a:off x="7467600" y="2362200"/>
            <a:ext cx="1371600" cy="1219200"/>
          </a:xfrm>
          <a:prstGeom prst="borderCallout1">
            <a:avLst>
              <a:gd name="adj1" fmla="val 50460"/>
              <a:gd name="adj2" fmla="val -1316"/>
              <a:gd name="adj3" fmla="val 9031"/>
              <a:gd name="adj4" fmla="val -72836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Set of Final (Accept) States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Cloud 1"/>
          <p:cNvSpPr/>
          <p:nvPr>
            <p:custDataLst>
              <p:tags r:id="rId9"/>
            </p:custDataLst>
          </p:nvPr>
        </p:nvSpPr>
        <p:spPr>
          <a:xfrm>
            <a:off x="0" y="2590801"/>
            <a:ext cx="3581400" cy="2438399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Notice that capital letters are used for </a:t>
            </a:r>
            <a:r>
              <a:rPr lang="en-US" b="1" dirty="0" smtClean="0">
                <a:solidFill>
                  <a:srgbClr val="00B050"/>
                </a:solidFill>
              </a:rPr>
              <a:t>sets</a:t>
            </a:r>
            <a:r>
              <a:rPr lang="en-US" dirty="0" smtClean="0">
                <a:solidFill>
                  <a:srgbClr val="00B050"/>
                </a:solidFill>
              </a:rPr>
              <a:t>, lowercase letters are used for a </a:t>
            </a:r>
            <a:r>
              <a:rPr lang="en-US" b="1" dirty="0" smtClean="0">
                <a:solidFill>
                  <a:srgbClr val="00B050"/>
                </a:solidFill>
              </a:rPr>
              <a:t>function</a:t>
            </a:r>
            <a:r>
              <a:rPr lang="en-US" dirty="0" smtClean="0">
                <a:solidFill>
                  <a:srgbClr val="00B050"/>
                </a:solidFill>
              </a:rPr>
              <a:t> or </a:t>
            </a:r>
            <a:r>
              <a:rPr lang="en-US" b="1" dirty="0" smtClean="0">
                <a:solidFill>
                  <a:srgbClr val="00B050"/>
                </a:solidFill>
              </a:rPr>
              <a:t>single</a:t>
            </a:r>
            <a:r>
              <a:rPr lang="en-US" dirty="0" smtClean="0">
                <a:solidFill>
                  <a:srgbClr val="00B050"/>
                </a:solidFill>
              </a:rPr>
              <a:t> item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students struggle:</a:t>
            </a:r>
            <a:br>
              <a:rPr lang="en-US" dirty="0" smtClean="0"/>
            </a:br>
            <a:r>
              <a:rPr lang="en-US" sz="2700" dirty="0" smtClean="0"/>
              <a:t>Formal description is (literally) Greek to them, and there are simply too many parts for them to absorb at once. </a:t>
            </a:r>
            <a:endParaRPr lang="en-US" sz="2700" dirty="0"/>
          </a:p>
        </p:txBody>
      </p:sp>
      <p:sp>
        <p:nvSpPr>
          <p:cNvPr id="4" name="Rectangle 3"/>
          <p:cNvSpPr/>
          <p:nvPr>
            <p:custDataLst>
              <p:tags r:id="rId11"/>
            </p:custDataLst>
          </p:nvPr>
        </p:nvSpPr>
        <p:spPr>
          <a:xfrm>
            <a:off x="2384906" y="4191000"/>
            <a:ext cx="386349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…except M, the name of the machine…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>
            <a:stCxn id="2" idx="0"/>
            <a:endCxn id="15" idx="3"/>
          </p:cNvCxnSpPr>
          <p:nvPr>
            <p:custDataLst>
              <p:tags r:id="rId12"/>
            </p:custDataLst>
          </p:nvPr>
        </p:nvCxnSpPr>
        <p:spPr>
          <a:xfrm flipV="1">
            <a:off x="3578416" y="2456890"/>
            <a:ext cx="1967609" cy="135311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>
            <p:custDataLst>
              <p:tags r:id="rId13"/>
            </p:custDataLst>
          </p:nvPr>
        </p:nvSpPr>
        <p:spPr>
          <a:xfrm>
            <a:off x="5334000" y="1676400"/>
            <a:ext cx="1447800" cy="9144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Sample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5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Which states should be in F (the set of “final” or “accept” states) so that DFA 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recognizes the language L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{w | </a:t>
            </a:r>
            <a:r>
              <a:rPr lang="en-US" sz="3600" dirty="0" err="1" smtClean="0"/>
              <a:t>b’s</a:t>
            </a:r>
            <a:r>
              <a:rPr lang="en-US" sz="3600" dirty="0" smtClean="0"/>
              <a:t> never appear after </a:t>
            </a:r>
            <a:r>
              <a:rPr lang="en-US" sz="3600" dirty="0" err="1" smtClean="0"/>
              <a:t>a’s</a:t>
            </a:r>
            <a:r>
              <a:rPr lang="en-US" sz="3600" dirty="0" smtClean="0"/>
              <a:t> in w} </a:t>
            </a:r>
            <a:r>
              <a:rPr lang="en-US" sz="3200" dirty="0" smtClean="0"/>
              <a:t>(</a:t>
            </a:r>
            <a:r>
              <a:rPr lang="el-GR" sz="3200" dirty="0" smtClean="0"/>
              <a:t>Σ</a:t>
            </a:r>
            <a:r>
              <a:rPr lang="en-US" sz="3200" dirty="0" smtClean="0"/>
              <a:t> = {</a:t>
            </a:r>
            <a:r>
              <a:rPr lang="en-US" sz="3200" dirty="0" err="1" smtClean="0"/>
              <a:t>a,b</a:t>
            </a:r>
            <a:r>
              <a:rPr lang="en-US" sz="3200" dirty="0" smtClean="0"/>
              <a:t>})</a:t>
            </a:r>
            <a:endParaRPr lang="en-US" sz="3600" dirty="0"/>
          </a:p>
        </p:txBody>
      </p:sp>
      <p:pic>
        <p:nvPicPr>
          <p:cNvPr id="7" name="Content Placeholder 6" descr="DFA.jpg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95312" y="3800475"/>
            <a:ext cx="3762375" cy="16859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2713037"/>
            <a:ext cx="4038600" cy="39163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{q1, 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 = {q2, q3}</a:t>
            </a:r>
            <a:endParaRPr lang="en-US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533400" y="2967335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419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baseline="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   s</a:t>
            </a:r>
            <a:endParaRPr lang="en-US" sz="2800" baseline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: Q x </a:t>
            </a:r>
            <a:r>
              <a:rPr lang="el-GR" dirty="0" smtClean="0"/>
              <a:t>Σ</a:t>
            </a:r>
            <a:r>
              <a:rPr lang="en-US" dirty="0" smtClean="0"/>
              <a:t> -&gt; Q </a:t>
            </a:r>
            <a:br>
              <a:rPr lang="en-US" dirty="0" smtClean="0"/>
            </a:br>
            <a:r>
              <a:rPr lang="en-US" dirty="0" smtClean="0"/>
              <a:t>Transition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b’s</a:t>
            </a:r>
            <a:r>
              <a:rPr lang="en-US" dirty="0" smtClean="0"/>
              <a:t> never appear after </a:t>
            </a:r>
            <a:r>
              <a:rPr lang="en-US" dirty="0" err="1" smtClean="0"/>
              <a:t>a’s</a:t>
            </a:r>
            <a:r>
              <a:rPr lang="en-US" dirty="0" smtClean="0"/>
              <a:t>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custDataLst>
              <p:tags r:id="rId4"/>
            </p:custDataLst>
          </p:nvPr>
        </p:nvGraphicFramePr>
        <p:xfrm>
          <a:off x="5105400" y="15240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Content Placeholder 6" descr="DFA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533400" y="2438400"/>
            <a:ext cx="3762375" cy="1685925"/>
          </a:xfrm>
          <a:prstGeom prst="rect">
            <a:avLst/>
          </a:prstGeom>
        </p:spPr>
      </p:pic>
      <p:graphicFrame>
        <p:nvGraphicFramePr>
          <p:cNvPr id="10" name="Content Placeholder 7"/>
          <p:cNvGraphicFramePr>
            <a:graphicFrameLocks/>
          </p:cNvGraphicFramePr>
          <p:nvPr>
            <p:custDataLst>
              <p:tags r:id="rId6"/>
            </p:custDataLst>
          </p:nvPr>
        </p:nvGraphicFramePr>
        <p:xfrm>
          <a:off x="5105400" y="32766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5105400" y="50292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18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these two sample questions teach the formal description of DFAs?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0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Which states should be in </a:t>
            </a:r>
            <a:r>
              <a:rPr lang="en-US" sz="3600" dirty="0" smtClean="0">
                <a:solidFill>
                  <a:srgbClr val="00B050"/>
                </a:solidFill>
              </a:rPr>
              <a:t>F (the set of “final” or “accept” states) </a:t>
            </a:r>
            <a:r>
              <a:rPr lang="en-US" sz="3600" dirty="0" smtClean="0"/>
              <a:t>so that DFA 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recognizes the language L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{w | </a:t>
            </a:r>
            <a:r>
              <a:rPr lang="en-US" sz="3600" dirty="0" err="1" smtClean="0"/>
              <a:t>b’s</a:t>
            </a:r>
            <a:r>
              <a:rPr lang="en-US" sz="3600" dirty="0" smtClean="0"/>
              <a:t> never appear after </a:t>
            </a:r>
            <a:r>
              <a:rPr lang="en-US" sz="3600" dirty="0" err="1" smtClean="0"/>
              <a:t>a’s</a:t>
            </a:r>
            <a:r>
              <a:rPr lang="en-US" sz="3600" dirty="0" smtClean="0"/>
              <a:t> in w} </a:t>
            </a:r>
            <a:r>
              <a:rPr lang="en-US" sz="3200" dirty="0" smtClean="0"/>
              <a:t>(</a:t>
            </a:r>
            <a:r>
              <a:rPr lang="el-GR" sz="3200" dirty="0" smtClean="0">
                <a:solidFill>
                  <a:srgbClr val="FFC000"/>
                </a:solidFill>
              </a:rPr>
              <a:t>Σ</a:t>
            </a:r>
            <a:r>
              <a:rPr lang="en-US" sz="3200" dirty="0" smtClean="0">
                <a:solidFill>
                  <a:srgbClr val="FFC000"/>
                </a:solidFill>
              </a:rPr>
              <a:t> = {</a:t>
            </a:r>
            <a:r>
              <a:rPr lang="en-US" sz="3200" dirty="0" err="1" smtClean="0">
                <a:solidFill>
                  <a:srgbClr val="FFC000"/>
                </a:solidFill>
              </a:rPr>
              <a:t>a,b</a:t>
            </a:r>
            <a:r>
              <a:rPr lang="en-US" sz="3200" dirty="0" smtClean="0">
                <a:solidFill>
                  <a:srgbClr val="FFC000"/>
                </a:solidFill>
              </a:rPr>
              <a:t>}</a:t>
            </a:r>
            <a:r>
              <a:rPr lang="en-US" sz="3200" dirty="0" smtClean="0"/>
              <a:t>)</a:t>
            </a:r>
            <a:endParaRPr lang="en-US" sz="3600" dirty="0"/>
          </a:p>
        </p:txBody>
      </p:sp>
      <p:pic>
        <p:nvPicPr>
          <p:cNvPr id="7" name="Content Placeholder 6" descr="DFA.jpg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595312" y="3800475"/>
            <a:ext cx="3762375" cy="16859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2713037"/>
            <a:ext cx="4038600" cy="39163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7030A0"/>
                </a:solidFill>
              </a:rPr>
              <a:t>F = {q2}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7030A0"/>
                </a:solidFill>
              </a:rPr>
              <a:t>F = {q3}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7030A0"/>
                </a:solidFill>
              </a:rPr>
              <a:t>F = {q1, q2}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7030A0"/>
                </a:solidFill>
              </a:rPr>
              <a:t>F = {q1, q3}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7030A0"/>
                </a:solidFill>
              </a:rPr>
              <a:t>F = {q2, q3}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533400" y="2967335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Line Callout 1 1"/>
          <p:cNvSpPr/>
          <p:nvPr>
            <p:custDataLst>
              <p:tags r:id="rId5"/>
            </p:custDataLst>
          </p:nvPr>
        </p:nvSpPr>
        <p:spPr>
          <a:xfrm>
            <a:off x="7239000" y="2209800"/>
            <a:ext cx="1600200" cy="759767"/>
          </a:xfrm>
          <a:prstGeom prst="borderCallout1">
            <a:avLst>
              <a:gd name="adj1" fmla="val 49628"/>
              <a:gd name="adj2" fmla="val -2318"/>
              <a:gd name="adj3" fmla="val -187435"/>
              <a:gd name="adj4" fmla="val -68659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Introduced and defined F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Line Callout 1 8"/>
          <p:cNvSpPr/>
          <p:nvPr>
            <p:custDataLst>
              <p:tags r:id="rId6"/>
            </p:custDataLst>
          </p:nvPr>
        </p:nvSpPr>
        <p:spPr>
          <a:xfrm>
            <a:off x="7391400" y="5486399"/>
            <a:ext cx="1600200" cy="1066801"/>
          </a:xfrm>
          <a:prstGeom prst="borderCallout1">
            <a:avLst>
              <a:gd name="adj1" fmla="val 49628"/>
              <a:gd name="adj2" fmla="val -2318"/>
              <a:gd name="adj3" fmla="val 31018"/>
              <a:gd name="adj4" fmla="val -7065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Reinforce   that F is a set          </a:t>
            </a:r>
            <a:r>
              <a:rPr lang="en-US" b="1" dirty="0" smtClean="0">
                <a:solidFill>
                  <a:srgbClr val="7030A0"/>
                </a:solidFill>
              </a:rPr>
              <a:t>5 times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>
            <p:custDataLst>
              <p:tags r:id="rId7"/>
            </p:custDataLst>
          </p:nvPr>
        </p:nvSpPr>
        <p:spPr>
          <a:xfrm>
            <a:off x="858168" y="4343400"/>
            <a:ext cx="970632" cy="990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2133600" y="4343400"/>
            <a:ext cx="970632" cy="990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>
            <p:custDataLst>
              <p:tags r:id="rId9"/>
            </p:custDataLst>
          </p:nvPr>
        </p:nvSpPr>
        <p:spPr>
          <a:xfrm>
            <a:off x="2438400" y="5715000"/>
            <a:ext cx="2590800" cy="988367"/>
          </a:xfrm>
          <a:prstGeom prst="borderCallout1">
            <a:avLst>
              <a:gd name="adj1" fmla="val 48716"/>
              <a:gd name="adj2" fmla="val -754"/>
              <a:gd name="adj3" fmla="val -51695"/>
              <a:gd name="adj4" fmla="val -2308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Final state(s) don’t have to be at the “end”</a:t>
            </a:r>
            <a:r>
              <a:rPr lang="en-US" dirty="0" smtClean="0">
                <a:solidFill>
                  <a:srgbClr val="0070C0"/>
                </a:solidFill>
              </a:rPr>
              <a:t>—can even be start state!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Line Callout 1 4"/>
          <p:cNvSpPr/>
          <p:nvPr>
            <p:custDataLst>
              <p:tags r:id="rId10"/>
            </p:custDataLst>
          </p:nvPr>
        </p:nvSpPr>
        <p:spPr>
          <a:xfrm>
            <a:off x="2438400" y="2895600"/>
            <a:ext cx="1828800" cy="612648"/>
          </a:xfrm>
          <a:prstGeom prst="borderCallout1">
            <a:avLst>
              <a:gd name="adj1" fmla="val 3039"/>
              <a:gd name="adj2" fmla="val 47807"/>
              <a:gd name="adj3" fmla="val -73413"/>
              <a:gd name="adj4" fmla="val 14149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Introduce sigma as the alphabet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Oval 12"/>
          <p:cNvSpPr/>
          <p:nvPr>
            <p:custDataLst>
              <p:tags r:id="rId11"/>
            </p:custDataLst>
          </p:nvPr>
        </p:nvSpPr>
        <p:spPr>
          <a:xfrm>
            <a:off x="4800600" y="4267200"/>
            <a:ext cx="5334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419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bg1"/>
                </a:solidFill>
              </a:rPr>
              <a:t>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baseline="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US" sz="2800" dirty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2800" dirty="0" smtClean="0"/>
              <a:t>    s</a:t>
            </a:r>
            <a:endParaRPr lang="en-US" sz="2800" baseline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US" dirty="0" smtClean="0">
                <a:solidFill>
                  <a:srgbClr val="0070C0"/>
                </a:solidFill>
              </a:rPr>
              <a:t>: Q x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 -&gt; Q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>Transition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b’s</a:t>
            </a:r>
            <a:r>
              <a:rPr lang="en-US" dirty="0" smtClean="0"/>
              <a:t> never appear after </a:t>
            </a:r>
            <a:r>
              <a:rPr lang="en-US" dirty="0" err="1" smtClean="0"/>
              <a:t>a’s</a:t>
            </a:r>
            <a:r>
              <a:rPr lang="en-US" dirty="0" smtClean="0"/>
              <a:t>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custDataLst>
              <p:tags r:id="rId4"/>
            </p:custDataLst>
          </p:nvPr>
        </p:nvGraphicFramePr>
        <p:xfrm>
          <a:off x="5105400" y="15240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Content Placeholder 6" descr="DFA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533400" y="2438400"/>
            <a:ext cx="3762375" cy="1685925"/>
          </a:xfrm>
          <a:prstGeom prst="rect">
            <a:avLst/>
          </a:prstGeom>
        </p:spPr>
      </p:pic>
      <p:graphicFrame>
        <p:nvGraphicFramePr>
          <p:cNvPr id="10" name="Content Placeholder 7"/>
          <p:cNvGraphicFramePr>
            <a:graphicFrameLocks/>
          </p:cNvGraphicFramePr>
          <p:nvPr>
            <p:custDataLst>
              <p:tags r:id="rId6"/>
            </p:custDataLst>
          </p:nvPr>
        </p:nvGraphicFramePr>
        <p:xfrm>
          <a:off x="5105400" y="32766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>
            <p:custDataLst>
              <p:tags r:id="rId7"/>
            </p:custDataLst>
          </p:nvPr>
        </p:nvGraphicFramePr>
        <p:xfrm>
          <a:off x="5105400" y="5029200"/>
          <a:ext cx="2819400" cy="1524000"/>
        </p:xfrm>
        <a:graphic>
          <a:graphicData uri="http://schemas.openxmlformats.org/drawingml/2006/table">
            <a:tbl>
              <a:tblPr firstRow="1" firstCol="1">
                <a:tableStyleId>{74C1A8A3-306A-4EB7-A6B1-4F7E0EB9C5D6}</a:tableStyleId>
              </a:tblPr>
              <a:tblGrid>
                <a:gridCol w="939800"/>
                <a:gridCol w="939800"/>
                <a:gridCol w="9398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Line Callout 1 11"/>
          <p:cNvSpPr/>
          <p:nvPr>
            <p:custDataLst>
              <p:tags r:id="rId8"/>
            </p:custDataLst>
          </p:nvPr>
        </p:nvSpPr>
        <p:spPr>
          <a:xfrm>
            <a:off x="37011" y="457201"/>
            <a:ext cx="2590800" cy="609599"/>
          </a:xfrm>
          <a:prstGeom prst="borderCallout1">
            <a:avLst>
              <a:gd name="adj1" fmla="val 51360"/>
              <a:gd name="adj2" fmla="val 100591"/>
              <a:gd name="adj3" fmla="val 23640"/>
              <a:gd name="adj4" fmla="val 121120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Introduces delta formally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Line Callout 1 12"/>
          <p:cNvSpPr/>
          <p:nvPr>
            <p:custDataLst>
              <p:tags r:id="rId9"/>
            </p:custDataLst>
          </p:nvPr>
        </p:nvSpPr>
        <p:spPr>
          <a:xfrm>
            <a:off x="304800" y="4724400"/>
            <a:ext cx="2808514" cy="1752600"/>
          </a:xfrm>
          <a:prstGeom prst="borderCallout1">
            <a:avLst>
              <a:gd name="adj1" fmla="val 51360"/>
              <a:gd name="adj2" fmla="val 100591"/>
              <a:gd name="adj3" fmla="val -24117"/>
              <a:gd name="adj4" fmla="val 16851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Question requires students to practice going back and forth between the concrete state diagram, and the function represented as a table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46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1088</Words>
  <Application>Microsoft Office PowerPoint</Application>
  <PresentationFormat>On-screen Show (4:3)</PresentationFormat>
  <Paragraphs>165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Introducing DFA Formal Description Using Peer Instruction</vt:lpstr>
      <vt:lpstr>Learning Objective: DFA Formal Description</vt:lpstr>
      <vt:lpstr>Why students struggle: Formal description is (literally) Greek to them, and there are simply too many parts for them to absorb at once. </vt:lpstr>
      <vt:lpstr>Two Sample Questions</vt:lpstr>
      <vt:lpstr>Which states should be in F (the set of “final” or “accept” states) so that DFA M1 recognizes the language L1 = {w | b’s never appear after a’s in w} (Σ = {a,b})</vt:lpstr>
      <vt:lpstr>δ: Q x Σ -&gt; Q  Transition Table</vt:lpstr>
      <vt:lpstr>How do these two sample questions teach the formal description of DFAs?</vt:lpstr>
      <vt:lpstr>Which states should be in F (the set of “final” or “accept” states) so that DFA M1 recognizes the language L1 = {w | b’s never appear after a’s in w} (Σ = {a,b})</vt:lpstr>
      <vt:lpstr>δ: Q x Σ -&gt; Q  Transition Table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DFA Formal Description Using Peer Instruction</dc:title>
  <dc:creator>HP-6</dc:creator>
  <cp:lastModifiedBy>HP-6</cp:lastModifiedBy>
  <cp:revision>8</cp:revision>
  <dcterms:created xsi:type="dcterms:W3CDTF">2011-11-02T17:27:22Z</dcterms:created>
  <dcterms:modified xsi:type="dcterms:W3CDTF">2012-08-25T05:57:50Z</dcterms:modified>
</cp:coreProperties>
</file>