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ink/ink1.xml" ContentType="application/inkml+xml"/>
  <Override PartName="/ppt/ink/ink2.xml" ContentType="application/inkml+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ink/ink3.xml" ContentType="application/inkml+xml"/>
  <Override PartName="/ppt/ink/ink4.xml" ContentType="application/inkml+xml"/>
  <Override PartName="/ppt/ink/ink5.xml" ContentType="application/inkml+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ink/ink1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342" r:id="rId2"/>
    <p:sldId id="299" r:id="rId3"/>
    <p:sldId id="324" r:id="rId4"/>
    <p:sldId id="325" r:id="rId5"/>
    <p:sldId id="326" r:id="rId6"/>
    <p:sldId id="270" r:id="rId7"/>
    <p:sldId id="272" r:id="rId8"/>
    <p:sldId id="294"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308" r:id="rId24"/>
    <p:sldId id="311" r:id="rId25"/>
    <p:sldId id="318" r:id="rId26"/>
    <p:sldId id="319" r:id="rId27"/>
    <p:sldId id="327" r:id="rId28"/>
    <p:sldId id="328" r:id="rId29"/>
    <p:sldId id="329" r:id="rId30"/>
    <p:sldId id="331" r:id="rId31"/>
    <p:sldId id="332" r:id="rId32"/>
    <p:sldId id="334" r:id="rId33"/>
    <p:sldId id="333" r:id="rId34"/>
    <p:sldId id="335" r:id="rId35"/>
    <p:sldId id="339" r:id="rId36"/>
    <p:sldId id="336" r:id="rId37"/>
    <p:sldId id="337" r:id="rId38"/>
    <p:sldId id="338" r:id="rId39"/>
    <p:sldId id="340" r:id="rId40"/>
  </p:sldIdLst>
  <p:sldSz cx="9144000" cy="6858000" type="screen4x3"/>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87" autoAdjust="0"/>
    <p:restoredTop sz="76303" autoAdjust="0"/>
  </p:normalViewPr>
  <p:slideViewPr>
    <p:cSldViewPr>
      <p:cViewPr varScale="1">
        <p:scale>
          <a:sx n="73" d="100"/>
          <a:sy n="73" d="100"/>
        </p:scale>
        <p:origin x="-894" y="-102"/>
      </p:cViewPr>
      <p:guideLst>
        <p:guide orient="horz" pos="2160"/>
        <p:guide pos="2880"/>
      </p:guideLst>
    </p:cSldViewPr>
  </p:slideViewPr>
  <p:outlineViewPr>
    <p:cViewPr>
      <p:scale>
        <a:sx n="33" d="100"/>
        <a:sy n="33" d="100"/>
      </p:scale>
      <p:origin x="48" y="55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7-21T03:07:36.050"/>
    </inkml:context>
    <inkml:brush xml:id="br0">
      <inkml:brushProperty name="width" value="0.06667" units="cm"/>
      <inkml:brushProperty name="height" value="0.06667" units="cm"/>
      <inkml:brushProperty name="color" value="#177D36"/>
      <inkml:brushProperty name="fitToCurve" value="1"/>
    </inkml:brush>
  </inkml:definitions>
  <inkml:trace contextRef="#ctx0" brushRef="#br0">16352 77 387,'0'0'1935,"0"0"258,15-9-1548,-15 9-258,0 0 129,0 0 129,0 0 0,0 0 0,0 0 129,0 0 0,0 0 129,0 0-129,0 0 129,0 0-129,20-8 0,-4 3 0,4-1-258,12-3-129,4-1 129,13-1-258,4-1 129,8 2-129,6-2 0,6 3 0,6 2-129,8 2 129,2 5 0,4 0 0,0 3-129,3 12 0,-3 2-129,2 6 258,-7 0-258,-2 10 0,-3 1 0,-3 7 0,-2 1-258,-5 7 258,0 3 258,-5 6-129,-3 7 0,-5 5 0,-5 8 129,-7 3-129,-7 10 0,-4-1 0,-12 3 0,-5-2-129,-9-5 0,-7 1 0,-4-11-129,-7 1 258,-15-9 0,-11-2 129,-8-1 129,-14 0-129,-13-1 129,-9-2-129,-9-1 0,-10-8 0,-7 0 0,-8-8-258,-9-2 0,-6-6 129,-7-4-129,-6-3 0,-6-7 129,-8 0-129,-6-4 129,-15 1-129,-7-7 0,-2-3 129,-6-3-129,-9-4 258,-13-1-258,-4-2 0,-6-2 129,3-6 0,-7-2-129,-11-4 129,-3 1 0,-2-4-129,-3 3 129,-8-6-129,-7 0 129,-4-4-129,-4-2 129,-2-2-129,-2-4 129,-4 2 0,-2-8 0,1 5 129,2-5 0,2 4-258,-4-5 258,9 4-129,-2-5 0,5 2 0,0-5-129,2 4 129,-1-4 0,1 2 0,-3-2-129,1 1 129,-5-1-129,1 1 129,-4 2 0,1 1-129,2-1 0,5-2 0,4 4 0,3-3 0,2 2 129,8 1-258,8 2 258,2 4-258,-2 1 129,4 7 0,6 3 0,-1 9 0,-6 6 0,2 6-129,0 1 129,8 12 0,0 6 0,2 4-129,5 5 129,16 2 0,11 5 0,7 0-129,8 3 129,2 2 0,11 0 0,11 1 0,9 1-129,4 1 129,8 0 0,6 0 0,11-1-129,14 1 129,9-3 258,9 1-258,14 1 129,4-1-129,17 4 258,6 2-258,12 2 129,10 4-129,9 6-129,6-1 129,3 5 0,2 2 0,10-2-129,3 1 129,2-4 0,4-3 0,-1-8 0,0 0 0,2-10 0,0-4 129,-3-7-258,-1-3 258,-1-5-129,-15-20 129,20 25-129,-20-25 129,0 0 0,0 0 0,0 0 129,0 0-129,-5-20 0,-12 0-129,-4-6 129,-9-4-129,-3 0 0,-4-2-129,1 6 129,-1 1 0,2 7 0,7 3 0,2 7-129,6 3 129,5 5 0,15 0-129,-17 21 0,15 1 129,2 6-129,0 5 129,7 5 0,3 5 0,3 1 129,2-3-129,4 1 129,-3-6 0,2-3 0,-1-4-129,3-9 0,-5-4 129,1-6-129,1-3 0,-17-7 129,30 0 0,-30 0 0,31-10 129,-14-4-129,6-2 0,-1-4 0,6-3 0,2-4-258,10-1 258,0-2-129,5 0-129,1 0 0,2 2 129,2 0 0,0 1 0,-2 4 0,-5 1-129,-1 3 129,-6 4 0,-6 1 0,-7 3 0,-4 2 0,-5 3 129,-14 6-129,0 0 0,17-5-129,-17 5 129,0 0 0,0 0 0,0 0-129,0 0 129,0 0 0,0 0-129,0 0 129,0 0 0,5 8 129,-5-8-129,0 0-129,0 0-258,3 15-387,-3-15-1161,0 0-2064,0 0-258,0 0-258,17-7-258</inkml:trace>
</inkml:ink>
</file>

<file path=ppt/ink/ink10.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7-21T06:03:36.901"/>
    </inkml:context>
    <inkml:brush xml:id="br0">
      <inkml:brushProperty name="width" value="0.04667" units="cm"/>
      <inkml:brushProperty name="height" value="0.04667" units="cm"/>
      <inkml:brushProperty name="fitToCurve" value="1"/>
    </inkml:brush>
  </inkml:definitions>
  <inkml:trace contextRef="#ctx0" brushRef="#br0">-4 70 1677,'0'14'2709,"0"-14"-129,0 0-1290,0 0-387,0 0 258,0 0 129,0 0 0,0 0 258,0 0-129,0 0-129,-8-1-129,8 1-129,0 0-129,0 0-129,0 0-129,0 0 0,0 0 129,0 0-258,0 0-129,0 0 0,0 0 129,0 0-258,0 0 129,0 0-129,0 0 0,0 0-129,0 0 129,0 0 0,0 0 0,0 0 0,0 0 0,0 0-129,0 0 0,0 0 0,0 0 0,0 0-129,18 0 129,0-2-129,4-1 0,3 1 129,3 1-129,2-1 0,1 0 0,4 2 0,0 0 129,2 0-129,1 0 0,2 2 0,1 0 0,2 1 129,4-1-129,3-1 0,1-1 0,4 0 0,3 0 0,0 0 129,0-1-129,0-4 129,-3-2-129,-3 0 129,-9 1 0,-3-1-129,-11 2 129,-2 0 0,-9 0-129,-3 2 0,-15 3 0,17-2 0,-17 2 0,0 0-129,0 0 0,0 0-258,0 0-129,0 0-387,0 0-1161,0 0-2709,0 0 0,-12 5-129,12-5-645</inkml:trace>
</inkml:ink>
</file>

<file path=ppt/ink/ink11.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7-21T07:33:47.133"/>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34914447-9A9C-46BD-8338-97E19C990760}" emma:medium="tactile" emma:mode="ink">
          <msink:context xmlns:msink="http://schemas.microsoft.com/ink/2010/main" type="inkDrawing" rotatedBoundingBox="21822,11360 23680,9224 24462,9904 22604,12040" semanticType="callout" shapeName="Other"/>
        </emma:interpretation>
      </emma:emma>
    </inkml:annotationXML>
    <inkml:trace contextRef="#ctx0" brushRef="#br0">0 2123 129,'0'0'1161,"0"0"0,0 0 387,0 0-387,0 0 387,0 0-129,0 0-258,0 0 258,0 0-258,0 0-129,0 0 258,0 0-258,0 0 258,0 0-258,0 0 129,0 0-258,0 0-129,0 0-258,0 0 0,0 0-129,0 0 0,22-8-129,-7 1 0,0-3-129,3 2 258,-1-4-258,3 4 0,-4-4 129,4 4-129,-3-2 0,1 0-129,-1 0 129,1 0 0,-2-2-129,1 1 129,0-1-129,-1 1 258,-1-4-258,0 1 129,-2-1 0,2 0 0,-3-1 0,3-2 0,-3-1 0,-1 3 0,1-4 0,1 2 0,0-2-129,1 0 0,1 0 0,-1 0 0,1 3-129,4 1 129,-1-1 0,0 4 0,4 1 0,-2 2-129,3 0 129,-1 2 0,2 1 0,1-1-129,5 1 258,-2 1-258,4-1 129,0-1 0,4-1 0,-1 0 0,3-1 0,2-2 129,0-1-129,3-1 0,-3-1 0,1-1 0,-1 1 0,2-5 0,-4 0 0,-2-2 0,3 1 129,-3-4-129,1 0 0,-1-1 0,-3-3 129,2 3-129,-2-4 0,1 2 0,-5-2 129,1 0-129,-3-3 0,-2 1 129,1-1-129,-1 0 0,-1-2 129,-1 3-129,-2 1 0,-1 1 129,0 3-129,-2 2 129,-1 0-258,1 2 258,-3 3-258,-1-1 258,-1-1-129,0 4 0,0-4 0,2 2 0,-1 0 0,-3 1 0,1-1 129,-2 0-129,0 1 129,0 0-129,-4 0 0,-1 1 129,-1 0-129,-3-1 0,1 0 129,-2 0-129,0 3 0,0-4 0,0 1 0,-3 0 0,-2 0 129,0 1-129,-2-2 0,2 2 0,-2-4 129,1 4-129,-2-4 0,-2 6 0,0-4 0,-2 2 129,-1-1-129,-2 4 0,-2 0 0,1 4 0,-3-2 0,1 3 0,-4 1 0,1 1 0,-2 3 0,1-2 0,0 4 129,1 1-258,-1 1 258,2 1-129,2-2 0,2 2 0,-1 0 0,0 0 0,-1 0 0,1 0 0,-1 0 0,-2 0 0,-1 0 0,1 0 0,-2 0 0,1 0 0,1 0 0,0 0 0,1 0 0,1 0 0,3 0 0,-1 0-129,1 0 129,15 0 0,-27 0 0,27 0 0,-23 0 0,23 0 0,0 0 0,-17 0 0,17 0 0,0 0-129,0 0-129,0 0-258,0 0-258,0 0-258,0 0-387,-6-15-516,6 15-516,0 0-1419,3-16-387,-3 16-258,0 0 516</inkml:trace>
    <inkml:trace contextRef="#ctx0" brushRef="#br0" timeOffset="728.0413">1611-228 1548,'0'0'2709,"0"0"-129,0 0-1032,0 0-516,0 0 387,0 0-129,0 0 0,0 17-129,0-17 129,0 0-387,-15 15-129,15-15-129,-25 13 0,10-3-387,-7-2 0,2 2 0,-6-2-129,-1 2 0,-1 0 0,1-1 0,-1-1 0,7-1 129,-1-2 0,7 0 129,0-4 0,15-1 0,-15 4 129,15-4-129,0 0 129,0 0-129,0 0-129,0 0 0,0 0-129,7 15 129,-7-15-129,12 21-129,-4-6 0,3 3 129,1 2-129,1 3 0,2-1 0,2 0 129,0 1-129,-3-3 0,-2 1 129,1-2-129,-4 1 0,-1-6 0,-1 1 129,-7-15-129,5 24 0,-5-24 0,5 15 129,-5-15-129,0 0-129,0 0-387,0 0-774,0 0-1032,0-10-1677,0 10-387,0-29 0,0 29-387</inkml:trace>
  </inkml:traceGroup>
</inkml:ink>
</file>

<file path=ppt/ink/ink2.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7-21T03:08:10.645"/>
    </inkml:context>
    <inkml:brush xml:id="br0">
      <inkml:brushProperty name="width" value="0.06667" units="cm"/>
      <inkml:brushProperty name="height" value="0.06667" units="cm"/>
      <inkml:brushProperty name="color" value="#177D36"/>
      <inkml:brushProperty name="fitToCurve" value="1"/>
    </inkml:brush>
  </inkml:definitions>
  <inkml:trace contextRef="#ctx0" brushRef="#br0">1461-896 5547,'6'14'4128,"-6"-14"0,0 0-129,0 0-1290,0 0-1419,7-8 129,-7 8-516,0 0 129,0 0-387,0 0-258,0 0 0,8-15 0,-8 15-129,19-13 0,-1 6 0,6-3-129,11 2 0,11-2 0,14 0 0,9-1 0,12 2 0,4-1-129,7 2 129,0 0-129,-1-1 0,-6 3 129,-6-1-129,-9 2 0,-10-1 129,-10-1 0,-12 5 129,-10-3-129,-4 5 129,-24 0 0,20-5-129,-20 5 129,0 0-387,0 0-258,0 0-2451,-10-11-1806,10 11 129,-15-25-516,10 8 129</inkml:trace>
  <inkml:trace contextRef="#ctx0" brushRef="#br0" timeOffset="-33474.9146">1598-2609 903,'-27'2'2451,"27"-2"258,0 0-387,0 0-774,0 0 129,0 0-645,0 0-129,0 0-129,0 0-387,0 0-129,0 0-129,15-7 387,-15 7-129,23-6 129,-6 4 0,5-1 0,4 3 129,6-2 0,10 0-258,3 2 0,8 0-129,4 0 0,8 0-129,-4 0 0,8-1-129,-8-4 129,4 1-129,-6-2 0,-6-1 0,-5 2 129,-6 2-129,-7 1 0,-7-1 129,-6 3 0,-5 0 129,-17 0 0,20 0 129,-20 0 0,0 0 129,0 0 0,0 0 0,0 0 0,0 0 129,0 0-258,0 0-129,0 0-129,0 0 0,0 0 0,0 0-129,-10-10 129,10 10-258,0 0 129,-19-3 0,19 3 129,0 0-129,-16 0 0,16 0-129,0 0 0,-19 0-258,19 0-1419,0 13-2064,0-13-129,0 0-387,-13-10-129</inkml:trace>
</inkml:ink>
</file>

<file path=ppt/ink/ink3.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5-16T19:57:12.873"/>
    </inkml:context>
    <inkml:brush xml:id="br0">
      <inkml:brushProperty name="width" value="0.04667" units="cm"/>
      <inkml:brushProperty name="height" value="0.04667" units="cm"/>
      <inkml:brushProperty name="fitToCurve" value="1"/>
    </inkml:brush>
  </inkml:definitions>
  <inkml:trace contextRef="#ctx0" brushRef="#br0">53 135 516,'0'0'1290,"0"0"0,0 0 258,-22-9-129,22 9 516,0 0-516,-15 0 258,15 0-258,0 0 129,0 0-387,-18 0 258,18 0-129,0 0-129,0 0-129,0 0-387,0 0-129,0 0 0,0 0-258,0 0 0,0 0 0,0 0 0,0 0 129,0 0-129,0 0 0,10-6 0,-10 6 0,27 0 129,-7 0-129,1 0-258,6 0 129,1 0 0,5 0 0,4-2 0,4-1-129,2-2 129,4 0 0,3-4 0,3 5 0,0-3 0,2 4 0,1-2 0,2 1 0,0-2 0,4 1 0,1 0-129,2-2 129,-1-1-129,1-1 0,-5 1 129,-2-2-129,-3 4 0,-5 1 0,-9 1 0,-6 3 0,-7 1 0,-5 0 129,-4 0-129,-19 0 0,21 0 0,-21 0 0,0 0 0,0 0 0,0 0 0,0 0 0,5 13 129,-5-13-129,0 0 0,-8 13 0,8-13 0,-15 10 0,15-10-129,-18 7-129,18-7-516,-17 1-1419,17-1-1806,0 0-258,-17 0-258,17 0-516</inkml:trace>
  <inkml:trace contextRef="#ctx0" brushRef="#br0" timeOffset="2796.1599">496 3996 1677,'-16'4'1935,"16"-4"0,-15 0 258,15 0-774,0 0-129,-17-5 0,17 5-516,0 0 0,0 0 0,-5-20 0,5 20 258,0 0 0,0 0-129,7-22 258,-7 22-129,0 0-129,0 0-129,0 0-129,0 0-129,0 0 0,15-11-258,-15 11-129,0 0 0,0 0 0,0 0 0,18 0 0,-18 0 0,25 0 129,-7 3-129,5-1 0,9 6 0,3-5 0,8 2 0,5-1 0,5-1 0,7-2-129,3-1 129,0 0-129,3 0 129,-1 0 0,0-4-129,-4-3 129,1 2 0,-7-2 0,-1 4-129,-7 0 129,-1-2-129,-7 1 129,-1 3-129,-5 1 129,-5 0-129,-1 0 0,-4 0 129,-1 0-129,-6 0 0,-1 0 0,-15 0 129,17 0-129,-17 0 0,0 0 129,0 0-129,0 0 129,0 0-129,0 0 0,0 0-129,0 0 0,0 0-129,0 0-129,-10 0-387,10 0-1032,0 0-1419,0 0-1161,0 0-129,-4-14-387,4 14 129</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5-16T19:57:23.022"/>
    </inkml:context>
    <inkml:brush xml:id="br0">
      <inkml:brushProperty name="width" value="0.04667" units="cm"/>
      <inkml:brushProperty name="height" value="0.04667" units="cm"/>
      <inkml:brushProperty name="fitToCurve" value="1"/>
    </inkml:brush>
  </inkml:definitions>
  <inkml:trace contextRef="#ctx0" brushRef="#br0">0 0</inkml:trace>
</inkml:ink>
</file>

<file path=ppt/ink/ink5.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5-16T19:57:33.634"/>
    </inkml:context>
    <inkml:brush xml:id="br0">
      <inkml:brushProperty name="width" value="0.04667" units="cm"/>
      <inkml:brushProperty name="height" value="0.04667" units="cm"/>
      <inkml:brushProperty name="fitToCurve" value="1"/>
    </inkml:brush>
  </inkml:definitions>
  <inkml:trace contextRef="#ctx0" brushRef="#br0">-4 38 1677,'0'14'2709,"0"-14"-129,0 0-1290,0 0-387,0 0 258,0 0 129,0 0 0,0 0 258,0 0-129,0 0-129,-8-1-129,8 1-129,0 0-129,0 0-129,0 0-129,0 0 0,0 0 129,0 0-258,0 0-129,0 0 0,0 0 129,0 0-258,0 0 129,0 0-129,0 0 0,0 0-129,0 0 129,0 0 0,0 0 0,0 0 0,0 0 0,0 0-129,0 0 0,0 0 0,0 0 0,0 0-129,18 0 129,0-2-129,4-1 0,3 1 129,3 1-129,2-1 0,1 0 0,4 2 0,0 0 129,2 0-129,1 0 0,2 2 0,1 0 0,2 1 129,4-1-129,3-1 0,1-1 0,4 0 0,3 0 0,0 0 129,0-1-129,0-4 129,-3-2-129,-3 0 129,-9 1 0,-3-1-129,-11 2 129,-2 0 0,-9 0-129,-3 2 0,-15 3 0,17-2 0,-17 2 0,0 0-129,0 0 0,0 0-258,0 0-129,0 0-387,0 0-1161,0 0-2709,0 0 0,-12 5-129,12-5-645</inkml:trace>
</inkml:ink>
</file>

<file path=ppt/ink/ink6.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7-21T02:59:02.404"/>
    </inkml:context>
    <inkml:brush xml:id="br0">
      <inkml:brushProperty name="width" value="0.04667" units="cm"/>
      <inkml:brushProperty name="height" value="0.04667" units="cm"/>
      <inkml:brushProperty name="fitToCurve" value="1"/>
    </inkml:brush>
  </inkml:definitions>
  <inkml:trace contextRef="#ctx0" brushRef="#br0">-2 90 1677,'0'33'2709,"0"-33"-129,0 0-1290,0 0-387,0 0 258,0 0 129,0 0 0,0 0 258,0 0-129,0 0-129,-4-2-129,4 2-129,0 0-129,0 0-129,0 0-129,0 0 0,0 0 129,0 0-258,0 0-129,0 0 0,0 0 129,0 0-258,0 0 129,0 0-129,0 0 0,0 0-129,0 0 129,0 0 0,0 0 0,0 0 0,0 0 0,0 0-129,0 0 0,0 0 0,0 0 0,0 0-129,9 0 129,0-5-129,2-2 0,1 2 129,2 3-129,1-3 0,1 0 0,1 5 0,1 0 129,0 0-129,1 0 0,1 5 0,1 0 0,0 2 129,2-2-129,2-3 0,1-2 0,1 0 0,2 0 0,0 0 129,0-2-129,0-10 129,-2-5-129,-1 1 129,-4 2 0,-2-3-129,-6 5 129,0 0 0,-5 0-129,-2 5 0,-7 7 0,8-4 0,-8 4 0,0 0-129,0 0 0,0 0-258,0 0-129,0 0-387,0 0-1161,0 0-2709,0 0 0,-5 11-129,5-11-645</inkml:trace>
</inkml:ink>
</file>

<file path=ppt/ink/ink7.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7-21T03:20:36.118"/>
    </inkml:context>
    <inkml:brush xml:id="br0">
      <inkml:brushProperty name="width" value="0.04667" units="cm"/>
      <inkml:brushProperty name="height" value="0.04667" units="cm"/>
      <inkml:brushProperty name="fitToCurve" value="1"/>
    </inkml:brush>
  </inkml:definitions>
  <inkml:trace contextRef="#ctx0" brushRef="#br0">-2 90 1677,'0'33'2709,"0"-33"-129,0 0-1290,0 0-387,0 0 258,0 0 129,0 0 0,0 0 258,0 0-129,0 0-129,-4-2-129,4 2-129,0 0-129,0 0-129,0 0-129,0 0 0,0 0 129,0 0-258,0 0-129,0 0 0,0 0 129,0 0-258,0 0 129,0 0-129,0 0 0,0 0-129,0 0 129,0 0 0,0 0 0,0 0 0,0 0 0,0 0-129,0 0 0,0 0 0,0 0 0,0 0-129,9 0 129,0-5-129,2-2 0,1 2 129,2 3-129,1-3 0,1 0 0,1 5 0,1 0 129,0 0-129,1 0 0,1 5 0,0 0 0,2 2 129,1-2-129,2-3 0,0-2 0,3 0 0,1 0 0,-1 0 129,1-2-129,0-10 129,-1-5-129,-3 1 129,-3 2 0,-2-3-129,-6 5 129,0 0 0,-5 0-129,-2 5 0,-7 7 0,9-4 0,-9 4 0,0 0-129,0 0 0,0 0-258,0 0-129,0 0-387,0 0-1161,0 0-2709,0 0 0,-6 11-129,6-11-645</inkml:trace>
</inkml:ink>
</file>

<file path=ppt/ink/ink8.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7-21T03:20:45.075"/>
    </inkml:context>
    <inkml:brush xml:id="br0">
      <inkml:brushProperty name="width" value="0.04667" units="cm"/>
      <inkml:brushProperty name="height" value="0.04667" units="cm"/>
      <inkml:brushProperty name="fitToCurve" value="1"/>
    </inkml:brush>
  </inkml:definitions>
  <inkml:trace contextRef="#ctx0" brushRef="#br0">-2 90 1677,'0'33'2709,"0"-33"-129,0 0-1290,0 0-387,0 0 258,0 0 129,0 0 0,0 0 258,0 0-129,0 0-129,-4-2-129,4 2-129,0 0-129,0 0-129,0 0-129,0 0 0,0 0 129,0 0-258,0 0-129,0 0 0,0 0 129,0 0-258,0 0 129,0 0-129,0 0 0,0 0-129,0 0 129,0 0 0,0 0 0,0 0 0,0 0 0,0 0-129,0 0 0,0 0 0,0 0 0,0 0-129,9 0 129,0-5-129,2-2 0,1 2 129,2 3-129,1-3 0,1 0 0,1 5 0,1 0 129,0 0-129,1 0 0,1 5 0,0 0 0,2 2 129,1-2-129,2-3 0,0-2 0,3 0 0,1 0 0,-1 0 129,1-2-129,0-10 129,-1-5-129,-3 1 129,-3 2 0,-2-3-129,-6 5 129,0 0 0,-5 0-129,-2 5 0,-7 7 0,9-4 0,-9 4 0,0 0-129,0 0 0,0 0-258,0 0-129,0 0-387,0 0-1161,0 0-2709,0 0 0,-6 11-129,6-11-645</inkml:trace>
</inkml:ink>
</file>

<file path=ppt/ink/ink9.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7-21T03:20:52.218"/>
    </inkml:context>
    <inkml:brush xml:id="br0">
      <inkml:brushProperty name="width" value="0.04667" units="cm"/>
      <inkml:brushProperty name="height" value="0.04667" units="cm"/>
      <inkml:brushProperty name="fitToCurve" value="1"/>
    </inkml:brush>
  </inkml:definitions>
  <inkml:trace contextRef="#ctx0" brushRef="#br0">-2 90 1677,'0'33'2709,"0"-33"-129,0 0-1290,0 0-387,0 0 258,0 0 129,0 0 0,0 0 258,0 0-129,0 0-129,-4-2-129,4 2-129,0 0-129,0 0-129,0 0-129,0 0 0,0 0 129,0 0-258,0 0-129,0 0 0,0 0 129,0 0-258,0 0 129,0 0-129,0 0 0,0 0-129,0 0 129,0 0 0,0 0 0,0 0 0,0 0 0,0 0-129,0 0 0,0 0 0,0 0 0,0 0-129,9 0 129,0-5-129,2-2 0,1 2 129,2 3-129,1-3 0,1 0 0,1 5 0,1 0 129,0 0-129,1 0 0,1 5 0,0 0 0,2 2 129,1-2-129,2-3 0,0-2 0,3 0 0,1 0 0,-1 0 129,1-2-129,0-10 129,-1-5-129,-3 1 129,-3 2 0,-2-3-129,-6 5 129,0 0 0,-5 0-129,-2 5 0,-7 7 0,9-4 0,-9 4 0,0 0-129,0 0 0,0 0-258,0 0-129,0 0-387,0 0-1161,0 0-2709,0 0 0,-6 11-129,6-11-645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4DC39-08C1-4F00-ACFA-86EADB399664}" type="datetimeFigureOut">
              <a:rPr lang="en-US" smtClean="0"/>
              <a:pPr/>
              <a:t>8/24/2012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DEBD1D-9036-4391-9980-9EFB63A8F401}" type="slidenum">
              <a:rPr lang="en-US" smtClean="0"/>
              <a:pPr/>
              <a:t>‹#›</a:t>
            </a:fld>
            <a:endParaRPr lang="en-US"/>
          </a:p>
        </p:txBody>
      </p:sp>
    </p:spTree>
    <p:extLst>
      <p:ext uri="{BB962C8B-B14F-4D97-AF65-F5344CB8AC3E}">
        <p14:creationId xmlns:p14="http://schemas.microsoft.com/office/powerpoint/2010/main" val="120695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322EB1-5946-4D2A-AC92-EA4E74E03249}" type="datetime1">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18F8B-856F-40B0-ACA3-87559D46AC94}" type="datetime1">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A449A-6386-4D5F-AD40-BE112D393341}" type="datetime1">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12B816-ED30-4D5B-BC0B-50674102469B}" type="datetime1">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A04F2-99ED-479E-BEBB-5926FFF0C787}" type="datetime1">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DB968C-7C3E-4B89-A0D3-99604597F134}" type="datetime1">
              <a:rPr lang="en-US" smtClean="0"/>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5A99F3-43B8-4C65-9291-9E6FED75708D}" type="datetime1">
              <a:rPr lang="en-US" smtClean="0"/>
              <a:t>8/24/2012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EAD48F-E73C-41D0-8A8C-279741ABF435}" type="datetime1">
              <a:rPr lang="en-US" smtClean="0"/>
              <a:t>8/24/2012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9D1E3-F57E-46A2-9738-5081A4B254E0}" type="datetime1">
              <a:rPr lang="en-US" smtClean="0"/>
              <a:t>8/24/2012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DCFDF-3311-4F44-AD33-28D45627F467}" type="datetime1">
              <a:rPr lang="en-US" smtClean="0"/>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03060-4680-4165-B189-D90323FD3714}" type="datetime1">
              <a:rPr lang="en-US" smtClean="0"/>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9BCFA-E5C6-494A-A7BF-BDEE53ED74E7}" type="datetime1">
              <a:rPr lang="en-US" smtClean="0"/>
              <a:t>8/24/2012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FD467-8539-4C68-8397-87CE2AA2A6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xml"/><Relationship Id="rId7" Type="http://schemas.openxmlformats.org/officeDocument/2006/relationships/hyperlink" Target="http://creativecommons.org/licenses/by-nc-sa/3.0/"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www.peerinstruction4cs.org/" TargetMode="Externa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slideLayout" Target="../slideLayouts/slideLayout2.xml"/><Relationship Id="rId4" Type="http://schemas.openxmlformats.org/officeDocument/2006/relationships/tags" Target="../tags/tag51.xml"/></Relationships>
</file>

<file path=ppt/slides/_rels/slide15.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slideLayout" Target="../slideLayouts/slideLayout2.xml"/><Relationship Id="rId5" Type="http://schemas.openxmlformats.org/officeDocument/2006/relationships/tags" Target="../tags/tag56.xml"/><Relationship Id="rId4" Type="http://schemas.openxmlformats.org/officeDocument/2006/relationships/tags" Target="../tags/tag55.xml"/></Relationships>
</file>

<file path=ppt/slides/_rels/slide16.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slideLayout" Target="../slideLayouts/slideLayout2.xml"/><Relationship Id="rId4" Type="http://schemas.openxmlformats.org/officeDocument/2006/relationships/tags" Target="../tags/tag60.xml"/></Relationships>
</file>

<file path=ppt/slides/_rels/slide17.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slideLayout" Target="../slideLayouts/slideLayout2.xml"/><Relationship Id="rId4" Type="http://schemas.openxmlformats.org/officeDocument/2006/relationships/tags" Target="../tags/tag64.xml"/></Relationships>
</file>

<file path=ppt/slides/_rels/slide18.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Layout" Target="../slideLayouts/slideLayout3.xml"/><Relationship Id="rId4" Type="http://schemas.openxmlformats.org/officeDocument/2006/relationships/tags" Target="../tags/tag9.xml"/></Relationships>
</file>

<file path=ppt/slides/_rels/slide20.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slideLayout" Target="../slideLayouts/slideLayout2.xml"/><Relationship Id="rId4" Type="http://schemas.openxmlformats.org/officeDocument/2006/relationships/tags" Target="../tags/tag74.xml"/></Relationships>
</file>

<file path=ppt/slides/_rels/slide21.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5" Type="http://schemas.openxmlformats.org/officeDocument/2006/relationships/slideLayout" Target="../slideLayouts/slideLayout4.xml"/><Relationship Id="rId4" Type="http://schemas.openxmlformats.org/officeDocument/2006/relationships/tags" Target="../tags/tag78.xml"/></Relationships>
</file>

<file path=ppt/slides/_rels/slide22.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4"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5" Type="http://schemas.openxmlformats.org/officeDocument/2006/relationships/slideLayout" Target="../slideLayouts/slideLayout2.xml"/><Relationship Id="rId4" Type="http://schemas.openxmlformats.org/officeDocument/2006/relationships/tags" Target="../tags/tag88.xml"/></Relationships>
</file>

<file path=ppt/slides/_rels/slide25.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5" Type="http://schemas.openxmlformats.org/officeDocument/2006/relationships/slideLayout" Target="../slideLayouts/slideLayout2.xml"/><Relationship Id="rId4" Type="http://schemas.openxmlformats.org/officeDocument/2006/relationships/tags" Target="../tags/tag92.xml"/></Relationships>
</file>

<file path=ppt/slides/_rels/slide26.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slideLayout" Target="../slideLayouts/slideLayout2.xml"/><Relationship Id="rId4" Type="http://schemas.openxmlformats.org/officeDocument/2006/relationships/tags" Target="../tags/tag96.xml"/></Relationships>
</file>

<file path=ppt/slides/_rels/slide27.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tags" Target="../tags/tag102.xml"/><Relationship Id="rId7" Type="http://schemas.openxmlformats.org/officeDocument/2006/relationships/customXml" Target="../ink/ink1.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Layout" Target="../slideLayouts/slideLayout2.xml"/><Relationship Id="rId5" Type="http://schemas.openxmlformats.org/officeDocument/2006/relationships/tags" Target="../tags/tag104.xml"/><Relationship Id="rId10" Type="http://schemas.openxmlformats.org/officeDocument/2006/relationships/image" Target="../media/image11.emf"/><Relationship Id="rId4" Type="http://schemas.openxmlformats.org/officeDocument/2006/relationships/tags" Target="../tags/tag103.xml"/><Relationship Id="rId9" Type="http://schemas.openxmlformats.org/officeDocument/2006/relationships/customXml" Target="../ink/ink2.xml"/></Relationships>
</file>

<file path=ppt/slides/_rels/slide29.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12.emf"/><Relationship Id="rId3" Type="http://schemas.openxmlformats.org/officeDocument/2006/relationships/tags" Target="../tags/tag107.xml"/><Relationship Id="rId7" Type="http://schemas.openxmlformats.org/officeDocument/2006/relationships/slideLayout" Target="../slideLayouts/slideLayout2.xml"/><Relationship Id="rId12" Type="http://schemas.openxmlformats.org/officeDocument/2006/relationships/customXml" Target="../ink/ink5.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11" Type="http://schemas.openxmlformats.org/officeDocument/2006/relationships/image" Target="../media/image110.emf"/><Relationship Id="rId5" Type="http://schemas.openxmlformats.org/officeDocument/2006/relationships/tags" Target="../tags/tag109.xml"/><Relationship Id="rId10" Type="http://schemas.openxmlformats.org/officeDocument/2006/relationships/customXml" Target="../ink/ink4.xml"/><Relationship Id="rId4" Type="http://schemas.openxmlformats.org/officeDocument/2006/relationships/tags" Target="../tags/tag108.xml"/><Relationship Id="rId9" Type="http://schemas.openxmlformats.org/officeDocument/2006/relationships/image" Target="../media/image100.emf"/></Relationships>
</file>

<file path=ppt/slides/_rels/slide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slideLayout" Target="../slideLayouts/slideLayout2.xml"/><Relationship Id="rId4" Type="http://schemas.openxmlformats.org/officeDocument/2006/relationships/tags" Target="../tags/tag13.xml"/></Relationships>
</file>

<file path=ppt/slides/_rels/slide30.xml.rels><?xml version="1.0" encoding="UTF-8" standalone="yes"?>
<Relationships xmlns="http://schemas.openxmlformats.org/package/2006/relationships"><Relationship Id="rId8" Type="http://schemas.openxmlformats.org/officeDocument/2006/relationships/tags" Target="../tags/tag118.xml"/><Relationship Id="rId13" Type="http://schemas.openxmlformats.org/officeDocument/2006/relationships/tags" Target="../tags/tag123.xml"/><Relationship Id="rId18" Type="http://schemas.openxmlformats.org/officeDocument/2006/relationships/tags" Target="../tags/tag128.xml"/><Relationship Id="rId3" Type="http://schemas.openxmlformats.org/officeDocument/2006/relationships/tags" Target="../tags/tag113.xml"/><Relationship Id="rId21" Type="http://schemas.openxmlformats.org/officeDocument/2006/relationships/tags" Target="../tags/tag131.xml"/><Relationship Id="rId7" Type="http://schemas.openxmlformats.org/officeDocument/2006/relationships/tags" Target="../tags/tag117.xml"/><Relationship Id="rId12" Type="http://schemas.openxmlformats.org/officeDocument/2006/relationships/tags" Target="../tags/tag122.xml"/><Relationship Id="rId17" Type="http://schemas.openxmlformats.org/officeDocument/2006/relationships/tags" Target="../tags/tag127.xml"/><Relationship Id="rId2" Type="http://schemas.openxmlformats.org/officeDocument/2006/relationships/tags" Target="../tags/tag112.xml"/><Relationship Id="rId16" Type="http://schemas.openxmlformats.org/officeDocument/2006/relationships/tags" Target="../tags/tag126.xml"/><Relationship Id="rId20" Type="http://schemas.openxmlformats.org/officeDocument/2006/relationships/tags" Target="../tags/tag130.xml"/><Relationship Id="rId1" Type="http://schemas.openxmlformats.org/officeDocument/2006/relationships/tags" Target="../tags/tag111.xml"/><Relationship Id="rId6" Type="http://schemas.openxmlformats.org/officeDocument/2006/relationships/tags" Target="../tags/tag116.xml"/><Relationship Id="rId11" Type="http://schemas.openxmlformats.org/officeDocument/2006/relationships/tags" Target="../tags/tag121.xml"/><Relationship Id="rId5" Type="http://schemas.openxmlformats.org/officeDocument/2006/relationships/tags" Target="../tags/tag115.xml"/><Relationship Id="rId15" Type="http://schemas.openxmlformats.org/officeDocument/2006/relationships/tags" Target="../tags/tag125.xml"/><Relationship Id="rId10" Type="http://schemas.openxmlformats.org/officeDocument/2006/relationships/tags" Target="../tags/tag120.xml"/><Relationship Id="rId19" Type="http://schemas.openxmlformats.org/officeDocument/2006/relationships/tags" Target="../tags/tag129.xml"/><Relationship Id="rId4" Type="http://schemas.openxmlformats.org/officeDocument/2006/relationships/tags" Target="../tags/tag114.xml"/><Relationship Id="rId9" Type="http://schemas.openxmlformats.org/officeDocument/2006/relationships/tags" Target="../tags/tag119.xml"/><Relationship Id="rId14" Type="http://schemas.openxmlformats.org/officeDocument/2006/relationships/tags" Target="../tags/tag124.xml"/><Relationship Id="rId2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tags" Target="../tags/tag139.xml"/><Relationship Id="rId13" Type="http://schemas.openxmlformats.org/officeDocument/2006/relationships/image" Target="../media/image14.emf"/><Relationship Id="rId3" Type="http://schemas.openxmlformats.org/officeDocument/2006/relationships/tags" Target="../tags/tag134.xml"/><Relationship Id="rId7" Type="http://schemas.openxmlformats.org/officeDocument/2006/relationships/tags" Target="../tags/tag138.xml"/><Relationship Id="rId12" Type="http://schemas.openxmlformats.org/officeDocument/2006/relationships/customXml" Target="../ink/ink7.xml"/><Relationship Id="rId17" Type="http://schemas.openxmlformats.org/officeDocument/2006/relationships/image" Target="../media/image15.emf"/><Relationship Id="rId2" Type="http://schemas.openxmlformats.org/officeDocument/2006/relationships/tags" Target="../tags/tag133.xml"/><Relationship Id="rId16" Type="http://schemas.openxmlformats.org/officeDocument/2006/relationships/customXml" Target="../ink/ink10.xml"/><Relationship Id="rId1" Type="http://schemas.openxmlformats.org/officeDocument/2006/relationships/tags" Target="../tags/tag132.xml"/><Relationship Id="rId6" Type="http://schemas.openxmlformats.org/officeDocument/2006/relationships/tags" Target="../tags/tag137.xml"/><Relationship Id="rId11" Type="http://schemas.openxmlformats.org/officeDocument/2006/relationships/image" Target="../media/image13.emf"/><Relationship Id="rId5" Type="http://schemas.openxmlformats.org/officeDocument/2006/relationships/tags" Target="../tags/tag136.xml"/><Relationship Id="rId15" Type="http://schemas.openxmlformats.org/officeDocument/2006/relationships/customXml" Target="../ink/ink9.xml"/><Relationship Id="rId10" Type="http://schemas.openxmlformats.org/officeDocument/2006/relationships/customXml" Target="../ink/ink6.xml"/><Relationship Id="rId4" Type="http://schemas.openxmlformats.org/officeDocument/2006/relationships/tags" Target="../tags/tag135.xml"/><Relationship Id="rId9" Type="http://schemas.openxmlformats.org/officeDocument/2006/relationships/slideLayout" Target="../slideLayouts/slideLayout2.xml"/><Relationship Id="rId14" Type="http://schemas.openxmlformats.org/officeDocument/2006/relationships/customXml" Target="../ink/ink8.xml"/></Relationships>
</file>

<file path=ppt/slides/_rels/slide32.xml.rels><?xml version="1.0" encoding="UTF-8" standalone="yes"?>
<Relationships xmlns="http://schemas.openxmlformats.org/package/2006/relationships"><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 Id="rId4"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tags" Target="../tags/tag145.xml"/><Relationship Id="rId2" Type="http://schemas.openxmlformats.org/officeDocument/2006/relationships/tags" Target="../tags/tag144.xml"/><Relationship Id="rId1" Type="http://schemas.openxmlformats.org/officeDocument/2006/relationships/tags" Target="../tags/tag143.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 Id="rId4"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tags" Target="../tags/tag149.xml"/><Relationship Id="rId4"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tags" Target="../tags/tag154.xml"/><Relationship Id="rId2" Type="http://schemas.openxmlformats.org/officeDocument/2006/relationships/tags" Target="../tags/tag153.xml"/><Relationship Id="rId1" Type="http://schemas.openxmlformats.org/officeDocument/2006/relationships/tags" Target="../tags/tag152.xml"/><Relationship Id="rId4"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tags" Target="../tags/tag157.xml"/><Relationship Id="rId2" Type="http://schemas.openxmlformats.org/officeDocument/2006/relationships/tags" Target="../tags/tag156.xml"/><Relationship Id="rId1" Type="http://schemas.openxmlformats.org/officeDocument/2006/relationships/tags" Target="../tags/tag155.xml"/><Relationship Id="rId4"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tags" Target="../tags/tag158.xml"/><Relationship Id="rId4"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tags" Target="../tags/tag163.xml"/><Relationship Id="rId7" Type="http://schemas.openxmlformats.org/officeDocument/2006/relationships/image" Target="../media/image16.emf"/><Relationship Id="rId2" Type="http://schemas.openxmlformats.org/officeDocument/2006/relationships/tags" Target="../tags/tag162.xml"/><Relationship Id="rId1" Type="http://schemas.openxmlformats.org/officeDocument/2006/relationships/tags" Target="../tags/tag161.xml"/><Relationship Id="rId6" Type="http://schemas.openxmlformats.org/officeDocument/2006/relationships/customXml" Target="../ink/ink11.xml"/><Relationship Id="rId5" Type="http://schemas.openxmlformats.org/officeDocument/2006/relationships/slideLayout" Target="../slideLayouts/slideLayout2.xml"/><Relationship Id="rId4" Type="http://schemas.openxmlformats.org/officeDocument/2006/relationships/tags" Target="../tags/tag164.xml"/></Relationships>
</file>

<file path=ppt/slides/_rels/slide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19.xml"/><Relationship Id="rId7"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10" Type="http://schemas.openxmlformats.org/officeDocument/2006/relationships/image" Target="../media/image4.png"/><Relationship Id="rId4" Type="http://schemas.openxmlformats.org/officeDocument/2006/relationships/tags" Target="../tags/tag20.xml"/><Relationship Id="rId9"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5.png"/><Relationship Id="rId5" Type="http://schemas.openxmlformats.org/officeDocument/2006/relationships/slideLayout" Target="../slideLayouts/slideLayout2.xml"/><Relationship Id="rId4" Type="http://schemas.openxmlformats.org/officeDocument/2006/relationships/tags" Target="../tags/tag26.xml"/></Relationships>
</file>

<file path=ppt/slides/_rels/slide7.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2209800" y="1295400"/>
            <a:ext cx="4419600" cy="2362199"/>
          </a:xfrm>
          <a:solidFill>
            <a:schemeClr val="accent5">
              <a:lumMod val="40000"/>
              <a:lumOff val="60000"/>
            </a:schemeClr>
          </a:solidFill>
          <a:ln>
            <a:solidFill>
              <a:schemeClr val="tx1"/>
            </a:solidFill>
          </a:ln>
        </p:spPr>
        <p:txBody>
          <a:bodyPr>
            <a:normAutofit/>
          </a:bodyPr>
          <a:lstStyle/>
          <a:p>
            <a:r>
              <a:rPr lang="en-US" dirty="0" smtClean="0"/>
              <a:t>Theory of Computation</a:t>
            </a:r>
            <a:endParaRPr lang="en-US" dirty="0"/>
          </a:p>
        </p:txBody>
      </p:sp>
      <p:sp>
        <p:nvSpPr>
          <p:cNvPr id="9" name="Slide Number Placeholder 8"/>
          <p:cNvSpPr>
            <a:spLocks noGrp="1"/>
          </p:cNvSpPr>
          <p:nvPr>
            <p:ph type="sldNum" sz="quarter" idx="12"/>
            <p:custDataLst>
              <p:tags r:id="rId2"/>
            </p:custDataLst>
          </p:nvPr>
        </p:nvSpPr>
        <p:spPr>
          <a:xfrm>
            <a:off x="6553200" y="6340475"/>
            <a:ext cx="2133600" cy="365125"/>
          </a:xfrm>
        </p:spPr>
        <p:txBody>
          <a:bodyPr/>
          <a:lstStyle/>
          <a:p>
            <a:fld id="{3F8FD467-8539-4C68-8397-87CE2AA2A606}" type="slidenum">
              <a:rPr lang="en-US" smtClean="0"/>
              <a:pPr/>
              <a:t>1</a:t>
            </a:fld>
            <a:endParaRPr lang="en-US"/>
          </a:p>
        </p:txBody>
      </p:sp>
      <p:sp>
        <p:nvSpPr>
          <p:cNvPr id="10" name="Subtitle 2"/>
          <p:cNvSpPr txBox="1">
            <a:spLocks/>
          </p:cNvSpPr>
          <p:nvPr>
            <p:custDataLst>
              <p:tags r:id="rId3"/>
            </p:custDataLst>
          </p:nvPr>
        </p:nvSpPr>
        <p:spPr>
          <a:xfrm>
            <a:off x="990600" y="5781675"/>
            <a:ext cx="7391400" cy="838200"/>
          </a:xfrm>
          <a:prstGeom prst="rect">
            <a:avLst/>
          </a:prstGeom>
          <a:solidFill>
            <a:schemeClr val="bg1"/>
          </a:solidFill>
          <a:ln>
            <a:solidFill>
              <a:schemeClr val="tx1"/>
            </a:solidFill>
          </a:ln>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dirty="0" smtClean="0">
                <a:solidFill>
                  <a:srgbClr val="4374B7"/>
                </a:solidFill>
                <a:latin typeface="Helvetica Neue"/>
                <a:cs typeface="Arial" pitchFamily="34" charset="0"/>
              </a:rPr>
              <a:t> </a:t>
            </a:r>
            <a:r>
              <a:rPr lang="en-US" sz="1400" dirty="0" smtClean="0">
                <a:solidFill>
                  <a:srgbClr val="000000"/>
                </a:solidFill>
                <a:latin typeface="Helvetica Neue"/>
                <a:cs typeface="Arial" pitchFamily="34" charset="0"/>
              </a:rPr>
              <a:t>Theory of Computation Peer Instruction Lecture Slides by </a:t>
            </a:r>
            <a:r>
              <a:rPr lang="en-US" sz="1400" dirty="0" smtClean="0">
                <a:solidFill>
                  <a:srgbClr val="4374B7"/>
                </a:solidFill>
                <a:latin typeface="Helvetica Neue"/>
                <a:cs typeface="Arial" pitchFamily="34" charset="0"/>
                <a:hlinkClick r:id="rId6"/>
              </a:rPr>
              <a:t>Dr. Cynthia Lee, UCSD</a:t>
            </a:r>
            <a:r>
              <a:rPr lang="en-US" sz="1400" dirty="0" smtClean="0">
                <a:solidFill>
                  <a:srgbClr val="000000"/>
                </a:solidFill>
                <a:latin typeface="Helvetica Neue"/>
                <a:cs typeface="Arial" pitchFamily="34" charset="0"/>
              </a:rPr>
              <a:t> are licensed under a </a:t>
            </a:r>
            <a:r>
              <a:rPr lang="en-US" sz="1400" dirty="0" smtClean="0">
                <a:solidFill>
                  <a:srgbClr val="4374B7"/>
                </a:solidFill>
                <a:latin typeface="Helvetica Neue"/>
                <a:cs typeface="Arial" pitchFamily="34" charset="0"/>
                <a:hlinkClick r:id="rId7"/>
              </a:rPr>
              <a:t>Creative Commons Attribution-</a:t>
            </a:r>
            <a:r>
              <a:rPr lang="en-US" sz="1400" dirty="0" err="1" smtClean="0">
                <a:solidFill>
                  <a:srgbClr val="4374B7"/>
                </a:solidFill>
                <a:latin typeface="Helvetica Neue"/>
                <a:cs typeface="Arial" pitchFamily="34" charset="0"/>
                <a:hlinkClick r:id="rId7"/>
              </a:rPr>
              <a:t>NonCommercial</a:t>
            </a:r>
            <a:r>
              <a:rPr lang="en-US" sz="1400" dirty="0" smtClean="0">
                <a:solidFill>
                  <a:srgbClr val="4374B7"/>
                </a:solidFill>
                <a:latin typeface="Helvetica Neue"/>
                <a:cs typeface="Arial" pitchFamily="34" charset="0"/>
                <a:hlinkClick r:id="rId7"/>
              </a:rPr>
              <a:t>-</a:t>
            </a:r>
            <a:r>
              <a:rPr lang="en-US" sz="1400" dirty="0" err="1" smtClean="0">
                <a:solidFill>
                  <a:srgbClr val="4374B7"/>
                </a:solidFill>
                <a:latin typeface="Helvetica Neue"/>
                <a:cs typeface="Arial" pitchFamily="34" charset="0"/>
                <a:hlinkClick r:id="rId7"/>
              </a:rPr>
              <a:t>ShareAlike</a:t>
            </a:r>
            <a:r>
              <a:rPr lang="en-US" sz="1400" dirty="0" smtClean="0">
                <a:solidFill>
                  <a:srgbClr val="4374B7"/>
                </a:solidFill>
                <a:latin typeface="Helvetica Neue"/>
                <a:cs typeface="Arial" pitchFamily="34" charset="0"/>
                <a:hlinkClick r:id="rId7"/>
              </a:rPr>
              <a:t> 3.0 </a:t>
            </a:r>
            <a:r>
              <a:rPr lang="en-US" sz="1400" dirty="0" err="1" smtClean="0">
                <a:solidFill>
                  <a:srgbClr val="4374B7"/>
                </a:solidFill>
                <a:latin typeface="Helvetica Neue"/>
                <a:cs typeface="Arial" pitchFamily="34" charset="0"/>
                <a:hlinkClick r:id="rId7"/>
              </a:rPr>
              <a:t>Unported</a:t>
            </a:r>
            <a:r>
              <a:rPr lang="en-US" sz="1400" dirty="0" smtClean="0">
                <a:solidFill>
                  <a:srgbClr val="4374B7"/>
                </a:solidFill>
                <a:latin typeface="Helvetica Neue"/>
                <a:cs typeface="Arial" pitchFamily="34" charset="0"/>
                <a:hlinkClick r:id="rId7"/>
              </a:rPr>
              <a:t> License</a:t>
            </a:r>
            <a:r>
              <a:rPr lang="en-US" sz="1400" dirty="0" smtClean="0">
                <a:solidFill>
                  <a:srgbClr val="000000"/>
                </a:solidFill>
                <a:latin typeface="Helvetica Neue"/>
                <a:cs typeface="Arial" pitchFamily="34" charset="0"/>
              </a:rPr>
              <a:t>.</a:t>
            </a:r>
            <a:r>
              <a:rPr lang="en-US" sz="1400" dirty="0" smtClean="0">
                <a:solidFill>
                  <a:schemeClr val="tx1"/>
                </a:solidFill>
                <a:latin typeface="Arial" pitchFamily="34" charset="0"/>
                <a:cs typeface="Arial" pitchFamily="34" charset="0"/>
              </a:rPr>
              <a:t/>
            </a:r>
            <a:br>
              <a:rPr lang="en-US" sz="1400" dirty="0" smtClean="0">
                <a:solidFill>
                  <a:schemeClr val="tx1"/>
                </a:solidFill>
                <a:latin typeface="Arial" pitchFamily="34" charset="0"/>
                <a:cs typeface="Arial" pitchFamily="34" charset="0"/>
              </a:rPr>
            </a:br>
            <a:r>
              <a:rPr lang="en-US" sz="1400" dirty="0" smtClean="0">
                <a:solidFill>
                  <a:srgbClr val="000000"/>
                </a:solidFill>
                <a:latin typeface="Helvetica Neue"/>
                <a:cs typeface="Arial" pitchFamily="34" charset="0"/>
              </a:rPr>
              <a:t>Based on a work at </a:t>
            </a:r>
            <a:r>
              <a:rPr lang="en-US" sz="1400" dirty="0" smtClean="0">
                <a:solidFill>
                  <a:srgbClr val="4374B7"/>
                </a:solidFill>
                <a:latin typeface="Helvetica Neue"/>
                <a:cs typeface="Arial" pitchFamily="34" charset="0"/>
                <a:hlinkClick r:id="rId6"/>
              </a:rPr>
              <a:t>www.peerinstruction4cs.org</a:t>
            </a:r>
            <a:r>
              <a:rPr lang="en-US" sz="1400" dirty="0" smtClean="0">
                <a:solidFill>
                  <a:srgbClr val="000000"/>
                </a:solidFill>
                <a:latin typeface="Helvetica Neue"/>
                <a:cs typeface="Arial" pitchFamily="34" charset="0"/>
              </a:rPr>
              <a:t>.</a:t>
            </a:r>
            <a:endParaRPr lang="en-US" sz="1400" dirty="0" smtClean="0">
              <a:solidFill>
                <a:schemeClr val="tx1"/>
              </a:solidFill>
            </a:endParaRPr>
          </a:p>
        </p:txBody>
      </p:sp>
      <p:pic>
        <p:nvPicPr>
          <p:cNvPr id="11" name="Picture 2" descr="Creative Commons License">
            <a:hlinkClick r:id="rId7"/>
          </p:cNvPr>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7111181" y="5334000"/>
            <a:ext cx="1270819"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825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a:xfrm>
            <a:off x="722313" y="4406900"/>
            <a:ext cx="7735887" cy="1612900"/>
          </a:xfrm>
        </p:spPr>
        <p:txBody>
          <a:bodyPr>
            <a:noAutofit/>
          </a:bodyPr>
          <a:lstStyle/>
          <a:p>
            <a:r>
              <a:rPr lang="en-US" dirty="0" smtClean="0">
                <a:solidFill>
                  <a:schemeClr val="accent5"/>
                </a:solidFill>
              </a:rPr>
              <a:t>A</a:t>
            </a:r>
            <a:r>
              <a:rPr lang="en-US" baseline="-25000" dirty="0" smtClean="0">
                <a:solidFill>
                  <a:schemeClr val="accent5"/>
                </a:solidFill>
              </a:rPr>
              <a:t>TM</a:t>
            </a:r>
            <a:r>
              <a:rPr lang="en-US" dirty="0" smtClean="0">
                <a:solidFill>
                  <a:schemeClr val="accent5"/>
                </a:solidFill>
              </a:rPr>
              <a:t> </a:t>
            </a:r>
            <a:br>
              <a:rPr lang="en-US" dirty="0" smtClean="0">
                <a:solidFill>
                  <a:schemeClr val="accent5"/>
                </a:solidFill>
              </a:rPr>
            </a:br>
            <a:r>
              <a:rPr lang="en-US" dirty="0" smtClean="0"/>
              <a:t>Is </a:t>
            </a:r>
            <a:r>
              <a:rPr lang="en-US" dirty="0" err="1" smtClean="0"/>
              <a:t>UNDecidable</a:t>
            </a:r>
            <a:r>
              <a:rPr lang="en-US" dirty="0" smtClean="0">
                <a:solidFill>
                  <a:schemeClr val="accent5"/>
                </a:solidFill>
              </a:rPr>
              <a:t/>
            </a:r>
            <a:br>
              <a:rPr lang="en-US" dirty="0" smtClean="0">
                <a:solidFill>
                  <a:schemeClr val="accent5"/>
                </a:solidFill>
              </a:rPr>
            </a:br>
            <a:endParaRPr lang="en-US" baseline="-25000" dirty="0">
              <a:solidFill>
                <a:schemeClr val="accent5"/>
              </a:solidFill>
            </a:endParaRPr>
          </a:p>
        </p:txBody>
      </p:sp>
      <p:sp>
        <p:nvSpPr>
          <p:cNvPr id="8" name="Text Placeholder 7"/>
          <p:cNvSpPr>
            <a:spLocks noGrp="1"/>
          </p:cNvSpPr>
          <p:nvPr>
            <p:ph type="body" idx="1"/>
            <p:custDataLst>
              <p:tags r:id="rId2"/>
            </p:custDataLst>
          </p:nvPr>
        </p:nvSpPr>
        <p:spPr/>
        <p:txBody>
          <a:bodyPr/>
          <a:lstStyle/>
          <a:p>
            <a:r>
              <a:rPr lang="en-US" dirty="0" smtClean="0"/>
              <a:t>At last the proof you’ve all been waiting for!</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10</a:t>
            </a:fld>
            <a:endParaRPr lang="en-US"/>
          </a:p>
        </p:txBody>
      </p:sp>
    </p:spTree>
    <p:extLst>
      <p:ext uri="{BB962C8B-B14F-4D97-AF65-F5344CB8AC3E}">
        <p14:creationId xmlns:p14="http://schemas.microsoft.com/office/powerpoint/2010/main" val="3735022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a:xfrm>
            <a:off x="457200" y="76200"/>
            <a:ext cx="8229600" cy="1143000"/>
          </a:xfrm>
        </p:spPr>
        <p:txBody>
          <a:bodyPr>
            <a:normAutofit/>
          </a:bodyPr>
          <a:lstStyle/>
          <a:p>
            <a:r>
              <a:rPr lang="en-US" dirty="0" smtClean="0"/>
              <a:t>The Game Plan:</a:t>
            </a:r>
            <a:endParaRPr lang="en-US" dirty="0"/>
          </a:p>
        </p:txBody>
      </p:sp>
      <p:sp>
        <p:nvSpPr>
          <p:cNvPr id="6" name="Content Placeholder 5"/>
          <p:cNvSpPr>
            <a:spLocks noGrp="1"/>
          </p:cNvSpPr>
          <p:nvPr>
            <p:ph idx="1"/>
            <p:custDataLst>
              <p:tags r:id="rId2"/>
            </p:custDataLst>
          </p:nvPr>
        </p:nvSpPr>
        <p:spPr>
          <a:xfrm>
            <a:off x="457200" y="1447801"/>
            <a:ext cx="8229600" cy="5105400"/>
          </a:xfrm>
        </p:spPr>
        <p:txBody>
          <a:bodyPr>
            <a:normAutofit fontScale="77500" lnSpcReduction="20000"/>
          </a:bodyPr>
          <a:lstStyle/>
          <a:p>
            <a:r>
              <a:rPr lang="en-US" dirty="0" smtClean="0">
                <a:solidFill>
                  <a:schemeClr val="accent5"/>
                </a:solidFill>
              </a:rPr>
              <a:t>Recall: A</a:t>
            </a:r>
            <a:r>
              <a:rPr lang="en-US" baseline="-25000" dirty="0" smtClean="0">
                <a:solidFill>
                  <a:schemeClr val="accent5"/>
                </a:solidFill>
              </a:rPr>
              <a:t>TM</a:t>
            </a:r>
            <a:r>
              <a:rPr lang="en-US" dirty="0" smtClean="0">
                <a:solidFill>
                  <a:schemeClr val="accent5"/>
                </a:solidFill>
              </a:rPr>
              <a:t> = {&lt;</a:t>
            </a:r>
            <a:r>
              <a:rPr lang="en-US" dirty="0" err="1" smtClean="0">
                <a:solidFill>
                  <a:schemeClr val="accent5"/>
                </a:solidFill>
              </a:rPr>
              <a:t>M,w</a:t>
            </a:r>
            <a:r>
              <a:rPr lang="en-US" dirty="0" smtClean="0">
                <a:solidFill>
                  <a:schemeClr val="accent5"/>
                </a:solidFill>
              </a:rPr>
              <a:t>&gt; | M is a TM, M accepts w}</a:t>
            </a:r>
          </a:p>
          <a:p>
            <a:r>
              <a:rPr lang="en-US" dirty="0" err="1" smtClean="0">
                <a:solidFill>
                  <a:schemeClr val="accent5"/>
                </a:solidFill>
              </a:rPr>
              <a:t>Thm</a:t>
            </a:r>
            <a:r>
              <a:rPr lang="en-US" dirty="0" smtClean="0">
                <a:solidFill>
                  <a:schemeClr val="accent5"/>
                </a:solidFill>
              </a:rPr>
              <a:t>:</a:t>
            </a:r>
            <a:r>
              <a:rPr lang="en-US" dirty="0" smtClean="0"/>
              <a:t> A</a:t>
            </a:r>
            <a:r>
              <a:rPr lang="en-US" baseline="-25000" dirty="0" smtClean="0"/>
              <a:t>TM</a:t>
            </a:r>
            <a:r>
              <a:rPr lang="en-US" dirty="0" smtClean="0"/>
              <a:t> is </a:t>
            </a:r>
            <a:r>
              <a:rPr lang="en-US" dirty="0" err="1" smtClean="0"/>
              <a:t>undecidable</a:t>
            </a:r>
            <a:r>
              <a:rPr lang="en-US" dirty="0" smtClean="0"/>
              <a:t> </a:t>
            </a:r>
          </a:p>
          <a:p>
            <a:r>
              <a:rPr lang="en-US" dirty="0" smtClean="0">
                <a:solidFill>
                  <a:schemeClr val="accent5"/>
                </a:solidFill>
              </a:rPr>
              <a:t>Proof by Contradiction: </a:t>
            </a:r>
          </a:p>
          <a:p>
            <a:r>
              <a:rPr lang="en-US" dirty="0" smtClean="0"/>
              <a:t>Assume (towards contradiction) that A</a:t>
            </a:r>
            <a:r>
              <a:rPr lang="en-US" baseline="-25000" dirty="0" smtClean="0"/>
              <a:t>TM</a:t>
            </a:r>
            <a:r>
              <a:rPr lang="en-US" dirty="0" smtClean="0"/>
              <a:t> is decidable, so there exists some TM M</a:t>
            </a:r>
            <a:r>
              <a:rPr lang="en-US" baseline="-25000" dirty="0" smtClean="0"/>
              <a:t>ATM</a:t>
            </a:r>
            <a:r>
              <a:rPr lang="en-US" dirty="0" smtClean="0"/>
              <a:t> decides A</a:t>
            </a:r>
            <a:r>
              <a:rPr lang="en-US" baseline="-25000" dirty="0" smtClean="0"/>
              <a:t>TM</a:t>
            </a:r>
            <a:r>
              <a:rPr lang="en-US" dirty="0" smtClean="0"/>
              <a:t>.</a:t>
            </a:r>
          </a:p>
          <a:p>
            <a:r>
              <a:rPr lang="en-US" dirty="0" smtClean="0">
                <a:solidFill>
                  <a:schemeClr val="accent5"/>
                </a:solidFill>
              </a:rPr>
              <a:t>Want to show: </a:t>
            </a:r>
            <a:r>
              <a:rPr lang="en-US" dirty="0" smtClean="0"/>
              <a:t>A TM D that uses M</a:t>
            </a:r>
            <a:r>
              <a:rPr lang="en-US" baseline="-25000" dirty="0" smtClean="0"/>
              <a:t>ATM</a:t>
            </a:r>
            <a:r>
              <a:rPr lang="en-US" dirty="0" smtClean="0"/>
              <a:t> as a subroutine, allowing D to do something impossible/contradictory.</a:t>
            </a:r>
          </a:p>
          <a:p>
            <a:r>
              <a:rPr lang="en-US" dirty="0" smtClean="0"/>
              <a:t>D(w):            //w is a string</a:t>
            </a:r>
          </a:p>
          <a:p>
            <a:pPr lvl="1"/>
            <a:r>
              <a:rPr lang="en-US" i="1" dirty="0" smtClean="0"/>
              <a:t>What D is or what it does is totally up to us—but we will have to be very clever to come up with something that will cause an impossibility/contradiction.</a:t>
            </a:r>
          </a:p>
          <a:p>
            <a:r>
              <a:rPr lang="en-US" dirty="0" smtClean="0"/>
              <a:t>Then, because we will have reached a contradiction, we will conclude that the assumption is false, and A</a:t>
            </a:r>
            <a:r>
              <a:rPr lang="en-US" baseline="-25000" dirty="0" smtClean="0"/>
              <a:t>TM  </a:t>
            </a:r>
            <a:r>
              <a:rPr lang="en-US" dirty="0" smtClean="0"/>
              <a:t>is </a:t>
            </a:r>
            <a:r>
              <a:rPr lang="en-US" i="1" dirty="0" smtClean="0"/>
              <a:t>not </a:t>
            </a:r>
            <a:r>
              <a:rPr lang="en-US" dirty="0" smtClean="0"/>
              <a:t>decidable.</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11</a:t>
            </a:fld>
            <a:endParaRPr lang="en-US" dirty="0"/>
          </a:p>
        </p:txBody>
      </p:sp>
    </p:spTree>
    <p:extLst>
      <p:ext uri="{BB962C8B-B14F-4D97-AF65-F5344CB8AC3E}">
        <p14:creationId xmlns:p14="http://schemas.microsoft.com/office/powerpoint/2010/main" val="2927396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a:xfrm>
            <a:off x="457200" y="76200"/>
            <a:ext cx="8229600" cy="1143000"/>
          </a:xfrm>
        </p:spPr>
        <p:txBody>
          <a:bodyPr>
            <a:normAutofit/>
          </a:bodyPr>
          <a:lstStyle/>
          <a:p>
            <a:r>
              <a:rPr lang="en-US" dirty="0"/>
              <a:t>Let’s look at </a:t>
            </a:r>
            <a:r>
              <a:rPr lang="en-US" dirty="0">
                <a:solidFill>
                  <a:schemeClr val="accent5"/>
                </a:solidFill>
              </a:rPr>
              <a:t>M</a:t>
            </a:r>
            <a:r>
              <a:rPr lang="en-US" baseline="-25000" dirty="0">
                <a:solidFill>
                  <a:schemeClr val="accent5"/>
                </a:solidFill>
              </a:rPr>
              <a:t>ATM</a:t>
            </a:r>
            <a:r>
              <a:rPr lang="en-US" dirty="0"/>
              <a:t>:</a:t>
            </a:r>
          </a:p>
        </p:txBody>
      </p:sp>
      <p:sp>
        <p:nvSpPr>
          <p:cNvPr id="6" name="Content Placeholder 5"/>
          <p:cNvSpPr>
            <a:spLocks noGrp="1"/>
          </p:cNvSpPr>
          <p:nvPr>
            <p:ph idx="1"/>
            <p:custDataLst>
              <p:tags r:id="rId2"/>
            </p:custDataLst>
          </p:nvPr>
        </p:nvSpPr>
        <p:spPr>
          <a:xfrm>
            <a:off x="457200" y="1447801"/>
            <a:ext cx="8229600" cy="5105400"/>
          </a:xfrm>
        </p:spPr>
        <p:txBody>
          <a:bodyPr>
            <a:normAutofit/>
          </a:bodyPr>
          <a:lstStyle/>
          <a:p>
            <a:r>
              <a:rPr lang="en-US" sz="2800" i="1" dirty="0" smtClean="0">
                <a:solidFill>
                  <a:schemeClr val="accent2"/>
                </a:solidFill>
              </a:rPr>
              <a:t>Assume (towards contradiction) that A</a:t>
            </a:r>
            <a:r>
              <a:rPr lang="en-US" sz="2800" i="1" baseline="-25000" dirty="0" smtClean="0">
                <a:solidFill>
                  <a:schemeClr val="accent2"/>
                </a:solidFill>
              </a:rPr>
              <a:t>TM</a:t>
            </a:r>
            <a:r>
              <a:rPr lang="en-US" sz="2800" i="1" dirty="0" smtClean="0">
                <a:solidFill>
                  <a:schemeClr val="accent2"/>
                </a:solidFill>
              </a:rPr>
              <a:t> is decidable</a:t>
            </a:r>
            <a:r>
              <a:rPr lang="en-US" sz="2800" i="1" dirty="0" smtClean="0"/>
              <a:t>, so there exists some TM </a:t>
            </a:r>
            <a:r>
              <a:rPr lang="en-US" sz="2800" i="1" dirty="0" smtClean="0">
                <a:solidFill>
                  <a:schemeClr val="accent5"/>
                </a:solidFill>
              </a:rPr>
              <a:t>M</a:t>
            </a:r>
            <a:r>
              <a:rPr lang="en-US" sz="2800" i="1" baseline="-25000" dirty="0" smtClean="0">
                <a:solidFill>
                  <a:schemeClr val="accent5"/>
                </a:solidFill>
              </a:rPr>
              <a:t>ATM</a:t>
            </a:r>
            <a:r>
              <a:rPr lang="en-US" sz="2800" i="1" dirty="0" smtClean="0"/>
              <a:t> decides A</a:t>
            </a:r>
            <a:r>
              <a:rPr lang="en-US" sz="2800" i="1" baseline="-25000" dirty="0" smtClean="0"/>
              <a:t>TM</a:t>
            </a:r>
            <a:r>
              <a:rPr lang="en-US" sz="2800" i="1" dirty="0" smtClean="0"/>
              <a:t>.</a:t>
            </a:r>
          </a:p>
          <a:p>
            <a:r>
              <a:rPr lang="en-US" sz="2800" dirty="0" smtClean="0"/>
              <a:t>Let TM G be a TM</a:t>
            </a:r>
            <a:r>
              <a:rPr lang="en-US" sz="2800" i="1" dirty="0" smtClean="0"/>
              <a:t>,</a:t>
            </a:r>
            <a:r>
              <a:rPr lang="en-US" sz="2800" dirty="0" smtClean="0"/>
              <a:t> where L(G) = {w | |w| is even}, and G infinite loops on all strings not in L(G).</a:t>
            </a:r>
          </a:p>
          <a:p>
            <a:endParaRPr lang="en-US" sz="2400" dirty="0" smtClean="0"/>
          </a:p>
          <a:p>
            <a:r>
              <a:rPr lang="en-US" sz="2800" dirty="0" smtClean="0"/>
              <a:t>What will happen if we run M</a:t>
            </a:r>
            <a:r>
              <a:rPr lang="en-US" sz="2800" baseline="-25000" dirty="0" smtClean="0"/>
              <a:t>ATM</a:t>
            </a:r>
            <a:r>
              <a:rPr lang="en-US" sz="2800" dirty="0" smtClean="0"/>
              <a:t>(&lt;G,111&gt;)?</a:t>
            </a:r>
          </a:p>
          <a:p>
            <a:pPr marL="971550" lvl="1" indent="-514350">
              <a:buFont typeface="+mj-lt"/>
              <a:buAutoNum type="alphaLcParenR"/>
            </a:pPr>
            <a:r>
              <a:rPr lang="en-US" sz="2400" dirty="0" smtClean="0"/>
              <a:t>M</a:t>
            </a:r>
            <a:r>
              <a:rPr lang="en-US" sz="2400" baseline="-25000" dirty="0" smtClean="0"/>
              <a:t>ATM</a:t>
            </a:r>
            <a:r>
              <a:rPr lang="en-US" sz="2400" dirty="0" smtClean="0"/>
              <a:t> accepts</a:t>
            </a:r>
          </a:p>
          <a:p>
            <a:pPr marL="971550" lvl="1" indent="-514350">
              <a:buFont typeface="+mj-lt"/>
              <a:buAutoNum type="alphaLcParenR"/>
            </a:pPr>
            <a:r>
              <a:rPr lang="en-US" sz="2400" dirty="0" smtClean="0"/>
              <a:t>M</a:t>
            </a:r>
            <a:r>
              <a:rPr lang="en-US" sz="2400" baseline="-25000" dirty="0" smtClean="0"/>
              <a:t>ATM</a:t>
            </a:r>
            <a:r>
              <a:rPr lang="en-US" sz="2400" dirty="0" smtClean="0"/>
              <a:t> rejects</a:t>
            </a:r>
          </a:p>
          <a:p>
            <a:pPr marL="971550" lvl="1" indent="-514350">
              <a:buFont typeface="+mj-lt"/>
              <a:buAutoNum type="alphaLcParenR"/>
            </a:pPr>
            <a:r>
              <a:rPr lang="en-US" sz="2400" dirty="0"/>
              <a:t>M</a:t>
            </a:r>
            <a:r>
              <a:rPr lang="en-US" sz="2400" baseline="-25000" dirty="0"/>
              <a:t>ATM</a:t>
            </a:r>
            <a:r>
              <a:rPr lang="en-US" sz="2400" dirty="0"/>
              <a:t> </a:t>
            </a:r>
            <a:r>
              <a:rPr lang="en-US" sz="2400" dirty="0" smtClean="0"/>
              <a:t>infinite loops</a:t>
            </a:r>
          </a:p>
          <a:p>
            <a:pPr marL="971550" lvl="1" indent="-514350">
              <a:buFont typeface="+mj-lt"/>
              <a:buAutoNum type="alphaLcParenR"/>
            </a:pPr>
            <a:r>
              <a:rPr lang="en-US" sz="2400" dirty="0" smtClean="0"/>
              <a:t>Not enough information</a:t>
            </a:r>
          </a:p>
          <a:p>
            <a:pPr marL="971550" lvl="1" indent="-514350">
              <a:buFont typeface="+mj-lt"/>
              <a:buAutoNum type="alphaLcParenR"/>
            </a:pPr>
            <a:r>
              <a:rPr lang="en-US" sz="2400" dirty="0" smtClean="0"/>
              <a:t>Other</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12</a:t>
            </a:fld>
            <a:endParaRPr lang="en-US" dirty="0"/>
          </a:p>
        </p:txBody>
      </p:sp>
    </p:spTree>
    <p:extLst>
      <p:ext uri="{BB962C8B-B14F-4D97-AF65-F5344CB8AC3E}">
        <p14:creationId xmlns:p14="http://schemas.microsoft.com/office/powerpoint/2010/main" val="1030392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a:xfrm>
            <a:off x="457200" y="304800"/>
            <a:ext cx="8229600" cy="1143000"/>
          </a:xfrm>
        </p:spPr>
        <p:txBody>
          <a:bodyPr>
            <a:normAutofit/>
          </a:bodyPr>
          <a:lstStyle/>
          <a:p>
            <a:r>
              <a:rPr lang="en-US" dirty="0" smtClean="0"/>
              <a:t>Proof:</a:t>
            </a:r>
            <a:endParaRPr lang="en-US" dirty="0"/>
          </a:p>
        </p:txBody>
      </p:sp>
      <p:sp>
        <p:nvSpPr>
          <p:cNvPr id="6" name="Content Placeholder 5"/>
          <p:cNvSpPr>
            <a:spLocks noGrp="1"/>
          </p:cNvSpPr>
          <p:nvPr>
            <p:ph idx="1"/>
            <p:custDataLst>
              <p:tags r:id="rId2"/>
            </p:custDataLst>
          </p:nvPr>
        </p:nvSpPr>
        <p:spPr>
          <a:xfrm>
            <a:off x="457200" y="1447801"/>
            <a:ext cx="8229600" cy="5105399"/>
          </a:xfrm>
        </p:spPr>
        <p:txBody>
          <a:bodyPr>
            <a:noAutofit/>
          </a:bodyPr>
          <a:lstStyle/>
          <a:p>
            <a:r>
              <a:rPr lang="en-US" sz="2400" dirty="0" err="1" smtClean="0"/>
              <a:t>Thm</a:t>
            </a:r>
            <a:r>
              <a:rPr lang="en-US" sz="2400" dirty="0" smtClean="0"/>
              <a:t>: A</a:t>
            </a:r>
            <a:r>
              <a:rPr lang="en-US" sz="2400" baseline="-25000" dirty="0" smtClean="0"/>
              <a:t>TM</a:t>
            </a:r>
            <a:r>
              <a:rPr lang="en-US" sz="2400" dirty="0" smtClean="0"/>
              <a:t> = {&lt;</a:t>
            </a:r>
            <a:r>
              <a:rPr lang="en-US" sz="2400" dirty="0" err="1" smtClean="0"/>
              <a:t>M,w</a:t>
            </a:r>
            <a:r>
              <a:rPr lang="en-US" sz="2400" dirty="0" smtClean="0"/>
              <a:t>&gt; | M is a TM, M accepts w} is </a:t>
            </a:r>
            <a:r>
              <a:rPr lang="en-US" sz="2400" dirty="0" err="1" smtClean="0"/>
              <a:t>undecidable</a:t>
            </a:r>
            <a:endParaRPr lang="en-US" sz="2400" dirty="0" smtClean="0"/>
          </a:p>
          <a:p>
            <a:r>
              <a:rPr lang="en-US" sz="2400" dirty="0" smtClean="0"/>
              <a:t>Assume (towards contradiction) that A</a:t>
            </a:r>
            <a:r>
              <a:rPr lang="en-US" sz="2400" baseline="-25000" dirty="0" smtClean="0"/>
              <a:t>TM</a:t>
            </a:r>
            <a:r>
              <a:rPr lang="en-US" sz="2400" dirty="0" smtClean="0"/>
              <a:t> is decidable, so there exists some TM M</a:t>
            </a:r>
            <a:r>
              <a:rPr lang="en-US" sz="2400" baseline="-25000" dirty="0" smtClean="0"/>
              <a:t>ATM</a:t>
            </a:r>
            <a:r>
              <a:rPr lang="en-US" sz="2400" dirty="0" smtClean="0"/>
              <a:t> that decides A</a:t>
            </a:r>
            <a:r>
              <a:rPr lang="en-US" sz="2400" baseline="-25000" dirty="0" smtClean="0"/>
              <a:t>TM</a:t>
            </a:r>
            <a:r>
              <a:rPr lang="en-US" sz="2400" dirty="0" smtClean="0"/>
              <a:t>.</a:t>
            </a:r>
          </a:p>
          <a:p>
            <a:r>
              <a:rPr lang="en-US" sz="2400" dirty="0" smtClean="0"/>
              <a:t>Construct a TM D as follows:</a:t>
            </a:r>
          </a:p>
          <a:p>
            <a:pPr lvl="1"/>
            <a:r>
              <a:rPr lang="en-US" sz="2000" dirty="0" smtClean="0"/>
              <a:t>D(</a:t>
            </a:r>
            <a:r>
              <a:rPr lang="en-US" sz="2000" dirty="0" smtClean="0">
                <a:solidFill>
                  <a:schemeClr val="accent5"/>
                </a:solidFill>
              </a:rPr>
              <a:t>&lt;M&gt;</a:t>
            </a:r>
            <a:r>
              <a:rPr lang="en-US" sz="2000" dirty="0" smtClean="0"/>
              <a:t>):       //input is a string description of a TM</a:t>
            </a:r>
          </a:p>
          <a:p>
            <a:pPr lvl="2"/>
            <a:r>
              <a:rPr lang="en-US" sz="2000" dirty="0" smtClean="0"/>
              <a:t>M</a:t>
            </a:r>
            <a:r>
              <a:rPr lang="en-US" sz="2000" baseline="-25000" dirty="0" smtClean="0"/>
              <a:t>ATM</a:t>
            </a:r>
            <a:r>
              <a:rPr lang="en-US" sz="2000" dirty="0" smtClean="0"/>
              <a:t>(</a:t>
            </a:r>
            <a:r>
              <a:rPr lang="en-US" sz="2000" dirty="0" smtClean="0">
                <a:solidFill>
                  <a:schemeClr val="accent5"/>
                </a:solidFill>
              </a:rPr>
              <a:t>&lt;M,</a:t>
            </a:r>
            <a:r>
              <a:rPr lang="en-US" sz="2000" dirty="0" smtClean="0">
                <a:solidFill>
                  <a:schemeClr val="accent2"/>
                </a:solidFill>
              </a:rPr>
              <a:t>&lt;M&gt;</a:t>
            </a:r>
            <a:r>
              <a:rPr lang="en-US" sz="2000" dirty="0" smtClean="0">
                <a:solidFill>
                  <a:schemeClr val="accent5"/>
                </a:solidFill>
              </a:rPr>
              <a:t>&gt;</a:t>
            </a:r>
            <a:r>
              <a:rPr lang="en-US" sz="2000" dirty="0" smtClean="0"/>
              <a:t>) //M</a:t>
            </a:r>
            <a:r>
              <a:rPr lang="en-US" sz="2000" baseline="-25000" dirty="0" smtClean="0"/>
              <a:t>ATM</a:t>
            </a:r>
            <a:r>
              <a:rPr lang="en-US" sz="2000" dirty="0" smtClean="0"/>
              <a:t> is a decider, so no infinite looping—it will tell us if &lt;M&gt; is in L(M) or not, </a:t>
            </a:r>
            <a:r>
              <a:rPr lang="en-US" sz="2000" i="1" dirty="0" smtClean="0"/>
              <a:t>even if M loops on &lt;M&gt;</a:t>
            </a:r>
            <a:endParaRPr lang="en-US" sz="2000" dirty="0" smtClean="0"/>
          </a:p>
          <a:p>
            <a:pPr lvl="2"/>
            <a:r>
              <a:rPr lang="en-US" sz="2000" dirty="0" smtClean="0"/>
              <a:t>If M</a:t>
            </a:r>
            <a:r>
              <a:rPr lang="en-US" sz="2000" baseline="-25000" dirty="0" smtClean="0"/>
              <a:t>ATM</a:t>
            </a:r>
            <a:r>
              <a:rPr lang="en-US" sz="2000" dirty="0" smtClean="0"/>
              <a:t> accepts, we reject</a:t>
            </a:r>
          </a:p>
          <a:p>
            <a:pPr lvl="2"/>
            <a:r>
              <a:rPr lang="en-US" sz="2000" dirty="0" smtClean="0"/>
              <a:t>If M</a:t>
            </a:r>
            <a:r>
              <a:rPr lang="en-US" sz="2000" baseline="-25000" dirty="0" smtClean="0"/>
              <a:t>ATM</a:t>
            </a:r>
            <a:r>
              <a:rPr lang="en-US" sz="2000" dirty="0" smtClean="0"/>
              <a:t> rejects, we accept   // we do the </a:t>
            </a:r>
            <a:r>
              <a:rPr lang="en-US" sz="2000" i="1" dirty="0" smtClean="0"/>
              <a:t>opposite</a:t>
            </a:r>
            <a:r>
              <a:rPr lang="en-US" sz="2000" dirty="0" smtClean="0"/>
              <a:t> of M</a:t>
            </a:r>
            <a:r>
              <a:rPr lang="en-US" sz="2000" baseline="-25000" dirty="0" smtClean="0"/>
              <a:t>ATM</a:t>
            </a:r>
            <a:endParaRPr lang="en-US" sz="2000" dirty="0" smtClean="0"/>
          </a:p>
          <a:p>
            <a:r>
              <a:rPr lang="en-US" sz="2400" i="1" dirty="0" smtClean="0"/>
              <a:t>Now, it will take one more step to show how D can do something impossible</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13</a:t>
            </a:fld>
            <a:endParaRPr lang="en-US" dirty="0"/>
          </a:p>
        </p:txBody>
      </p:sp>
    </p:spTree>
    <p:extLst>
      <p:ext uri="{BB962C8B-B14F-4D97-AF65-F5344CB8AC3E}">
        <p14:creationId xmlns:p14="http://schemas.microsoft.com/office/powerpoint/2010/main" val="3992627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52400"/>
            <a:ext cx="8229600" cy="1143000"/>
          </a:xfrm>
        </p:spPr>
        <p:txBody>
          <a:bodyPr/>
          <a:lstStyle/>
          <a:p>
            <a:r>
              <a:rPr lang="en-US" dirty="0" smtClean="0"/>
              <a:t>Pause to Examine TM D</a:t>
            </a:r>
            <a:endParaRPr lang="en-US" baseline="-25000" dirty="0"/>
          </a:p>
        </p:txBody>
      </p:sp>
      <p:sp>
        <p:nvSpPr>
          <p:cNvPr id="3" name="Content Placeholder 2"/>
          <p:cNvSpPr>
            <a:spLocks noGrp="1"/>
          </p:cNvSpPr>
          <p:nvPr>
            <p:ph idx="1"/>
            <p:custDataLst>
              <p:tags r:id="rId2"/>
            </p:custDataLst>
          </p:nvPr>
        </p:nvSpPr>
        <p:spPr>
          <a:xfrm>
            <a:off x="457200" y="1295400"/>
            <a:ext cx="8229600" cy="5410200"/>
          </a:xfrm>
        </p:spPr>
        <p:txBody>
          <a:bodyPr>
            <a:normAutofit fontScale="92500" lnSpcReduction="10000"/>
          </a:bodyPr>
          <a:lstStyle/>
          <a:p>
            <a:pPr>
              <a:buNone/>
            </a:pPr>
            <a:r>
              <a:rPr lang="en-US" sz="2600" dirty="0" smtClean="0"/>
              <a:t>D(&lt;M&gt;):       //input is a string description of a TM</a:t>
            </a:r>
          </a:p>
          <a:p>
            <a:pPr lvl="1">
              <a:lnSpc>
                <a:spcPct val="120000"/>
              </a:lnSpc>
            </a:pPr>
            <a:r>
              <a:rPr lang="en-US" sz="2200" dirty="0" smtClean="0"/>
              <a:t>M</a:t>
            </a:r>
            <a:r>
              <a:rPr lang="en-US" sz="2200" baseline="-25000" dirty="0" smtClean="0"/>
              <a:t>ATM</a:t>
            </a:r>
            <a:r>
              <a:rPr lang="en-US" sz="2200" dirty="0" smtClean="0"/>
              <a:t>(&lt;M,&lt;M&gt;&gt;)  //M</a:t>
            </a:r>
            <a:r>
              <a:rPr lang="en-US" sz="2200" baseline="-25000" dirty="0" smtClean="0"/>
              <a:t>ATM</a:t>
            </a:r>
            <a:r>
              <a:rPr lang="en-US" sz="2200" dirty="0" smtClean="0"/>
              <a:t> is a decider, so no infinite looping—it will tell us if &lt;M&gt; is in L(M) or not, </a:t>
            </a:r>
            <a:r>
              <a:rPr lang="en-US" sz="2200" i="1" dirty="0" smtClean="0"/>
              <a:t>even if M loops on &lt;M&gt;</a:t>
            </a:r>
            <a:r>
              <a:rPr lang="en-US" sz="2200" dirty="0" smtClean="0"/>
              <a:t> </a:t>
            </a:r>
          </a:p>
          <a:p>
            <a:pPr lvl="1">
              <a:lnSpc>
                <a:spcPct val="120000"/>
              </a:lnSpc>
            </a:pPr>
            <a:r>
              <a:rPr lang="en-US" sz="2200" dirty="0" smtClean="0"/>
              <a:t>If M</a:t>
            </a:r>
            <a:r>
              <a:rPr lang="en-US" sz="2200" baseline="-25000" dirty="0" smtClean="0"/>
              <a:t>ATM</a:t>
            </a:r>
            <a:r>
              <a:rPr lang="en-US" sz="2200" dirty="0" smtClean="0"/>
              <a:t> accepts, we reject</a:t>
            </a:r>
          </a:p>
          <a:p>
            <a:pPr lvl="1">
              <a:lnSpc>
                <a:spcPct val="120000"/>
              </a:lnSpc>
            </a:pPr>
            <a:r>
              <a:rPr lang="en-US" sz="2200" dirty="0" smtClean="0"/>
              <a:t>If M</a:t>
            </a:r>
            <a:r>
              <a:rPr lang="en-US" sz="2200" baseline="-25000" dirty="0" smtClean="0"/>
              <a:t>ATM</a:t>
            </a:r>
            <a:r>
              <a:rPr lang="en-US" sz="2200" dirty="0" smtClean="0"/>
              <a:t> rejects, we accept   // we do the </a:t>
            </a:r>
            <a:r>
              <a:rPr lang="en-US" sz="2200" i="1" dirty="0" smtClean="0"/>
              <a:t>opposite</a:t>
            </a:r>
            <a:r>
              <a:rPr lang="en-US" sz="2200" dirty="0" smtClean="0"/>
              <a:t> of M</a:t>
            </a:r>
            <a:r>
              <a:rPr lang="en-US" sz="2200" baseline="-25000" dirty="0" smtClean="0"/>
              <a:t>ATM</a:t>
            </a:r>
            <a:endParaRPr lang="en-US" sz="2200" dirty="0" smtClean="0"/>
          </a:p>
          <a:p>
            <a:endParaRPr lang="en-US" dirty="0" smtClean="0"/>
          </a:p>
          <a:p>
            <a:r>
              <a:rPr lang="en-US" sz="2800" dirty="0" smtClean="0"/>
              <a:t>Let </a:t>
            </a:r>
            <a:r>
              <a:rPr lang="en-US" sz="2800" dirty="0" err="1" smtClean="0"/>
              <a:t>M</a:t>
            </a:r>
            <a:r>
              <a:rPr lang="en-US" sz="2800" baseline="-25000" dirty="0" err="1" smtClean="0"/>
              <a:t>x</a:t>
            </a:r>
            <a:r>
              <a:rPr lang="en-US" sz="2800" dirty="0" smtClean="0"/>
              <a:t> be a TM, where L(</a:t>
            </a:r>
            <a:r>
              <a:rPr lang="en-US" sz="2800" dirty="0" err="1" smtClean="0"/>
              <a:t>M</a:t>
            </a:r>
            <a:r>
              <a:rPr lang="en-US" sz="2800" baseline="-25000" dirty="0" err="1" smtClean="0"/>
              <a:t>x</a:t>
            </a:r>
            <a:r>
              <a:rPr lang="en-US" sz="2800" dirty="0" smtClean="0"/>
              <a:t>) = {}. What happens when we input </a:t>
            </a:r>
            <a:r>
              <a:rPr lang="en-US" sz="2800" dirty="0" err="1" smtClean="0"/>
              <a:t>M</a:t>
            </a:r>
            <a:r>
              <a:rPr lang="en-US" sz="2800" baseline="-25000" dirty="0" err="1" smtClean="0"/>
              <a:t>x</a:t>
            </a:r>
            <a:r>
              <a:rPr lang="en-US" sz="2800" dirty="0" smtClean="0"/>
              <a:t> to D like this: D(&lt;</a:t>
            </a:r>
            <a:r>
              <a:rPr lang="en-US" sz="2800" dirty="0" err="1" smtClean="0"/>
              <a:t>M</a:t>
            </a:r>
            <a:r>
              <a:rPr lang="en-US" sz="2800" baseline="-25000" dirty="0" err="1" smtClean="0"/>
              <a:t>x</a:t>
            </a:r>
            <a:r>
              <a:rPr lang="en-US" sz="2800" dirty="0" smtClean="0"/>
              <a:t>&gt;)? </a:t>
            </a:r>
          </a:p>
          <a:p>
            <a:pPr marL="971550" lvl="1" indent="-514350">
              <a:buFont typeface="+mj-lt"/>
              <a:buAutoNum type="alphaLcParenR"/>
            </a:pPr>
            <a:r>
              <a:rPr lang="en-US" sz="2600" dirty="0" smtClean="0"/>
              <a:t>D accepts</a:t>
            </a:r>
          </a:p>
          <a:p>
            <a:pPr marL="971550" lvl="1" indent="-514350">
              <a:buFont typeface="+mj-lt"/>
              <a:buAutoNum type="alphaLcParenR"/>
            </a:pPr>
            <a:r>
              <a:rPr lang="en-US" sz="2600" dirty="0" smtClean="0"/>
              <a:t>D rejects</a:t>
            </a:r>
          </a:p>
          <a:p>
            <a:pPr marL="971550" lvl="1" indent="-514350">
              <a:buFont typeface="+mj-lt"/>
              <a:buAutoNum type="alphaLcParenR"/>
            </a:pPr>
            <a:r>
              <a:rPr lang="en-US" sz="2600" dirty="0" smtClean="0"/>
              <a:t>D </a:t>
            </a:r>
            <a:r>
              <a:rPr lang="en-US" sz="2600" dirty="0" err="1" smtClean="0"/>
              <a:t>infinte</a:t>
            </a:r>
            <a:r>
              <a:rPr lang="en-US" sz="2600" dirty="0" smtClean="0"/>
              <a:t> loops</a:t>
            </a:r>
          </a:p>
          <a:p>
            <a:pPr marL="971550" lvl="1" indent="-514350">
              <a:buFont typeface="+mj-lt"/>
              <a:buAutoNum type="alphaLcParenR"/>
            </a:pPr>
            <a:r>
              <a:rPr lang="en-US" sz="2600" dirty="0" smtClean="0"/>
              <a:t>Not enough information</a:t>
            </a:r>
          </a:p>
          <a:p>
            <a:pPr marL="971550" lvl="1" indent="-514350">
              <a:buFont typeface="+mj-lt"/>
              <a:buAutoNum type="alphaLcParenR"/>
            </a:pPr>
            <a:r>
              <a:rPr lang="en-US" sz="2600" dirty="0" smtClean="0"/>
              <a:t>Other</a:t>
            </a:r>
            <a:endParaRPr lang="en-US" sz="2600"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14</a:t>
            </a:fld>
            <a:endParaRPr lang="en-US" dirty="0"/>
          </a:p>
        </p:txBody>
      </p:sp>
      <p:sp>
        <p:nvSpPr>
          <p:cNvPr id="5" name="Rectangle 4" hidden="1"/>
          <p:cNvSpPr/>
          <p:nvPr>
            <p:custDataLst>
              <p:tags r:id="rId4"/>
            </p:custDataLst>
          </p:nvPr>
        </p:nvSpPr>
        <p:spPr>
          <a:xfrm>
            <a:off x="8001000" y="2875002"/>
            <a:ext cx="327334" cy="369332"/>
          </a:xfrm>
          <a:prstGeom prst="rect">
            <a:avLst/>
          </a:prstGeom>
          <a:solidFill>
            <a:schemeClr val="accent1"/>
          </a:solidFill>
        </p:spPr>
        <p:txBody>
          <a:bodyPr wrap="none">
            <a:spAutoFit/>
          </a:bodyPr>
          <a:lstStyle/>
          <a:p>
            <a:r>
              <a:rPr lang="en-US" dirty="0" smtClean="0"/>
              <a:t>A</a:t>
            </a:r>
            <a:endParaRPr lang="en-US" dirty="0"/>
          </a:p>
        </p:txBody>
      </p:sp>
    </p:spTree>
    <p:extLst>
      <p:ext uri="{BB962C8B-B14F-4D97-AF65-F5344CB8AC3E}">
        <p14:creationId xmlns:p14="http://schemas.microsoft.com/office/powerpoint/2010/main" val="481885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52400"/>
            <a:ext cx="8229600" cy="1143000"/>
          </a:xfrm>
        </p:spPr>
        <p:txBody>
          <a:bodyPr/>
          <a:lstStyle/>
          <a:p>
            <a:r>
              <a:rPr lang="en-US" dirty="0" smtClean="0"/>
              <a:t>Pause to Examine TM D</a:t>
            </a:r>
            <a:endParaRPr lang="en-US" baseline="-25000" dirty="0"/>
          </a:p>
        </p:txBody>
      </p:sp>
      <p:sp>
        <p:nvSpPr>
          <p:cNvPr id="3" name="Content Placeholder 2"/>
          <p:cNvSpPr>
            <a:spLocks noGrp="1"/>
          </p:cNvSpPr>
          <p:nvPr>
            <p:ph idx="1"/>
            <p:custDataLst>
              <p:tags r:id="rId2"/>
            </p:custDataLst>
          </p:nvPr>
        </p:nvSpPr>
        <p:spPr>
          <a:xfrm>
            <a:off x="457200" y="1295400"/>
            <a:ext cx="8229600" cy="5410200"/>
          </a:xfrm>
        </p:spPr>
        <p:txBody>
          <a:bodyPr>
            <a:normAutofit fontScale="85000" lnSpcReduction="20000"/>
          </a:bodyPr>
          <a:lstStyle/>
          <a:p>
            <a:pPr>
              <a:buNone/>
            </a:pPr>
            <a:r>
              <a:rPr lang="en-US" sz="2600" dirty="0"/>
              <a:t>D(&lt;M&gt;):       //input is a string description of a TM</a:t>
            </a:r>
          </a:p>
          <a:p>
            <a:pPr lvl="1">
              <a:lnSpc>
                <a:spcPct val="120000"/>
              </a:lnSpc>
            </a:pPr>
            <a:r>
              <a:rPr lang="en-US" sz="2200" dirty="0"/>
              <a:t>M</a:t>
            </a:r>
            <a:r>
              <a:rPr lang="en-US" sz="2200" baseline="-25000" dirty="0"/>
              <a:t>ATM</a:t>
            </a:r>
            <a:r>
              <a:rPr lang="en-US" sz="2200" dirty="0"/>
              <a:t>(&lt;M,&lt;M&gt;&gt;)  //M</a:t>
            </a:r>
            <a:r>
              <a:rPr lang="en-US" sz="2200" baseline="-25000" dirty="0"/>
              <a:t>ATM</a:t>
            </a:r>
            <a:r>
              <a:rPr lang="en-US" sz="2200" dirty="0"/>
              <a:t> is a decider, so no infinite looping—it will tell us if &lt;M&gt; is in L(M) or not, </a:t>
            </a:r>
            <a:r>
              <a:rPr lang="en-US" sz="2200" i="1" dirty="0"/>
              <a:t>even if M loops on &lt;M&gt;</a:t>
            </a:r>
            <a:r>
              <a:rPr lang="en-US" sz="2200" dirty="0"/>
              <a:t> </a:t>
            </a:r>
          </a:p>
          <a:p>
            <a:pPr lvl="1">
              <a:lnSpc>
                <a:spcPct val="120000"/>
              </a:lnSpc>
            </a:pPr>
            <a:r>
              <a:rPr lang="en-US" sz="2200" dirty="0"/>
              <a:t>If M</a:t>
            </a:r>
            <a:r>
              <a:rPr lang="en-US" sz="2200" baseline="-25000" dirty="0"/>
              <a:t>ATM</a:t>
            </a:r>
            <a:r>
              <a:rPr lang="en-US" sz="2200" dirty="0"/>
              <a:t> accepts, we reject</a:t>
            </a:r>
          </a:p>
          <a:p>
            <a:pPr lvl="1">
              <a:lnSpc>
                <a:spcPct val="120000"/>
              </a:lnSpc>
            </a:pPr>
            <a:r>
              <a:rPr lang="en-US" sz="2200" dirty="0"/>
              <a:t>If M</a:t>
            </a:r>
            <a:r>
              <a:rPr lang="en-US" sz="2200" baseline="-25000" dirty="0"/>
              <a:t>ATM</a:t>
            </a:r>
            <a:r>
              <a:rPr lang="en-US" sz="2200" dirty="0"/>
              <a:t> rejects, we accept   // we do the </a:t>
            </a:r>
            <a:r>
              <a:rPr lang="en-US" sz="2200" i="1" dirty="0"/>
              <a:t>opposite</a:t>
            </a:r>
            <a:r>
              <a:rPr lang="en-US" sz="2200" dirty="0"/>
              <a:t> of M</a:t>
            </a:r>
            <a:r>
              <a:rPr lang="en-US" sz="2200" baseline="-25000" dirty="0"/>
              <a:t>ATM</a:t>
            </a:r>
            <a:endParaRPr lang="en-US" sz="2200" dirty="0"/>
          </a:p>
          <a:p>
            <a:endParaRPr lang="en-US" sz="900" dirty="0" smtClean="0"/>
          </a:p>
          <a:p>
            <a:endParaRPr lang="en-US" sz="2800" dirty="0" smtClean="0"/>
          </a:p>
          <a:p>
            <a:pPr marL="0" indent="0">
              <a:buNone/>
            </a:pPr>
            <a:r>
              <a:rPr lang="en-US" sz="2800" dirty="0" smtClean="0"/>
              <a:t>M</a:t>
            </a:r>
            <a:r>
              <a:rPr lang="en-US" sz="2800" baseline="-25000" dirty="0" smtClean="0"/>
              <a:t>L</a:t>
            </a:r>
            <a:r>
              <a:rPr lang="en-US" sz="2800" dirty="0" smtClean="0"/>
              <a:t>(w):</a:t>
            </a:r>
          </a:p>
          <a:p>
            <a:pPr lvl="1"/>
            <a:r>
              <a:rPr lang="en-US" sz="2400" dirty="0" smtClean="0"/>
              <a:t>Go into an infinite loop</a:t>
            </a:r>
          </a:p>
          <a:p>
            <a:pPr lvl="1"/>
            <a:endParaRPr lang="en-US" sz="1200" dirty="0" smtClean="0"/>
          </a:p>
          <a:p>
            <a:r>
              <a:rPr lang="en-US" sz="2800" dirty="0" smtClean="0"/>
              <a:t>What happens when we input M</a:t>
            </a:r>
            <a:r>
              <a:rPr lang="en-US" sz="2800" baseline="-25000" dirty="0" smtClean="0"/>
              <a:t>L</a:t>
            </a:r>
            <a:r>
              <a:rPr lang="en-US" sz="2800" dirty="0" smtClean="0"/>
              <a:t> to D like this: D(&lt;M</a:t>
            </a:r>
            <a:r>
              <a:rPr lang="en-US" sz="2800" baseline="-25000" dirty="0" smtClean="0"/>
              <a:t>L</a:t>
            </a:r>
            <a:r>
              <a:rPr lang="en-US" sz="2800" dirty="0" smtClean="0"/>
              <a:t>&gt;)? </a:t>
            </a:r>
          </a:p>
          <a:p>
            <a:pPr marL="971550" lvl="1" indent="-514350">
              <a:buFont typeface="+mj-lt"/>
              <a:buAutoNum type="alphaLcParenR"/>
            </a:pPr>
            <a:r>
              <a:rPr lang="en-US" sz="2600" dirty="0" smtClean="0"/>
              <a:t>D accepts</a:t>
            </a:r>
          </a:p>
          <a:p>
            <a:pPr marL="971550" lvl="1" indent="-514350">
              <a:buFont typeface="+mj-lt"/>
              <a:buAutoNum type="alphaLcParenR"/>
            </a:pPr>
            <a:r>
              <a:rPr lang="en-US" sz="2600" dirty="0" smtClean="0"/>
              <a:t>D rejects</a:t>
            </a:r>
          </a:p>
          <a:p>
            <a:pPr marL="971550" lvl="1" indent="-514350">
              <a:buFont typeface="+mj-lt"/>
              <a:buAutoNum type="alphaLcParenR"/>
            </a:pPr>
            <a:r>
              <a:rPr lang="en-US" sz="2600" dirty="0" smtClean="0"/>
              <a:t>D infinite loops</a:t>
            </a:r>
          </a:p>
          <a:p>
            <a:pPr marL="971550" lvl="1" indent="-514350">
              <a:buFont typeface="+mj-lt"/>
              <a:buAutoNum type="alphaLcParenR"/>
            </a:pPr>
            <a:r>
              <a:rPr lang="en-US" sz="2600" dirty="0"/>
              <a:t>Not enough </a:t>
            </a:r>
            <a:r>
              <a:rPr lang="en-US" sz="2600" dirty="0" smtClean="0"/>
              <a:t>information</a:t>
            </a:r>
            <a:endParaRPr lang="en-US" sz="2600" dirty="0"/>
          </a:p>
          <a:p>
            <a:pPr marL="971550" lvl="1" indent="-514350">
              <a:buFont typeface="+mj-lt"/>
              <a:buAutoNum type="alphaLcParenR"/>
            </a:pPr>
            <a:r>
              <a:rPr lang="en-US" sz="2600" dirty="0" smtClean="0"/>
              <a:t>Other</a:t>
            </a:r>
            <a:endParaRPr lang="en-US" sz="2600"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15</a:t>
            </a:fld>
            <a:endParaRPr lang="en-US" dirty="0"/>
          </a:p>
        </p:txBody>
      </p:sp>
      <p:sp>
        <p:nvSpPr>
          <p:cNvPr id="5" name="Rectangle 4" hidden="1"/>
          <p:cNvSpPr/>
          <p:nvPr>
            <p:custDataLst>
              <p:tags r:id="rId4"/>
            </p:custDataLst>
          </p:nvPr>
        </p:nvSpPr>
        <p:spPr>
          <a:xfrm>
            <a:off x="8001000" y="2875002"/>
            <a:ext cx="317716" cy="369332"/>
          </a:xfrm>
          <a:prstGeom prst="rect">
            <a:avLst/>
          </a:prstGeom>
          <a:solidFill>
            <a:schemeClr val="accent1"/>
          </a:solidFill>
        </p:spPr>
        <p:txBody>
          <a:bodyPr wrap="none">
            <a:spAutoFit/>
          </a:bodyPr>
          <a:lstStyle/>
          <a:p>
            <a:r>
              <a:rPr lang="en-US" dirty="0"/>
              <a:t>A</a:t>
            </a:r>
          </a:p>
        </p:txBody>
      </p:sp>
      <p:sp>
        <p:nvSpPr>
          <p:cNvPr id="6" name="Rectangle 5" hidden="1"/>
          <p:cNvSpPr/>
          <p:nvPr>
            <p:custDataLst>
              <p:tags r:id="rId5"/>
            </p:custDataLst>
          </p:nvPr>
        </p:nvSpPr>
        <p:spPr>
          <a:xfrm>
            <a:off x="8001000" y="2875002"/>
            <a:ext cx="317716" cy="369332"/>
          </a:xfrm>
          <a:prstGeom prst="rect">
            <a:avLst/>
          </a:prstGeom>
          <a:solidFill>
            <a:schemeClr val="accent1"/>
          </a:solidFill>
        </p:spPr>
        <p:txBody>
          <a:bodyPr wrap="none">
            <a:spAutoFit/>
          </a:bodyPr>
          <a:lstStyle/>
          <a:p>
            <a:r>
              <a:rPr lang="en-US" dirty="0"/>
              <a:t>A</a:t>
            </a:r>
          </a:p>
        </p:txBody>
      </p:sp>
    </p:spTree>
    <p:extLst>
      <p:ext uri="{BB962C8B-B14F-4D97-AF65-F5344CB8AC3E}">
        <p14:creationId xmlns:p14="http://schemas.microsoft.com/office/powerpoint/2010/main" val="1637338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52400"/>
            <a:ext cx="8229600" cy="1143000"/>
          </a:xfrm>
        </p:spPr>
        <p:txBody>
          <a:bodyPr/>
          <a:lstStyle/>
          <a:p>
            <a:r>
              <a:rPr lang="en-US" dirty="0" smtClean="0"/>
              <a:t>Pause to Examine TM D</a:t>
            </a:r>
            <a:endParaRPr lang="en-US" baseline="-25000" dirty="0"/>
          </a:p>
        </p:txBody>
      </p:sp>
      <p:sp>
        <p:nvSpPr>
          <p:cNvPr id="3" name="Content Placeholder 2"/>
          <p:cNvSpPr>
            <a:spLocks noGrp="1"/>
          </p:cNvSpPr>
          <p:nvPr>
            <p:ph idx="1"/>
            <p:custDataLst>
              <p:tags r:id="rId2"/>
            </p:custDataLst>
          </p:nvPr>
        </p:nvSpPr>
        <p:spPr>
          <a:xfrm>
            <a:off x="457200" y="1371600"/>
            <a:ext cx="8229600" cy="5181600"/>
          </a:xfrm>
        </p:spPr>
        <p:txBody>
          <a:bodyPr>
            <a:normAutofit fontScale="85000" lnSpcReduction="20000"/>
          </a:bodyPr>
          <a:lstStyle/>
          <a:p>
            <a:pPr>
              <a:buNone/>
            </a:pPr>
            <a:r>
              <a:rPr lang="en-US" sz="2800" dirty="0" smtClean="0"/>
              <a:t>D(&lt;M&gt;):       //input is a string description of a TM</a:t>
            </a:r>
          </a:p>
          <a:p>
            <a:pPr lvl="1">
              <a:lnSpc>
                <a:spcPct val="120000"/>
              </a:lnSpc>
            </a:pPr>
            <a:r>
              <a:rPr lang="en-US" sz="2400" dirty="0" smtClean="0"/>
              <a:t>M</a:t>
            </a:r>
            <a:r>
              <a:rPr lang="en-US" sz="2400" baseline="-25000" dirty="0" smtClean="0"/>
              <a:t>ATM</a:t>
            </a:r>
            <a:r>
              <a:rPr lang="en-US" sz="2400" dirty="0" smtClean="0"/>
              <a:t>(&lt;M,&lt;M</a:t>
            </a:r>
            <a:r>
              <a:rPr lang="en-US" sz="2400" dirty="0"/>
              <a:t>&gt;&gt;) </a:t>
            </a:r>
            <a:r>
              <a:rPr lang="en-US" sz="2400" dirty="0" smtClean="0"/>
              <a:t> //M</a:t>
            </a:r>
            <a:r>
              <a:rPr lang="en-US" sz="2400" baseline="-25000" dirty="0" smtClean="0"/>
              <a:t>ATM</a:t>
            </a:r>
            <a:r>
              <a:rPr lang="en-US" sz="2400" dirty="0" smtClean="0"/>
              <a:t> </a:t>
            </a:r>
            <a:r>
              <a:rPr lang="en-US" sz="2400" dirty="0"/>
              <a:t>is a decider, so no infinite looping—it will tell us if &lt;M&gt; is in L(M) or not, </a:t>
            </a:r>
            <a:r>
              <a:rPr lang="en-US" sz="2400" i="1" dirty="0"/>
              <a:t>even if M loops on &lt;M&gt;</a:t>
            </a:r>
            <a:r>
              <a:rPr lang="en-US" sz="2400" dirty="0" smtClean="0"/>
              <a:t> </a:t>
            </a:r>
          </a:p>
          <a:p>
            <a:pPr lvl="1">
              <a:lnSpc>
                <a:spcPct val="120000"/>
              </a:lnSpc>
            </a:pPr>
            <a:r>
              <a:rPr lang="en-US" sz="2400" dirty="0" smtClean="0"/>
              <a:t>If M</a:t>
            </a:r>
            <a:r>
              <a:rPr lang="en-US" sz="2400" baseline="-25000" dirty="0" smtClean="0"/>
              <a:t>ATM</a:t>
            </a:r>
            <a:r>
              <a:rPr lang="en-US" sz="2400" dirty="0" smtClean="0"/>
              <a:t> accepts, we reject</a:t>
            </a:r>
          </a:p>
          <a:p>
            <a:pPr lvl="1">
              <a:lnSpc>
                <a:spcPct val="120000"/>
              </a:lnSpc>
            </a:pPr>
            <a:r>
              <a:rPr lang="en-US" sz="2400" dirty="0" smtClean="0"/>
              <a:t>If M</a:t>
            </a:r>
            <a:r>
              <a:rPr lang="en-US" sz="2400" baseline="-25000" dirty="0" smtClean="0"/>
              <a:t>ATM</a:t>
            </a:r>
            <a:r>
              <a:rPr lang="en-US" sz="2400" dirty="0" smtClean="0"/>
              <a:t> rejects, we accept   // we do the </a:t>
            </a:r>
            <a:r>
              <a:rPr lang="en-US" sz="2400" i="1" dirty="0" smtClean="0"/>
              <a:t>opposite</a:t>
            </a:r>
            <a:r>
              <a:rPr lang="en-US" sz="2400" dirty="0" smtClean="0"/>
              <a:t> of M</a:t>
            </a:r>
            <a:r>
              <a:rPr lang="en-US" sz="2400" baseline="-25000" dirty="0" smtClean="0"/>
              <a:t>ATM</a:t>
            </a:r>
            <a:endParaRPr lang="en-US" sz="2400" dirty="0" smtClean="0"/>
          </a:p>
          <a:p>
            <a:endParaRPr lang="en-US" dirty="0" smtClean="0"/>
          </a:p>
          <a:p>
            <a:r>
              <a:rPr lang="en-US" sz="3000" dirty="0" smtClean="0"/>
              <a:t>Let </a:t>
            </a:r>
            <a:r>
              <a:rPr lang="en-US" sz="3000" dirty="0" err="1" smtClean="0"/>
              <a:t>M</a:t>
            </a:r>
            <a:r>
              <a:rPr lang="en-US" sz="3000" baseline="-25000" dirty="0" err="1" smtClean="0"/>
              <a:t>v</a:t>
            </a:r>
            <a:r>
              <a:rPr lang="en-US" sz="3000" baseline="-25000" dirty="0" smtClean="0"/>
              <a:t> </a:t>
            </a:r>
            <a:r>
              <a:rPr lang="en-US" sz="3000" dirty="0" smtClean="0"/>
              <a:t>be a TM where L(</a:t>
            </a:r>
            <a:r>
              <a:rPr lang="en-US" sz="3000" dirty="0" err="1" smtClean="0"/>
              <a:t>M</a:t>
            </a:r>
            <a:r>
              <a:rPr lang="en-US" sz="3000" baseline="-25000" dirty="0" err="1" smtClean="0"/>
              <a:t>v</a:t>
            </a:r>
            <a:r>
              <a:rPr lang="en-US" sz="3000" dirty="0" smtClean="0"/>
              <a:t>) = {w </a:t>
            </a:r>
            <a:r>
              <a:rPr lang="en-US" sz="3000" dirty="0"/>
              <a:t>| w is </a:t>
            </a:r>
            <a:r>
              <a:rPr lang="en-US" sz="3000" dirty="0" smtClean="0"/>
              <a:t>a valid string encoding of a </a:t>
            </a:r>
            <a:r>
              <a:rPr lang="en-US" sz="3000" dirty="0"/>
              <a:t>TM</a:t>
            </a:r>
            <a:r>
              <a:rPr lang="en-US" sz="3000" dirty="0" smtClean="0"/>
              <a:t>}. What happens when we input </a:t>
            </a:r>
            <a:r>
              <a:rPr lang="en-US" sz="3000" dirty="0" err="1" smtClean="0"/>
              <a:t>M</a:t>
            </a:r>
            <a:r>
              <a:rPr lang="en-US" sz="3000" baseline="-25000" dirty="0" err="1" smtClean="0"/>
              <a:t>v</a:t>
            </a:r>
            <a:r>
              <a:rPr lang="en-US" sz="3000" dirty="0" smtClean="0"/>
              <a:t> to D like this: D(&lt;</a:t>
            </a:r>
            <a:r>
              <a:rPr lang="en-US" sz="3000" dirty="0" err="1" smtClean="0"/>
              <a:t>M</a:t>
            </a:r>
            <a:r>
              <a:rPr lang="en-US" sz="3000" baseline="-25000" dirty="0" err="1" smtClean="0"/>
              <a:t>v</a:t>
            </a:r>
            <a:r>
              <a:rPr lang="en-US" sz="3000" dirty="0" smtClean="0"/>
              <a:t>&gt;)? </a:t>
            </a:r>
          </a:p>
          <a:p>
            <a:pPr marL="971550" lvl="1" indent="-514350">
              <a:buFont typeface="+mj-lt"/>
              <a:buAutoNum type="alphaLcParenR"/>
            </a:pPr>
            <a:r>
              <a:rPr lang="en-US" dirty="0" smtClean="0"/>
              <a:t>D accepts</a:t>
            </a:r>
          </a:p>
          <a:p>
            <a:pPr marL="971550" lvl="1" indent="-514350">
              <a:buFont typeface="+mj-lt"/>
              <a:buAutoNum type="alphaLcParenR"/>
            </a:pPr>
            <a:r>
              <a:rPr lang="en-US" dirty="0" smtClean="0"/>
              <a:t>D rejects</a:t>
            </a:r>
          </a:p>
          <a:p>
            <a:pPr marL="971550" lvl="1" indent="-514350">
              <a:buFont typeface="+mj-lt"/>
              <a:buAutoNum type="alphaLcParenR"/>
            </a:pPr>
            <a:r>
              <a:rPr lang="en-US" dirty="0" smtClean="0"/>
              <a:t>D infinite loops</a:t>
            </a:r>
          </a:p>
          <a:p>
            <a:pPr marL="971550" lvl="1" indent="-514350">
              <a:buFont typeface="+mj-lt"/>
              <a:buAutoNum type="alphaLcParenR"/>
            </a:pPr>
            <a:r>
              <a:rPr lang="en-US" dirty="0" smtClean="0"/>
              <a:t>Not enough information</a:t>
            </a:r>
          </a:p>
          <a:p>
            <a:pPr marL="971550" lvl="1" indent="-514350">
              <a:buFont typeface="+mj-lt"/>
              <a:buAutoNum type="alphaLcParenR"/>
            </a:pPr>
            <a:r>
              <a:rPr lang="en-US" dirty="0" smtClean="0"/>
              <a:t>Other</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16</a:t>
            </a:fld>
            <a:endParaRPr lang="en-US" dirty="0"/>
          </a:p>
        </p:txBody>
      </p:sp>
      <p:sp>
        <p:nvSpPr>
          <p:cNvPr id="5" name="Rectangle 4" hidden="1"/>
          <p:cNvSpPr/>
          <p:nvPr>
            <p:custDataLst>
              <p:tags r:id="rId4"/>
            </p:custDataLst>
          </p:nvPr>
        </p:nvSpPr>
        <p:spPr>
          <a:xfrm>
            <a:off x="8001000" y="2875002"/>
            <a:ext cx="309700" cy="369332"/>
          </a:xfrm>
          <a:prstGeom prst="rect">
            <a:avLst/>
          </a:prstGeom>
          <a:solidFill>
            <a:schemeClr val="accent1"/>
          </a:solidFill>
        </p:spPr>
        <p:txBody>
          <a:bodyPr wrap="none">
            <a:spAutoFit/>
          </a:bodyPr>
          <a:lstStyle/>
          <a:p>
            <a:r>
              <a:rPr lang="en-US" dirty="0"/>
              <a:t>B</a:t>
            </a:r>
          </a:p>
        </p:txBody>
      </p:sp>
    </p:spTree>
    <p:extLst>
      <p:ext uri="{BB962C8B-B14F-4D97-AF65-F5344CB8AC3E}">
        <p14:creationId xmlns:p14="http://schemas.microsoft.com/office/powerpoint/2010/main" val="232147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52400"/>
            <a:ext cx="8229600" cy="1143000"/>
          </a:xfrm>
        </p:spPr>
        <p:txBody>
          <a:bodyPr/>
          <a:lstStyle/>
          <a:p>
            <a:r>
              <a:rPr lang="en-US" dirty="0" smtClean="0"/>
              <a:t>Pause to Examine TM D</a:t>
            </a:r>
            <a:endParaRPr lang="en-US" baseline="-25000" dirty="0"/>
          </a:p>
        </p:txBody>
      </p:sp>
      <p:sp>
        <p:nvSpPr>
          <p:cNvPr id="3" name="Content Placeholder 2"/>
          <p:cNvSpPr>
            <a:spLocks noGrp="1"/>
          </p:cNvSpPr>
          <p:nvPr>
            <p:ph idx="1"/>
            <p:custDataLst>
              <p:tags r:id="rId2"/>
            </p:custDataLst>
          </p:nvPr>
        </p:nvSpPr>
        <p:spPr>
          <a:xfrm>
            <a:off x="457200" y="1295400"/>
            <a:ext cx="8229600" cy="5410200"/>
          </a:xfrm>
        </p:spPr>
        <p:txBody>
          <a:bodyPr>
            <a:normAutofit/>
          </a:bodyPr>
          <a:lstStyle/>
          <a:p>
            <a:pPr>
              <a:buNone/>
            </a:pPr>
            <a:r>
              <a:rPr lang="en-US" sz="2400" dirty="0"/>
              <a:t>D(&lt;M&gt;):       //input is a string description of a TM</a:t>
            </a:r>
          </a:p>
          <a:p>
            <a:pPr lvl="1"/>
            <a:r>
              <a:rPr lang="en-US" sz="2000" dirty="0"/>
              <a:t>M</a:t>
            </a:r>
            <a:r>
              <a:rPr lang="en-US" sz="2000" baseline="-25000" dirty="0"/>
              <a:t>ATM</a:t>
            </a:r>
            <a:r>
              <a:rPr lang="en-US" sz="2000" dirty="0"/>
              <a:t>(&lt;M,&lt;M&gt;&gt;)  //M</a:t>
            </a:r>
            <a:r>
              <a:rPr lang="en-US" sz="2000" baseline="-25000" dirty="0"/>
              <a:t>ATM</a:t>
            </a:r>
            <a:r>
              <a:rPr lang="en-US" sz="2000" dirty="0"/>
              <a:t> is a decider, so no infinite looping—it will tell us if &lt;M&gt; is in L(M) or not, </a:t>
            </a:r>
            <a:r>
              <a:rPr lang="en-US" sz="2000" i="1" dirty="0"/>
              <a:t>even if M loops on &lt;M&gt;</a:t>
            </a:r>
            <a:r>
              <a:rPr lang="en-US" sz="2000" dirty="0"/>
              <a:t> </a:t>
            </a:r>
          </a:p>
          <a:p>
            <a:pPr lvl="1"/>
            <a:r>
              <a:rPr lang="en-US" sz="2000" dirty="0"/>
              <a:t>If M</a:t>
            </a:r>
            <a:r>
              <a:rPr lang="en-US" sz="2000" baseline="-25000" dirty="0"/>
              <a:t>ATM</a:t>
            </a:r>
            <a:r>
              <a:rPr lang="en-US" sz="2000" dirty="0"/>
              <a:t> accepts, we reject</a:t>
            </a:r>
          </a:p>
          <a:p>
            <a:pPr lvl="1"/>
            <a:r>
              <a:rPr lang="en-US" sz="2000" dirty="0"/>
              <a:t>If M</a:t>
            </a:r>
            <a:r>
              <a:rPr lang="en-US" sz="2000" baseline="-25000" dirty="0"/>
              <a:t>ATM</a:t>
            </a:r>
            <a:r>
              <a:rPr lang="en-US" sz="2000" dirty="0"/>
              <a:t> rejects, we accept   // we do the </a:t>
            </a:r>
            <a:r>
              <a:rPr lang="en-US" sz="2000" i="1" dirty="0"/>
              <a:t>opposite</a:t>
            </a:r>
            <a:r>
              <a:rPr lang="en-US" sz="2000" dirty="0"/>
              <a:t> of M</a:t>
            </a:r>
            <a:r>
              <a:rPr lang="en-US" sz="2000" baseline="-25000" dirty="0"/>
              <a:t>ATM</a:t>
            </a:r>
            <a:endParaRPr lang="en-US" sz="2000" dirty="0"/>
          </a:p>
          <a:p>
            <a:pPr marL="0" indent="0">
              <a:buNone/>
            </a:pPr>
            <a:endParaRPr lang="en-US" dirty="0" smtClean="0"/>
          </a:p>
          <a:p>
            <a:r>
              <a:rPr lang="en-US" sz="2600" dirty="0" smtClean="0"/>
              <a:t>What happens when we input D to D like this: D(&lt;D&gt;)? </a:t>
            </a:r>
          </a:p>
          <a:p>
            <a:pPr marL="971550" lvl="1" indent="-514350">
              <a:lnSpc>
                <a:spcPct val="80000"/>
              </a:lnSpc>
              <a:buFont typeface="+mj-lt"/>
              <a:buAutoNum type="alphaLcParenR"/>
            </a:pPr>
            <a:r>
              <a:rPr lang="en-US" sz="2400" dirty="0" smtClean="0"/>
              <a:t>D accepts</a:t>
            </a:r>
          </a:p>
          <a:p>
            <a:pPr marL="971550" lvl="1" indent="-514350">
              <a:lnSpc>
                <a:spcPct val="80000"/>
              </a:lnSpc>
              <a:buFont typeface="+mj-lt"/>
              <a:buAutoNum type="alphaLcParenR"/>
            </a:pPr>
            <a:r>
              <a:rPr lang="en-US" sz="2400" dirty="0" smtClean="0"/>
              <a:t>D rejects</a:t>
            </a:r>
          </a:p>
          <a:p>
            <a:pPr marL="971550" lvl="1" indent="-514350">
              <a:lnSpc>
                <a:spcPct val="80000"/>
              </a:lnSpc>
              <a:buFont typeface="+mj-lt"/>
              <a:buAutoNum type="alphaLcParenR"/>
            </a:pPr>
            <a:r>
              <a:rPr lang="en-US" sz="2400" dirty="0" smtClean="0"/>
              <a:t>D infinite loops</a:t>
            </a:r>
          </a:p>
          <a:p>
            <a:pPr marL="971550" lvl="1" indent="-514350">
              <a:lnSpc>
                <a:spcPct val="80000"/>
              </a:lnSpc>
              <a:buFont typeface="+mj-lt"/>
              <a:buAutoNum type="alphaLcParenR"/>
            </a:pPr>
            <a:r>
              <a:rPr lang="en-US" sz="2400" dirty="0"/>
              <a:t>Not enough </a:t>
            </a:r>
            <a:r>
              <a:rPr lang="en-US" sz="2400" dirty="0" smtClean="0"/>
              <a:t>information</a:t>
            </a:r>
            <a:endParaRPr lang="en-US" sz="2400" dirty="0"/>
          </a:p>
          <a:p>
            <a:pPr marL="971550" lvl="1" indent="-514350">
              <a:lnSpc>
                <a:spcPct val="80000"/>
              </a:lnSpc>
              <a:buFont typeface="+mj-lt"/>
              <a:buAutoNum type="alphaLcParenR"/>
            </a:pPr>
            <a:r>
              <a:rPr lang="en-US" sz="2400" dirty="0" smtClean="0"/>
              <a:t>Other</a:t>
            </a:r>
            <a:endParaRPr lang="en-US" sz="2400"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17</a:t>
            </a:fld>
            <a:endParaRPr lang="en-US" dirty="0"/>
          </a:p>
        </p:txBody>
      </p:sp>
      <p:sp>
        <p:nvSpPr>
          <p:cNvPr id="5" name="Rectangle 4" hidden="1"/>
          <p:cNvSpPr/>
          <p:nvPr>
            <p:custDataLst>
              <p:tags r:id="rId4"/>
            </p:custDataLst>
          </p:nvPr>
        </p:nvSpPr>
        <p:spPr>
          <a:xfrm>
            <a:off x="8001000" y="2875002"/>
            <a:ext cx="296876" cy="369332"/>
          </a:xfrm>
          <a:prstGeom prst="rect">
            <a:avLst/>
          </a:prstGeom>
          <a:solidFill>
            <a:schemeClr val="accent1"/>
          </a:solidFill>
        </p:spPr>
        <p:txBody>
          <a:bodyPr wrap="none">
            <a:spAutoFit/>
          </a:bodyPr>
          <a:lstStyle/>
          <a:p>
            <a:r>
              <a:rPr lang="en-US" dirty="0" smtClean="0"/>
              <a:t>E</a:t>
            </a:r>
            <a:endParaRPr lang="en-US" dirty="0"/>
          </a:p>
        </p:txBody>
      </p:sp>
    </p:spTree>
    <p:extLst>
      <p:ext uri="{BB962C8B-B14F-4D97-AF65-F5344CB8AC3E}">
        <p14:creationId xmlns:p14="http://schemas.microsoft.com/office/powerpoint/2010/main" val="1601288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a:xfrm>
            <a:off x="457200" y="304800"/>
            <a:ext cx="8229600" cy="1143000"/>
          </a:xfrm>
        </p:spPr>
        <p:txBody>
          <a:bodyPr>
            <a:normAutofit/>
          </a:bodyPr>
          <a:lstStyle/>
          <a:p>
            <a:r>
              <a:rPr lang="en-US" dirty="0" smtClean="0"/>
              <a:t>Proof:</a:t>
            </a:r>
            <a:endParaRPr lang="en-US" dirty="0"/>
          </a:p>
        </p:txBody>
      </p:sp>
      <p:sp>
        <p:nvSpPr>
          <p:cNvPr id="6" name="Content Placeholder 5"/>
          <p:cNvSpPr>
            <a:spLocks noGrp="1"/>
          </p:cNvSpPr>
          <p:nvPr>
            <p:ph idx="1"/>
            <p:custDataLst>
              <p:tags r:id="rId2"/>
            </p:custDataLst>
          </p:nvPr>
        </p:nvSpPr>
        <p:spPr>
          <a:xfrm>
            <a:off x="457200" y="1600201"/>
            <a:ext cx="8229600" cy="4571999"/>
          </a:xfrm>
        </p:spPr>
        <p:txBody>
          <a:bodyPr>
            <a:normAutofit fontScale="77500" lnSpcReduction="20000"/>
          </a:bodyPr>
          <a:lstStyle/>
          <a:p>
            <a:r>
              <a:rPr lang="en-US" dirty="0" err="1" smtClean="0"/>
              <a:t>Thm</a:t>
            </a:r>
            <a:r>
              <a:rPr lang="en-US" dirty="0" smtClean="0"/>
              <a:t>: A</a:t>
            </a:r>
            <a:r>
              <a:rPr lang="en-US" baseline="-25000" dirty="0" smtClean="0"/>
              <a:t>TM</a:t>
            </a:r>
            <a:r>
              <a:rPr lang="en-US" dirty="0" smtClean="0"/>
              <a:t> = {&lt;</a:t>
            </a:r>
            <a:r>
              <a:rPr lang="en-US" dirty="0" err="1" smtClean="0"/>
              <a:t>M,w</a:t>
            </a:r>
            <a:r>
              <a:rPr lang="en-US" dirty="0" smtClean="0"/>
              <a:t>&gt; | M is a TM, M accepts w} is </a:t>
            </a:r>
            <a:r>
              <a:rPr lang="en-US" dirty="0" err="1" smtClean="0"/>
              <a:t>undecidable</a:t>
            </a:r>
            <a:endParaRPr lang="en-US" dirty="0" smtClean="0"/>
          </a:p>
          <a:p>
            <a:r>
              <a:rPr lang="en-US" dirty="0" smtClean="0"/>
              <a:t>Assume (towards contradiction) that A</a:t>
            </a:r>
            <a:r>
              <a:rPr lang="en-US" baseline="-25000" dirty="0" smtClean="0"/>
              <a:t>TM</a:t>
            </a:r>
            <a:r>
              <a:rPr lang="en-US" dirty="0" smtClean="0"/>
              <a:t> is decidable, so some TM M</a:t>
            </a:r>
            <a:r>
              <a:rPr lang="en-US" baseline="-25000" dirty="0" smtClean="0"/>
              <a:t>ATM</a:t>
            </a:r>
            <a:r>
              <a:rPr lang="en-US" dirty="0" smtClean="0"/>
              <a:t> decides A</a:t>
            </a:r>
            <a:r>
              <a:rPr lang="en-US" baseline="-25000" dirty="0" smtClean="0"/>
              <a:t>TM</a:t>
            </a:r>
            <a:r>
              <a:rPr lang="en-US" dirty="0" smtClean="0"/>
              <a:t>.</a:t>
            </a:r>
          </a:p>
          <a:p>
            <a:r>
              <a:rPr lang="en-US" dirty="0" smtClean="0"/>
              <a:t>Construct a TM D as follows:</a:t>
            </a:r>
          </a:p>
          <a:p>
            <a:pPr lvl="1"/>
            <a:r>
              <a:rPr lang="en-US" dirty="0" smtClean="0"/>
              <a:t>D(&lt;M&gt;):       //input is a string description of a TM</a:t>
            </a:r>
          </a:p>
          <a:p>
            <a:pPr lvl="2"/>
            <a:r>
              <a:rPr lang="en-US" dirty="0" smtClean="0"/>
              <a:t>M</a:t>
            </a:r>
            <a:r>
              <a:rPr lang="en-US" baseline="-25000" dirty="0" smtClean="0"/>
              <a:t>ATM</a:t>
            </a:r>
            <a:r>
              <a:rPr lang="en-US" dirty="0" smtClean="0"/>
              <a:t>(&lt;M,&lt;M&gt;&gt;)– M</a:t>
            </a:r>
            <a:r>
              <a:rPr lang="en-US" baseline="-25000" dirty="0" smtClean="0"/>
              <a:t>ATM</a:t>
            </a:r>
            <a:r>
              <a:rPr lang="en-US" dirty="0" smtClean="0"/>
              <a:t> is a decider, so it will either accept or reject (no infinite looping)</a:t>
            </a:r>
          </a:p>
          <a:p>
            <a:pPr lvl="2"/>
            <a:r>
              <a:rPr lang="en-US" dirty="0" smtClean="0"/>
              <a:t>If M</a:t>
            </a:r>
            <a:r>
              <a:rPr lang="en-US" baseline="-25000" dirty="0" smtClean="0"/>
              <a:t>ATM</a:t>
            </a:r>
            <a:r>
              <a:rPr lang="en-US" dirty="0" smtClean="0"/>
              <a:t> accepts, we reject</a:t>
            </a:r>
          </a:p>
          <a:p>
            <a:pPr lvl="2"/>
            <a:r>
              <a:rPr lang="en-US" dirty="0" smtClean="0"/>
              <a:t>If M</a:t>
            </a:r>
            <a:r>
              <a:rPr lang="en-US" baseline="-25000" dirty="0" smtClean="0"/>
              <a:t>ATM</a:t>
            </a:r>
            <a:r>
              <a:rPr lang="en-US" dirty="0" smtClean="0"/>
              <a:t> rejects, we accept   // we do the </a:t>
            </a:r>
            <a:r>
              <a:rPr lang="en-US" i="1" dirty="0" smtClean="0"/>
              <a:t>opposite</a:t>
            </a:r>
            <a:r>
              <a:rPr lang="en-US" dirty="0" smtClean="0"/>
              <a:t> of M</a:t>
            </a:r>
            <a:r>
              <a:rPr lang="en-US" baseline="-25000" dirty="0" smtClean="0"/>
              <a:t>ATM</a:t>
            </a:r>
            <a:endParaRPr lang="en-US" dirty="0" smtClean="0"/>
          </a:p>
          <a:p>
            <a:r>
              <a:rPr lang="en-US" dirty="0" smtClean="0"/>
              <a:t>Run D(&lt;D&gt;). Observe that D(&lt;D&gt;) should accept when D(&lt;D&gt;) rejects, and D(&lt;D&gt;) should reject when D(&lt;D&gt;) accepts, a contradiction. Therefore the assumption is false, and </a:t>
            </a:r>
            <a:r>
              <a:rPr lang="en-US" dirty="0" smtClean="0">
                <a:solidFill>
                  <a:schemeClr val="accent5"/>
                </a:solidFill>
              </a:rPr>
              <a:t>A</a:t>
            </a:r>
            <a:r>
              <a:rPr lang="en-US" baseline="-25000" dirty="0" smtClean="0">
                <a:solidFill>
                  <a:schemeClr val="accent5"/>
                </a:solidFill>
              </a:rPr>
              <a:t>TM</a:t>
            </a:r>
            <a:r>
              <a:rPr lang="en-US" dirty="0" smtClean="0">
                <a:solidFill>
                  <a:schemeClr val="accent5"/>
                </a:solidFill>
              </a:rPr>
              <a:t> is </a:t>
            </a:r>
            <a:r>
              <a:rPr lang="en-US" dirty="0" err="1" smtClean="0">
                <a:solidFill>
                  <a:schemeClr val="accent5"/>
                </a:solidFill>
              </a:rPr>
              <a:t>undecidable</a:t>
            </a:r>
            <a:r>
              <a:rPr lang="en-US" dirty="0" smtClean="0">
                <a:solidFill>
                  <a:schemeClr val="accent5"/>
                </a:solidFill>
              </a:rPr>
              <a:t>.</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18</a:t>
            </a:fld>
            <a:endParaRPr lang="en-US" dirty="0"/>
          </a:p>
        </p:txBody>
      </p:sp>
    </p:spTree>
    <p:extLst>
      <p:ext uri="{BB962C8B-B14F-4D97-AF65-F5344CB8AC3E}">
        <p14:creationId xmlns:p14="http://schemas.microsoft.com/office/powerpoint/2010/main" val="7735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normAutofit/>
          </a:bodyPr>
          <a:lstStyle/>
          <a:p>
            <a:r>
              <a:rPr lang="en-US" dirty="0" smtClean="0"/>
              <a:t>The Halting Problem</a:t>
            </a:r>
            <a:br>
              <a:rPr lang="en-US" dirty="0" smtClean="0"/>
            </a:br>
            <a:r>
              <a:rPr lang="en-US" dirty="0" smtClean="0">
                <a:solidFill>
                  <a:schemeClr val="accent5"/>
                </a:solidFill>
              </a:rPr>
              <a:t>HALT</a:t>
            </a:r>
            <a:r>
              <a:rPr lang="en-US" baseline="-25000" dirty="0" smtClean="0">
                <a:solidFill>
                  <a:schemeClr val="accent5"/>
                </a:solidFill>
              </a:rPr>
              <a:t>TM</a:t>
            </a:r>
            <a:endParaRPr lang="en-US" baseline="-25000" dirty="0">
              <a:solidFill>
                <a:schemeClr val="accent5"/>
              </a:solidFill>
            </a:endParaRPr>
          </a:p>
        </p:txBody>
      </p:sp>
      <p:sp>
        <p:nvSpPr>
          <p:cNvPr id="8" name="Text Placeholder 7"/>
          <p:cNvSpPr>
            <a:spLocks noGrp="1"/>
          </p:cNvSpPr>
          <p:nvPr>
            <p:ph type="body" idx="1"/>
            <p:custDataLst>
              <p:tags r:id="rId2"/>
            </p:custDataLst>
          </p:nvPr>
        </p:nvSpPr>
        <p:spPr/>
        <p:txBody>
          <a:bodyPr/>
          <a:lstStyle/>
          <a:p>
            <a:r>
              <a:rPr lang="en-US" dirty="0" smtClean="0"/>
              <a:t>Proving it is </a:t>
            </a:r>
            <a:r>
              <a:rPr lang="en-US" dirty="0" err="1" smtClean="0"/>
              <a:t>undecidable</a:t>
            </a:r>
            <a:r>
              <a:rPr lang="en-US" dirty="0" smtClean="0"/>
              <a:t>, </a:t>
            </a:r>
            <a:r>
              <a:rPr lang="en-US" i="1" dirty="0" smtClean="0"/>
              <a:t>by reduction from A</a:t>
            </a:r>
            <a:r>
              <a:rPr lang="en-US" i="1" baseline="-25000" dirty="0" smtClean="0"/>
              <a:t>TM</a:t>
            </a:r>
            <a:endParaRPr lang="en-US" baseline="-25000"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19</a:t>
            </a:fld>
            <a:endParaRPr lang="en-US"/>
          </a:p>
        </p:txBody>
      </p:sp>
    </p:spTree>
    <p:extLst>
      <p:ext uri="{BB962C8B-B14F-4D97-AF65-F5344CB8AC3E}">
        <p14:creationId xmlns:p14="http://schemas.microsoft.com/office/powerpoint/2010/main" val="3135509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a:bodyPr>
          <a:lstStyle/>
          <a:p>
            <a:r>
              <a:rPr lang="en-US" dirty="0" err="1" smtClean="0"/>
              <a:t>Paradox</a:t>
            </a:r>
            <a:r>
              <a:rPr lang="en-US" dirty="0" err="1" smtClean="0">
                <a:solidFill>
                  <a:schemeClr val="accent5"/>
                </a:solidFill>
              </a:rPr>
              <a:t>XoDARAP</a:t>
            </a:r>
            <a:r>
              <a:rPr lang="en-US" dirty="0" smtClean="0"/>
              <a:t/>
            </a:r>
            <a:br>
              <a:rPr lang="en-US" dirty="0" smtClean="0"/>
            </a:br>
            <a:endParaRPr lang="en-US" dirty="0">
              <a:solidFill>
                <a:schemeClr val="accent5"/>
              </a:solidFill>
            </a:endParaRPr>
          </a:p>
        </p:txBody>
      </p:sp>
      <p:sp>
        <p:nvSpPr>
          <p:cNvPr id="5" name="Text Placeholder 4"/>
          <p:cNvSpPr>
            <a:spLocks noGrp="1"/>
          </p:cNvSpPr>
          <p:nvPr>
            <p:ph type="body" idx="1"/>
            <p:custDataLst>
              <p:tags r:id="rId2"/>
            </p:custDataLst>
          </p:nvPr>
        </p:nvSpPr>
        <p:spPr>
          <a:xfrm>
            <a:off x="762000" y="2895600"/>
            <a:ext cx="7772400" cy="1500187"/>
          </a:xfrm>
        </p:spPr>
        <p:txBody>
          <a:bodyPr/>
          <a:lstStyle/>
          <a:p>
            <a:r>
              <a:rPr lang="en-US" dirty="0" smtClean="0"/>
              <a:t>Preparing for DIAGONALIZATION!</a:t>
            </a:r>
            <a:endParaRPr lang="en-US" dirty="0"/>
          </a:p>
        </p:txBody>
      </p:sp>
      <p:sp>
        <p:nvSpPr>
          <p:cNvPr id="6" name="Slide Number Placeholder 5"/>
          <p:cNvSpPr>
            <a:spLocks noGrp="1"/>
          </p:cNvSpPr>
          <p:nvPr>
            <p:ph type="sldNum" sz="quarter" idx="12"/>
            <p:custDataLst>
              <p:tags r:id="rId3"/>
            </p:custDataLst>
          </p:nvPr>
        </p:nvSpPr>
        <p:spPr/>
        <p:txBody>
          <a:bodyPr/>
          <a:lstStyle/>
          <a:p>
            <a:fld id="{3F8FD467-8539-4C68-8397-87CE2AA2A606}" type="slidenum">
              <a:rPr lang="en-US" smtClean="0"/>
              <a:pPr/>
              <a:t>2</a:t>
            </a:fld>
            <a:endParaRPr lang="en-US"/>
          </a:p>
        </p:txBody>
      </p:sp>
      <p:sp>
        <p:nvSpPr>
          <p:cNvPr id="2" name="Rectangle 1"/>
          <p:cNvSpPr/>
          <p:nvPr>
            <p:custDataLst>
              <p:tags r:id="rId4"/>
            </p:custDataLst>
          </p:nvPr>
        </p:nvSpPr>
        <p:spPr>
          <a:xfrm rot="10800000">
            <a:off x="-152399" y="4724399"/>
            <a:ext cx="5181600" cy="707886"/>
          </a:xfrm>
          <a:prstGeom prst="rect">
            <a:avLst/>
          </a:prstGeom>
        </p:spPr>
        <p:txBody>
          <a:bodyPr wrap="square">
            <a:spAutoFit/>
          </a:bodyPr>
          <a:lstStyle/>
          <a:p>
            <a:r>
              <a:rPr lang="en-US" sz="4000" b="1" dirty="0" smtClean="0"/>
              <a:t>XODARAP</a:t>
            </a:r>
            <a:r>
              <a:rPr lang="en-US" sz="4000" b="1" dirty="0" smtClean="0">
                <a:solidFill>
                  <a:schemeClr val="accent5"/>
                </a:solidFill>
              </a:rPr>
              <a:t>PARADOX</a:t>
            </a:r>
            <a:endParaRPr lang="en-US" sz="4000" b="1" dirty="0"/>
          </a:p>
        </p:txBody>
      </p:sp>
    </p:spTree>
    <p:extLst>
      <p:ext uri="{BB962C8B-B14F-4D97-AF65-F5344CB8AC3E}">
        <p14:creationId xmlns:p14="http://schemas.microsoft.com/office/powerpoint/2010/main" val="3548977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The Halting Problem</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solidFill>
                  <a:schemeClr val="accent5"/>
                </a:solidFill>
              </a:rPr>
              <a:t>HALT</a:t>
            </a:r>
            <a:r>
              <a:rPr lang="en-US" baseline="-25000" dirty="0" smtClean="0">
                <a:solidFill>
                  <a:schemeClr val="accent5"/>
                </a:solidFill>
              </a:rPr>
              <a:t>TM </a:t>
            </a:r>
            <a:r>
              <a:rPr lang="en-US" dirty="0" smtClean="0">
                <a:solidFill>
                  <a:schemeClr val="accent5"/>
                </a:solidFill>
              </a:rPr>
              <a:t>= {&lt;</a:t>
            </a:r>
            <a:r>
              <a:rPr lang="en-US" dirty="0" err="1" smtClean="0">
                <a:solidFill>
                  <a:schemeClr val="accent5"/>
                </a:solidFill>
              </a:rPr>
              <a:t>M,w</a:t>
            </a:r>
            <a:r>
              <a:rPr lang="en-US" dirty="0" smtClean="0">
                <a:solidFill>
                  <a:schemeClr val="accent5"/>
                </a:solidFill>
              </a:rPr>
              <a:t>&gt; | M is a TM and M halts on input w}</a:t>
            </a:r>
          </a:p>
          <a:p>
            <a:pPr lvl="1"/>
            <a:r>
              <a:rPr lang="en-US" dirty="0" smtClean="0"/>
              <a:t>Doesn’t say if M accepts or rejects w, just that it halts</a:t>
            </a:r>
          </a:p>
          <a:p>
            <a:r>
              <a:rPr lang="en-US" dirty="0" smtClean="0"/>
              <a:t>Imagine we have a </a:t>
            </a:r>
            <a:r>
              <a:rPr lang="en-US" i="1" dirty="0" smtClean="0">
                <a:solidFill>
                  <a:schemeClr val="accent2"/>
                </a:solidFill>
              </a:rPr>
              <a:t>hypothetical</a:t>
            </a:r>
            <a:r>
              <a:rPr lang="en-US" dirty="0" smtClean="0">
                <a:solidFill>
                  <a:schemeClr val="accent2"/>
                </a:solidFill>
              </a:rPr>
              <a:t> </a:t>
            </a:r>
            <a:r>
              <a:rPr lang="en-US" dirty="0" smtClean="0"/>
              <a:t>TM </a:t>
            </a:r>
            <a:r>
              <a:rPr lang="en-US" dirty="0" err="1" smtClean="0"/>
              <a:t>M</a:t>
            </a:r>
            <a:r>
              <a:rPr lang="en-US" baseline="-25000" dirty="0" err="1" smtClean="0"/>
              <a:t>halt</a:t>
            </a:r>
            <a:r>
              <a:rPr lang="en-US" dirty="0" smtClean="0"/>
              <a:t> that </a:t>
            </a:r>
            <a:r>
              <a:rPr lang="en-US" i="1" dirty="0" smtClean="0"/>
              <a:t>decides</a:t>
            </a:r>
            <a:r>
              <a:rPr lang="en-US" dirty="0" smtClean="0"/>
              <a:t> HALT</a:t>
            </a:r>
            <a:r>
              <a:rPr lang="en-US" baseline="-25000" dirty="0" smtClean="0"/>
              <a:t>TM</a:t>
            </a:r>
            <a:r>
              <a:rPr lang="en-US" dirty="0" smtClean="0"/>
              <a:t>.</a:t>
            </a:r>
          </a:p>
          <a:p>
            <a:pPr lvl="1"/>
            <a:r>
              <a:rPr lang="en-US" dirty="0" smtClean="0"/>
              <a:t>Could we use </a:t>
            </a:r>
            <a:r>
              <a:rPr lang="en-US" dirty="0" err="1" smtClean="0">
                <a:solidFill>
                  <a:schemeClr val="accent5"/>
                </a:solidFill>
              </a:rPr>
              <a:t>M</a:t>
            </a:r>
            <a:r>
              <a:rPr lang="en-US" baseline="-25000" dirty="0" err="1" smtClean="0">
                <a:solidFill>
                  <a:schemeClr val="accent5"/>
                </a:solidFill>
              </a:rPr>
              <a:t>halt</a:t>
            </a:r>
            <a:r>
              <a:rPr lang="en-US" dirty="0" smtClean="0">
                <a:solidFill>
                  <a:srgbClr val="002060"/>
                </a:solidFill>
              </a:rPr>
              <a:t> </a:t>
            </a:r>
            <a:r>
              <a:rPr lang="en-US" dirty="0" smtClean="0"/>
              <a:t>to build a decider for A</a:t>
            </a:r>
            <a:r>
              <a:rPr lang="en-US" baseline="-25000" dirty="0" smtClean="0"/>
              <a:t>TM</a:t>
            </a:r>
            <a:r>
              <a:rPr lang="en-US" dirty="0" smtClean="0"/>
              <a:t>, (hypothetically)? </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20</a:t>
            </a:fld>
            <a:endParaRPr lang="en-US"/>
          </a:p>
        </p:txBody>
      </p:sp>
      <p:sp>
        <p:nvSpPr>
          <p:cNvPr id="5" name="Rectangle 4" hidden="1"/>
          <p:cNvSpPr/>
          <p:nvPr>
            <p:custDataLst>
              <p:tags r:id="rId4"/>
            </p:custDataLst>
          </p:nvPr>
        </p:nvSpPr>
        <p:spPr>
          <a:xfrm>
            <a:off x="906476" y="5897356"/>
            <a:ext cx="5129481" cy="369332"/>
          </a:xfrm>
          <a:prstGeom prst="rect">
            <a:avLst/>
          </a:prstGeom>
          <a:solidFill>
            <a:schemeClr val="accent1"/>
          </a:solidFill>
        </p:spPr>
        <p:txBody>
          <a:bodyPr wrap="none">
            <a:spAutoFit/>
          </a:bodyPr>
          <a:lstStyle/>
          <a:p>
            <a:r>
              <a:rPr lang="en-US" dirty="0" smtClean="0"/>
              <a:t>Showing HALT is </a:t>
            </a:r>
            <a:r>
              <a:rPr lang="en-US" dirty="0" err="1" smtClean="0"/>
              <a:t>undecidable</a:t>
            </a:r>
            <a:r>
              <a:rPr lang="en-US" dirty="0" smtClean="0"/>
              <a:t> by reduction from ATM</a:t>
            </a:r>
            <a:endParaRPr lang="en-US" dirty="0"/>
          </a:p>
        </p:txBody>
      </p:sp>
    </p:spTree>
    <p:extLst>
      <p:ext uri="{BB962C8B-B14F-4D97-AF65-F5344CB8AC3E}">
        <p14:creationId xmlns:p14="http://schemas.microsoft.com/office/powerpoint/2010/main" val="3465555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1630362"/>
          </a:xfrm>
        </p:spPr>
        <p:txBody>
          <a:bodyPr>
            <a:normAutofit fontScale="90000"/>
          </a:bodyPr>
          <a:lstStyle/>
          <a:p>
            <a:r>
              <a:rPr lang="en-US" dirty="0" smtClean="0"/>
              <a:t>Proof Ideas</a:t>
            </a:r>
            <a:br>
              <a:rPr lang="en-US" dirty="0" smtClean="0"/>
            </a:br>
            <a:r>
              <a:rPr lang="en-US" sz="3100" dirty="0" smtClean="0"/>
              <a:t>(trying to use </a:t>
            </a:r>
            <a:r>
              <a:rPr lang="en-US" sz="3100" dirty="0" smtClean="0">
                <a:solidFill>
                  <a:schemeClr val="accent2"/>
                </a:solidFill>
              </a:rPr>
              <a:t>hypothetical</a:t>
            </a:r>
            <a:r>
              <a:rPr lang="en-US" sz="3100" dirty="0" smtClean="0"/>
              <a:t> decider for HALT</a:t>
            </a:r>
            <a:r>
              <a:rPr lang="en-US" sz="3100" baseline="-25000" dirty="0"/>
              <a:t>TM</a:t>
            </a:r>
            <a:r>
              <a:rPr lang="en-US" sz="3100" dirty="0" smtClean="0"/>
              <a:t> to construct a </a:t>
            </a:r>
            <a:r>
              <a:rPr lang="en-US" sz="3100" dirty="0" smtClean="0">
                <a:solidFill>
                  <a:schemeClr val="accent2"/>
                </a:solidFill>
              </a:rPr>
              <a:t>hypothetical</a:t>
            </a:r>
            <a:r>
              <a:rPr lang="en-US" sz="3100" dirty="0" smtClean="0"/>
              <a:t> decider for A</a:t>
            </a:r>
            <a:r>
              <a:rPr lang="en-US" sz="3100" baseline="-25000" dirty="0" smtClean="0"/>
              <a:t>TM</a:t>
            </a:r>
            <a:r>
              <a:rPr lang="en-US" sz="3100" dirty="0" smtClean="0"/>
              <a:t>)</a:t>
            </a:r>
            <a:endParaRPr lang="en-US" sz="3100" dirty="0"/>
          </a:p>
        </p:txBody>
      </p:sp>
      <p:sp>
        <p:nvSpPr>
          <p:cNvPr id="5" name="Content Placeholder 4"/>
          <p:cNvSpPr>
            <a:spLocks noGrp="1"/>
          </p:cNvSpPr>
          <p:nvPr>
            <p:ph sz="half" idx="1"/>
            <p:custDataLst>
              <p:tags r:id="rId2"/>
            </p:custDataLst>
          </p:nvPr>
        </p:nvSpPr>
        <p:spPr>
          <a:xfrm>
            <a:off x="228600" y="2209800"/>
            <a:ext cx="4267200" cy="3733800"/>
          </a:xfrm>
        </p:spPr>
        <p:txBody>
          <a:bodyPr>
            <a:normAutofit/>
          </a:bodyPr>
          <a:lstStyle/>
          <a:p>
            <a:pPr marL="514350" indent="-514350">
              <a:buAutoNum type="alphaLcParenR"/>
            </a:pPr>
            <a:r>
              <a:rPr lang="en-US" dirty="0" smtClean="0"/>
              <a:t>M</a:t>
            </a:r>
            <a:r>
              <a:rPr lang="en-US" baseline="-25000" dirty="0" smtClean="0"/>
              <a:t>ATM</a:t>
            </a:r>
            <a:r>
              <a:rPr lang="en-US" dirty="0" smtClean="0"/>
              <a:t>(&lt;</a:t>
            </a:r>
            <a:r>
              <a:rPr lang="en-US" dirty="0" err="1" smtClean="0"/>
              <a:t>M,w</a:t>
            </a:r>
            <a:r>
              <a:rPr lang="en-US" dirty="0" smtClean="0"/>
              <a:t>&gt;): </a:t>
            </a:r>
          </a:p>
          <a:p>
            <a:pPr marL="914400" lvl="1" indent="-514350"/>
            <a:r>
              <a:rPr lang="en-US" dirty="0" smtClean="0"/>
              <a:t>Run </a:t>
            </a:r>
            <a:r>
              <a:rPr lang="en-US" dirty="0" err="1" smtClean="0"/>
              <a:t>M</a:t>
            </a:r>
            <a:r>
              <a:rPr lang="en-US" baseline="-25000" dirty="0" err="1" smtClean="0"/>
              <a:t>halt</a:t>
            </a:r>
            <a:r>
              <a:rPr lang="en-US" baseline="-25000" dirty="0" smtClean="0"/>
              <a:t> </a:t>
            </a:r>
            <a:r>
              <a:rPr lang="en-US" dirty="0" smtClean="0"/>
              <a:t>(&lt;</a:t>
            </a:r>
            <a:r>
              <a:rPr lang="en-US" dirty="0" err="1" smtClean="0"/>
              <a:t>M,w</a:t>
            </a:r>
            <a:r>
              <a:rPr lang="en-US" dirty="0" smtClean="0"/>
              <a:t>&gt;) </a:t>
            </a:r>
            <a:r>
              <a:rPr lang="en-US" sz="1800" dirty="0" smtClean="0"/>
              <a:t>//see if M will halt on w. </a:t>
            </a:r>
            <a:endParaRPr lang="en-US" sz="1800" dirty="0"/>
          </a:p>
          <a:p>
            <a:pPr marL="914400" lvl="1" indent="-514350"/>
            <a:r>
              <a:rPr lang="en-US" dirty="0" smtClean="0"/>
              <a:t>If </a:t>
            </a:r>
            <a:r>
              <a:rPr lang="en-US" dirty="0" err="1" smtClean="0"/>
              <a:t>M</a:t>
            </a:r>
            <a:r>
              <a:rPr lang="en-US" baseline="-25000" dirty="0" err="1" smtClean="0"/>
              <a:t>halt</a:t>
            </a:r>
            <a:r>
              <a:rPr lang="en-US" dirty="0" smtClean="0"/>
              <a:t> rejects, then accept. </a:t>
            </a:r>
          </a:p>
          <a:p>
            <a:pPr marL="914400" lvl="1" indent="-514350"/>
            <a:r>
              <a:rPr lang="en-US" dirty="0" smtClean="0"/>
              <a:t>Else, run M(w)</a:t>
            </a:r>
          </a:p>
          <a:p>
            <a:pPr marL="1314450" lvl="2" indent="-514350"/>
            <a:r>
              <a:rPr lang="en-US" dirty="0" smtClean="0"/>
              <a:t>If it accepts, then reject.</a:t>
            </a:r>
          </a:p>
          <a:p>
            <a:pPr marL="1314450" lvl="2" indent="-514350"/>
            <a:r>
              <a:rPr lang="en-US" dirty="0" smtClean="0"/>
              <a:t>If it rejects, then accept.</a:t>
            </a:r>
            <a:endParaRPr lang="en-US" baseline="-25000"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21</a:t>
            </a:fld>
            <a:endParaRPr lang="en-US"/>
          </a:p>
        </p:txBody>
      </p:sp>
      <p:sp>
        <p:nvSpPr>
          <p:cNvPr id="9" name="Content Placeholder 4"/>
          <p:cNvSpPr>
            <a:spLocks noGrp="1"/>
          </p:cNvSpPr>
          <p:nvPr>
            <p:ph sz="half" idx="1"/>
            <p:custDataLst>
              <p:tags r:id="rId4"/>
            </p:custDataLst>
          </p:nvPr>
        </p:nvSpPr>
        <p:spPr>
          <a:xfrm>
            <a:off x="4495800" y="2209800"/>
            <a:ext cx="4267200" cy="3733800"/>
          </a:xfrm>
        </p:spPr>
        <p:txBody>
          <a:bodyPr>
            <a:normAutofit/>
          </a:bodyPr>
          <a:lstStyle/>
          <a:p>
            <a:pPr marL="0" indent="0">
              <a:buNone/>
            </a:pPr>
            <a:r>
              <a:rPr lang="en-US" dirty="0" smtClean="0"/>
              <a:t>b)   M</a:t>
            </a:r>
            <a:r>
              <a:rPr lang="en-US" baseline="-25000" dirty="0" smtClean="0"/>
              <a:t>ATM</a:t>
            </a:r>
            <a:r>
              <a:rPr lang="en-US" dirty="0" smtClean="0"/>
              <a:t>(&lt;</a:t>
            </a:r>
            <a:r>
              <a:rPr lang="en-US" dirty="0" err="1" smtClean="0"/>
              <a:t>M,w</a:t>
            </a:r>
            <a:r>
              <a:rPr lang="en-US" dirty="0" smtClean="0"/>
              <a:t>&gt;): </a:t>
            </a:r>
          </a:p>
          <a:p>
            <a:pPr marL="914400" lvl="1" indent="-514350"/>
            <a:r>
              <a:rPr lang="en-US" dirty="0" smtClean="0"/>
              <a:t>Run </a:t>
            </a:r>
            <a:r>
              <a:rPr lang="en-US" dirty="0" err="1" smtClean="0"/>
              <a:t>M</a:t>
            </a:r>
            <a:r>
              <a:rPr lang="en-US" baseline="-25000" dirty="0" err="1" smtClean="0"/>
              <a:t>halt</a:t>
            </a:r>
            <a:r>
              <a:rPr lang="en-US" baseline="-25000" dirty="0" smtClean="0"/>
              <a:t> </a:t>
            </a:r>
            <a:r>
              <a:rPr lang="en-US" dirty="0" smtClean="0"/>
              <a:t>(&lt;</a:t>
            </a:r>
            <a:r>
              <a:rPr lang="en-US" dirty="0" err="1" smtClean="0"/>
              <a:t>M,w</a:t>
            </a:r>
            <a:r>
              <a:rPr lang="en-US" dirty="0" smtClean="0"/>
              <a:t>&gt;) </a:t>
            </a:r>
            <a:r>
              <a:rPr lang="en-US" sz="1800" dirty="0" smtClean="0"/>
              <a:t>//see if M will halt on w. </a:t>
            </a:r>
            <a:endParaRPr lang="en-US" sz="1800" dirty="0"/>
          </a:p>
          <a:p>
            <a:pPr marL="914400" lvl="1" indent="-514350"/>
            <a:r>
              <a:rPr lang="en-US" dirty="0" smtClean="0"/>
              <a:t>If </a:t>
            </a:r>
            <a:r>
              <a:rPr lang="en-US" dirty="0" err="1" smtClean="0"/>
              <a:t>M</a:t>
            </a:r>
            <a:r>
              <a:rPr lang="en-US" baseline="-25000" dirty="0" err="1" smtClean="0"/>
              <a:t>halt</a:t>
            </a:r>
            <a:r>
              <a:rPr lang="en-US" dirty="0" smtClean="0"/>
              <a:t> rejects, then reject. </a:t>
            </a:r>
          </a:p>
          <a:p>
            <a:pPr marL="914400" lvl="1" indent="-514350"/>
            <a:r>
              <a:rPr lang="en-US" dirty="0" smtClean="0"/>
              <a:t>Else, run M(w)</a:t>
            </a:r>
          </a:p>
          <a:p>
            <a:pPr marL="1314450" lvl="2" indent="-514350"/>
            <a:r>
              <a:rPr lang="en-US" dirty="0" smtClean="0"/>
              <a:t>If it accepts, then accept.</a:t>
            </a:r>
          </a:p>
          <a:p>
            <a:pPr marL="1314450" lvl="2" indent="-514350"/>
            <a:r>
              <a:rPr lang="en-US" dirty="0" smtClean="0"/>
              <a:t>If it rejects, then reject.</a:t>
            </a:r>
            <a:endParaRPr lang="en-US" baseline="-25000" dirty="0"/>
          </a:p>
        </p:txBody>
      </p:sp>
    </p:spTree>
    <p:extLst>
      <p:ext uri="{BB962C8B-B14F-4D97-AF65-F5344CB8AC3E}">
        <p14:creationId xmlns:p14="http://schemas.microsoft.com/office/powerpoint/2010/main" val="2820868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en-US" dirty="0" err="1" smtClean="0"/>
              <a:t>Thm</a:t>
            </a:r>
            <a:r>
              <a:rPr lang="en-US" dirty="0" smtClean="0"/>
              <a:t>. HALT</a:t>
            </a:r>
            <a:r>
              <a:rPr lang="en-US" baseline="-25000" dirty="0" smtClean="0"/>
              <a:t>TM</a:t>
            </a:r>
            <a:r>
              <a:rPr lang="en-US" dirty="0" smtClean="0"/>
              <a:t> is </a:t>
            </a:r>
            <a:r>
              <a:rPr lang="en-US" dirty="0" err="1" smtClean="0"/>
              <a:t>undecidable</a:t>
            </a:r>
            <a:r>
              <a:rPr lang="en-US" dirty="0" smtClean="0"/>
              <a:t>.</a:t>
            </a:r>
            <a:endParaRPr lang="en-US" dirty="0"/>
          </a:p>
        </p:txBody>
      </p:sp>
      <p:sp>
        <p:nvSpPr>
          <p:cNvPr id="7" name="Content Placeholder 6"/>
          <p:cNvSpPr>
            <a:spLocks noGrp="1"/>
          </p:cNvSpPr>
          <p:nvPr>
            <p:ph idx="1"/>
            <p:custDataLst>
              <p:tags r:id="rId2"/>
            </p:custDataLst>
          </p:nvPr>
        </p:nvSpPr>
        <p:spPr>
          <a:xfrm>
            <a:off x="457200" y="1600200"/>
            <a:ext cx="8229600" cy="4724400"/>
          </a:xfrm>
        </p:spPr>
        <p:txBody>
          <a:bodyPr>
            <a:normAutofit fontScale="92500" lnSpcReduction="20000"/>
          </a:bodyPr>
          <a:lstStyle/>
          <a:p>
            <a:r>
              <a:rPr lang="en-US" dirty="0" smtClean="0"/>
              <a:t>Proof by contradiction.</a:t>
            </a:r>
          </a:p>
          <a:p>
            <a:r>
              <a:rPr lang="en-US" dirty="0" smtClean="0"/>
              <a:t>Assume that HALT</a:t>
            </a:r>
            <a:r>
              <a:rPr lang="en-US" baseline="-25000" dirty="0" smtClean="0"/>
              <a:t>TM</a:t>
            </a:r>
            <a:r>
              <a:rPr lang="en-US" dirty="0" smtClean="0"/>
              <a:t> is decidable, and some TM </a:t>
            </a:r>
            <a:r>
              <a:rPr lang="en-US" dirty="0" err="1" smtClean="0"/>
              <a:t>M</a:t>
            </a:r>
            <a:r>
              <a:rPr lang="en-US" baseline="-25000" dirty="0" err="1" smtClean="0"/>
              <a:t>halt</a:t>
            </a:r>
            <a:r>
              <a:rPr lang="en-US" baseline="-25000" dirty="0" smtClean="0"/>
              <a:t> </a:t>
            </a:r>
            <a:r>
              <a:rPr lang="en-US" dirty="0" smtClean="0"/>
              <a:t>decides it.</a:t>
            </a:r>
          </a:p>
          <a:p>
            <a:r>
              <a:rPr lang="en-US" dirty="0" smtClean="0"/>
              <a:t>Construct a TM M</a:t>
            </a:r>
            <a:r>
              <a:rPr lang="en-US" baseline="-25000" dirty="0" smtClean="0"/>
              <a:t>ATM</a:t>
            </a:r>
            <a:r>
              <a:rPr lang="en-US" dirty="0" smtClean="0"/>
              <a:t> that decides A</a:t>
            </a:r>
            <a:r>
              <a:rPr lang="en-US" baseline="-25000" dirty="0" smtClean="0"/>
              <a:t>TM</a:t>
            </a:r>
            <a:r>
              <a:rPr lang="en-US" dirty="0" smtClean="0"/>
              <a:t>:</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r>
              <a:rPr lang="en-US" dirty="0" smtClean="0"/>
              <a:t>But is A</a:t>
            </a:r>
            <a:r>
              <a:rPr lang="en-US" baseline="-25000" dirty="0" smtClean="0"/>
              <a:t>TM </a:t>
            </a:r>
            <a:r>
              <a:rPr lang="en-US" dirty="0" smtClean="0"/>
              <a:t>is </a:t>
            </a:r>
            <a:r>
              <a:rPr lang="en-US" dirty="0" err="1" smtClean="0"/>
              <a:t>undecidable</a:t>
            </a:r>
            <a:r>
              <a:rPr lang="en-US" dirty="0" smtClean="0"/>
              <a:t>, a contradiction. So the assumption is false and HALT</a:t>
            </a:r>
            <a:r>
              <a:rPr lang="en-US" baseline="-25000" dirty="0" smtClean="0"/>
              <a:t>TM</a:t>
            </a:r>
            <a:r>
              <a:rPr lang="en-US" dirty="0" smtClean="0"/>
              <a:t> is </a:t>
            </a:r>
            <a:r>
              <a:rPr lang="en-US" dirty="0" err="1" smtClean="0"/>
              <a:t>undecidable</a:t>
            </a:r>
            <a:r>
              <a:rPr lang="en-US" dirty="0" smtClean="0"/>
              <a:t>.</a:t>
            </a:r>
            <a:endParaRPr lang="en-US" dirty="0"/>
          </a:p>
        </p:txBody>
      </p:sp>
      <p:sp>
        <p:nvSpPr>
          <p:cNvPr id="5" name="Slide Number Placeholder 4"/>
          <p:cNvSpPr>
            <a:spLocks noGrp="1"/>
          </p:cNvSpPr>
          <p:nvPr>
            <p:ph type="sldNum" sz="quarter" idx="12"/>
            <p:custDataLst>
              <p:tags r:id="rId3"/>
            </p:custDataLst>
          </p:nvPr>
        </p:nvSpPr>
        <p:spPr/>
        <p:txBody>
          <a:bodyPr/>
          <a:lstStyle/>
          <a:p>
            <a:fld id="{3F8FD467-8539-4C68-8397-87CE2AA2A606}" type="slidenum">
              <a:rPr lang="en-US" smtClean="0"/>
              <a:pPr/>
              <a:t>22</a:t>
            </a:fld>
            <a:endParaRPr lang="en-US"/>
          </a:p>
        </p:txBody>
      </p:sp>
    </p:spTree>
    <p:extLst>
      <p:ext uri="{BB962C8B-B14F-4D97-AF65-F5344CB8AC3E}">
        <p14:creationId xmlns:p14="http://schemas.microsoft.com/office/powerpoint/2010/main" val="3248082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normAutofit fontScale="90000"/>
          </a:bodyPr>
          <a:lstStyle/>
          <a:p>
            <a:r>
              <a:rPr lang="en-US" dirty="0" smtClean="0"/>
              <a:t>Reductions</a:t>
            </a:r>
            <a:br>
              <a:rPr lang="en-US" dirty="0" smtClean="0"/>
            </a:br>
            <a:r>
              <a:rPr lang="en-US" dirty="0" smtClean="0">
                <a:solidFill>
                  <a:schemeClr val="accent5"/>
                </a:solidFill>
              </a:rPr>
              <a:t>Morphing One Solution Into Another</a:t>
            </a:r>
            <a:endParaRPr lang="en-US" baseline="-25000" dirty="0">
              <a:solidFill>
                <a:schemeClr val="accent5"/>
              </a:solidFill>
            </a:endParaRPr>
          </a:p>
        </p:txBody>
      </p:sp>
      <p:sp>
        <p:nvSpPr>
          <p:cNvPr id="8" name="Text Placeholder 7"/>
          <p:cNvSpPr>
            <a:spLocks noGrp="1"/>
          </p:cNvSpPr>
          <p:nvPr>
            <p:ph type="body" idx="1"/>
            <p:custDataLst>
              <p:tags r:id="rId2"/>
            </p:custDataLst>
          </p:nvPr>
        </p:nvSpPr>
        <p:spPr/>
        <p:txBody>
          <a:bodyPr/>
          <a:lstStyle/>
          <a:p>
            <a:r>
              <a:rPr lang="en-US" dirty="0" smtClean="0"/>
              <a:t>A very useful tool! Now building towards P </a:t>
            </a:r>
            <a:r>
              <a:rPr lang="en-US" dirty="0" err="1" smtClean="0"/>
              <a:t>vs</a:t>
            </a:r>
            <a:r>
              <a:rPr lang="en-US" dirty="0" smtClean="0"/>
              <a:t> NP problem…</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23</a:t>
            </a:fld>
            <a:endParaRPr lang="en-US"/>
          </a:p>
        </p:txBody>
      </p:sp>
    </p:spTree>
    <p:extLst>
      <p:ext uri="{BB962C8B-B14F-4D97-AF65-F5344CB8AC3E}">
        <p14:creationId xmlns:p14="http://schemas.microsoft.com/office/powerpoint/2010/main" val="2826718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We just did a </a:t>
            </a:r>
            <a:r>
              <a:rPr lang="en-US" i="1" dirty="0" smtClean="0"/>
              <a:t>reduction</a:t>
            </a:r>
            <a:endParaRPr lang="en-US" dirty="0"/>
          </a:p>
        </p:txBody>
      </p:sp>
      <p:sp>
        <p:nvSpPr>
          <p:cNvPr id="3" name="Content Placeholder 2"/>
          <p:cNvSpPr>
            <a:spLocks noGrp="1"/>
          </p:cNvSpPr>
          <p:nvPr>
            <p:ph idx="1"/>
            <p:custDataLst>
              <p:tags r:id="rId2"/>
            </p:custDataLst>
          </p:nvPr>
        </p:nvSpPr>
        <p:spPr/>
        <p:txBody>
          <a:bodyPr>
            <a:normAutofit lnSpcReduction="10000"/>
          </a:bodyPr>
          <a:lstStyle/>
          <a:p>
            <a:r>
              <a:rPr lang="en-US" dirty="0" smtClean="0"/>
              <a:t>We showed that </a:t>
            </a:r>
            <a:r>
              <a:rPr lang="en-US" dirty="0" smtClean="0">
                <a:solidFill>
                  <a:schemeClr val="accent5"/>
                </a:solidFill>
              </a:rPr>
              <a:t>*</a:t>
            </a:r>
            <a:r>
              <a:rPr lang="en-US" i="1" dirty="0" smtClean="0">
                <a:solidFill>
                  <a:schemeClr val="accent5"/>
                </a:solidFill>
              </a:rPr>
              <a:t>if*</a:t>
            </a:r>
            <a:r>
              <a:rPr lang="en-US" dirty="0" smtClean="0">
                <a:solidFill>
                  <a:schemeClr val="accent5"/>
                </a:solidFill>
              </a:rPr>
              <a:t> we have a solution to HALT</a:t>
            </a:r>
            <a:r>
              <a:rPr lang="en-US" baseline="-25000" dirty="0" smtClean="0">
                <a:solidFill>
                  <a:schemeClr val="accent5"/>
                </a:solidFill>
              </a:rPr>
              <a:t>TM</a:t>
            </a:r>
            <a:r>
              <a:rPr lang="en-US" dirty="0" smtClean="0"/>
              <a:t>, </a:t>
            </a:r>
            <a:r>
              <a:rPr lang="en-US" i="1" dirty="0" smtClean="0">
                <a:solidFill>
                  <a:schemeClr val="accent2"/>
                </a:solidFill>
              </a:rPr>
              <a:t>then</a:t>
            </a:r>
            <a:r>
              <a:rPr lang="en-US" dirty="0" smtClean="0">
                <a:solidFill>
                  <a:schemeClr val="accent2"/>
                </a:solidFill>
              </a:rPr>
              <a:t> we have a solution to A</a:t>
            </a:r>
            <a:r>
              <a:rPr lang="en-US" baseline="-25000" dirty="0" smtClean="0">
                <a:solidFill>
                  <a:schemeClr val="accent2"/>
                </a:solidFill>
              </a:rPr>
              <a:t>TM</a:t>
            </a:r>
            <a:r>
              <a:rPr lang="en-US" dirty="0" smtClean="0"/>
              <a:t>.</a:t>
            </a:r>
          </a:p>
          <a:p>
            <a:endParaRPr lang="en-US" dirty="0" smtClean="0"/>
          </a:p>
          <a:p>
            <a:r>
              <a:rPr lang="en-US" dirty="0" smtClean="0"/>
              <a:t>What did we show exactly?</a:t>
            </a:r>
          </a:p>
          <a:p>
            <a:pPr marL="971550" lvl="1" indent="-514350">
              <a:buFont typeface="+mj-lt"/>
              <a:buAutoNum type="alphaLcParenR"/>
            </a:pPr>
            <a:r>
              <a:rPr lang="en-US" dirty="0" smtClean="0"/>
              <a:t>A</a:t>
            </a:r>
            <a:r>
              <a:rPr lang="en-US" baseline="-25000" dirty="0" smtClean="0"/>
              <a:t>TM</a:t>
            </a:r>
            <a:r>
              <a:rPr lang="en-US" dirty="0" smtClean="0"/>
              <a:t> reduces to HALT</a:t>
            </a:r>
            <a:r>
              <a:rPr lang="en-US" baseline="-25000" dirty="0" smtClean="0"/>
              <a:t>TM</a:t>
            </a:r>
            <a:r>
              <a:rPr lang="en-US" dirty="0" smtClean="0"/>
              <a:t>.</a:t>
            </a:r>
          </a:p>
          <a:p>
            <a:pPr marL="971550" lvl="1" indent="-514350">
              <a:buFont typeface="+mj-lt"/>
              <a:buAutoNum type="alphaLcParenR"/>
            </a:pPr>
            <a:r>
              <a:rPr lang="en-US" dirty="0" smtClean="0"/>
              <a:t>HALT</a:t>
            </a:r>
            <a:r>
              <a:rPr lang="en-US" baseline="-25000" dirty="0" smtClean="0"/>
              <a:t>TM</a:t>
            </a:r>
            <a:r>
              <a:rPr lang="en-US" dirty="0" smtClean="0"/>
              <a:t> reduces to A</a:t>
            </a:r>
            <a:r>
              <a:rPr lang="en-US" baseline="-25000" dirty="0" smtClean="0"/>
              <a:t>TM</a:t>
            </a:r>
            <a:r>
              <a:rPr lang="en-US" dirty="0" smtClean="0"/>
              <a:t>.</a:t>
            </a:r>
          </a:p>
          <a:p>
            <a:pPr marL="971550" lvl="1" indent="-514350">
              <a:buFont typeface="+mj-lt"/>
              <a:buAutoNum type="alphaLcParenR"/>
            </a:pPr>
            <a:r>
              <a:rPr lang="en-US" dirty="0" smtClean="0"/>
              <a:t>HALT</a:t>
            </a:r>
            <a:r>
              <a:rPr lang="en-US" baseline="-25000" dirty="0" smtClean="0"/>
              <a:t>TM</a:t>
            </a:r>
            <a:r>
              <a:rPr lang="en-US" dirty="0" smtClean="0"/>
              <a:t> and A</a:t>
            </a:r>
            <a:r>
              <a:rPr lang="en-US" baseline="-25000" dirty="0" smtClean="0"/>
              <a:t>TM</a:t>
            </a:r>
            <a:r>
              <a:rPr lang="en-US" dirty="0" smtClean="0"/>
              <a:t> reduce to each other.</a:t>
            </a:r>
          </a:p>
          <a:p>
            <a:pPr marL="971550" lvl="1" indent="-514350">
              <a:buFont typeface="+mj-lt"/>
              <a:buAutoNum type="alphaLcParenR"/>
            </a:pPr>
            <a:r>
              <a:rPr lang="en-US" dirty="0" smtClean="0"/>
              <a:t>None of the above or more than one of the above.</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24</a:t>
            </a:fld>
            <a:endParaRPr lang="en-US" dirty="0"/>
          </a:p>
        </p:txBody>
      </p:sp>
      <p:sp>
        <p:nvSpPr>
          <p:cNvPr id="5" name="Rectangle 4" hidden="1"/>
          <p:cNvSpPr/>
          <p:nvPr>
            <p:custDataLst>
              <p:tags r:id="rId4"/>
            </p:custDataLst>
          </p:nvPr>
        </p:nvSpPr>
        <p:spPr>
          <a:xfrm>
            <a:off x="18288" y="0"/>
            <a:ext cx="5487271" cy="646331"/>
          </a:xfrm>
          <a:prstGeom prst="rect">
            <a:avLst/>
          </a:prstGeom>
          <a:solidFill>
            <a:schemeClr val="accent1"/>
          </a:solidFill>
        </p:spPr>
        <p:txBody>
          <a:bodyPr wrap="none">
            <a:spAutoFit/>
          </a:bodyPr>
          <a:lstStyle/>
          <a:p>
            <a:r>
              <a:rPr lang="en-US" dirty="0" smtClean="0"/>
              <a:t>ATM reduces to HALTTM (a)</a:t>
            </a:r>
          </a:p>
          <a:p>
            <a:r>
              <a:rPr lang="en-US" dirty="0" smtClean="0"/>
              <a:t>“If A reduces to B, we can use a solution to B to solve A.”</a:t>
            </a:r>
            <a:endParaRPr lang="en-US" dirty="0"/>
          </a:p>
        </p:txBody>
      </p:sp>
    </p:spTree>
    <p:extLst>
      <p:ext uri="{BB962C8B-B14F-4D97-AF65-F5344CB8AC3E}">
        <p14:creationId xmlns:p14="http://schemas.microsoft.com/office/powerpoint/2010/main" val="3203301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EQ</a:t>
            </a:r>
            <a:r>
              <a:rPr lang="en-US" baseline="-25000" dirty="0" smtClean="0"/>
              <a:t>TM</a:t>
            </a:r>
            <a:r>
              <a:rPr lang="en-US" dirty="0"/>
              <a:t> </a:t>
            </a:r>
            <a:r>
              <a:rPr lang="en-US" dirty="0" smtClean="0"/>
              <a:t>= { &lt;M</a:t>
            </a:r>
            <a:r>
              <a:rPr lang="en-US" baseline="-25000" dirty="0" smtClean="0"/>
              <a:t>1</a:t>
            </a:r>
            <a:r>
              <a:rPr lang="en-US" dirty="0" smtClean="0"/>
              <a:t>,M</a:t>
            </a:r>
            <a:r>
              <a:rPr lang="en-US" baseline="-25000" dirty="0" smtClean="0"/>
              <a:t>2</a:t>
            </a:r>
            <a:r>
              <a:rPr lang="en-US" dirty="0" smtClean="0"/>
              <a:t>&gt; | M</a:t>
            </a:r>
            <a:r>
              <a:rPr lang="en-US" baseline="-25000" dirty="0" smtClean="0"/>
              <a:t>1</a:t>
            </a:r>
            <a:r>
              <a:rPr lang="en-US" dirty="0" smtClean="0"/>
              <a:t>, M</a:t>
            </a:r>
            <a:r>
              <a:rPr lang="en-US" baseline="-25000" dirty="0" smtClean="0"/>
              <a:t>2</a:t>
            </a:r>
            <a:r>
              <a:rPr lang="en-US" dirty="0" smtClean="0"/>
              <a:t> are TMs and L(M</a:t>
            </a:r>
            <a:r>
              <a:rPr lang="en-US" baseline="-25000" dirty="0" smtClean="0"/>
              <a:t>1</a:t>
            </a:r>
            <a:r>
              <a:rPr lang="en-US" dirty="0" smtClean="0"/>
              <a:t>) = L(M</a:t>
            </a:r>
            <a:r>
              <a:rPr lang="en-US" baseline="-25000" dirty="0" smtClean="0"/>
              <a:t>2</a:t>
            </a:r>
            <a:r>
              <a:rPr lang="en-US" dirty="0" smtClean="0"/>
              <a:t>) }</a:t>
            </a:r>
            <a:endParaRPr lang="en-US" dirty="0"/>
          </a:p>
        </p:txBody>
      </p:sp>
      <p:sp>
        <p:nvSpPr>
          <p:cNvPr id="7" name="Content Placeholder 6"/>
          <p:cNvSpPr>
            <a:spLocks noGrp="1"/>
          </p:cNvSpPr>
          <p:nvPr>
            <p:ph idx="1"/>
            <p:custDataLst>
              <p:tags r:id="rId2"/>
            </p:custDataLst>
          </p:nvPr>
        </p:nvSpPr>
        <p:spPr>
          <a:xfrm>
            <a:off x="457200" y="1600201"/>
            <a:ext cx="8229600" cy="4038599"/>
          </a:xfrm>
        </p:spPr>
        <p:txBody>
          <a:bodyPr>
            <a:normAutofit fontScale="85000" lnSpcReduction="20000"/>
          </a:bodyPr>
          <a:lstStyle/>
          <a:p>
            <a:r>
              <a:rPr lang="en-US" dirty="0" err="1"/>
              <a:t>Thm</a:t>
            </a:r>
            <a:r>
              <a:rPr lang="en-US" dirty="0"/>
              <a:t>. </a:t>
            </a:r>
            <a:r>
              <a:rPr lang="en-US" dirty="0" smtClean="0">
                <a:solidFill>
                  <a:schemeClr val="accent5"/>
                </a:solidFill>
              </a:rPr>
              <a:t>EQ</a:t>
            </a:r>
            <a:r>
              <a:rPr lang="en-US" baseline="-25000" dirty="0" smtClean="0">
                <a:solidFill>
                  <a:schemeClr val="accent5"/>
                </a:solidFill>
              </a:rPr>
              <a:t>TM</a:t>
            </a:r>
            <a:r>
              <a:rPr lang="en-US" dirty="0" smtClean="0"/>
              <a:t> </a:t>
            </a:r>
            <a:r>
              <a:rPr lang="en-US" dirty="0"/>
              <a:t>is </a:t>
            </a:r>
            <a:r>
              <a:rPr lang="en-US" dirty="0" err="1"/>
              <a:t>undecidable</a:t>
            </a:r>
            <a:r>
              <a:rPr lang="en-US" dirty="0" smtClean="0"/>
              <a:t>.</a:t>
            </a:r>
          </a:p>
          <a:p>
            <a:r>
              <a:rPr lang="en-US" dirty="0" smtClean="0"/>
              <a:t>Proof by contradiction.</a:t>
            </a:r>
          </a:p>
          <a:p>
            <a:r>
              <a:rPr lang="en-US" dirty="0" smtClean="0"/>
              <a:t>Assume that EQ</a:t>
            </a:r>
            <a:r>
              <a:rPr lang="en-US" baseline="-25000" dirty="0" smtClean="0"/>
              <a:t>TM</a:t>
            </a:r>
            <a:r>
              <a:rPr lang="en-US" dirty="0" smtClean="0"/>
              <a:t> is decidable, and some TM M</a:t>
            </a:r>
            <a:r>
              <a:rPr lang="en-US" baseline="-25000" dirty="0" smtClean="0"/>
              <a:t>EQ </a:t>
            </a:r>
            <a:r>
              <a:rPr lang="en-US" dirty="0" smtClean="0"/>
              <a:t>decides it.</a:t>
            </a:r>
          </a:p>
          <a:p>
            <a:r>
              <a:rPr lang="en-US" dirty="0" smtClean="0"/>
              <a:t>Construct a TM M</a:t>
            </a:r>
            <a:r>
              <a:rPr lang="en-US" baseline="-25000" dirty="0" smtClean="0"/>
              <a:t>ETM</a:t>
            </a:r>
            <a:r>
              <a:rPr lang="en-US" dirty="0" smtClean="0"/>
              <a:t> that decides E</a:t>
            </a:r>
            <a:r>
              <a:rPr lang="en-US" baseline="-25000" dirty="0" smtClean="0"/>
              <a:t>TM</a:t>
            </a:r>
            <a:r>
              <a:rPr lang="en-US" dirty="0" smtClean="0"/>
              <a:t>:</a:t>
            </a:r>
          </a:p>
          <a:p>
            <a:pPr marL="514350" lvl="0" indent="-514350">
              <a:defRPr/>
            </a:pPr>
            <a:r>
              <a:rPr lang="en-US" sz="2800" dirty="0" smtClean="0"/>
              <a:t>M</a:t>
            </a:r>
            <a:r>
              <a:rPr lang="en-US" sz="2800" baseline="-25000" dirty="0" smtClean="0"/>
              <a:t>ETM</a:t>
            </a:r>
            <a:r>
              <a:rPr lang="en-US" sz="2800" dirty="0"/>
              <a:t>(&lt;</a:t>
            </a:r>
            <a:r>
              <a:rPr lang="en-US" sz="2800" dirty="0" smtClean="0"/>
              <a:t>M&gt;): </a:t>
            </a:r>
            <a:endParaRPr lang="en-US" sz="2800" dirty="0"/>
          </a:p>
          <a:p>
            <a:pPr marL="914400" lvl="1" indent="-514350">
              <a:defRPr/>
            </a:pPr>
            <a:r>
              <a:rPr lang="en-US" dirty="0"/>
              <a:t>Run </a:t>
            </a:r>
            <a:r>
              <a:rPr lang="en-US" dirty="0" smtClean="0"/>
              <a:t>M</a:t>
            </a:r>
            <a:r>
              <a:rPr lang="en-US" baseline="-25000" dirty="0" smtClean="0"/>
              <a:t>EQ</a:t>
            </a:r>
            <a:r>
              <a:rPr lang="en-US" dirty="0" smtClean="0"/>
              <a:t>(&lt;</a:t>
            </a:r>
            <a:r>
              <a:rPr lang="en-US" dirty="0" err="1" smtClean="0"/>
              <a:t>M,M</a:t>
            </a:r>
            <a:r>
              <a:rPr lang="en-US" baseline="-25000" dirty="0" err="1" smtClean="0"/>
              <a:t>x</a:t>
            </a:r>
            <a:r>
              <a:rPr lang="en-US" dirty="0" smtClean="0"/>
              <a:t>&gt;) </a:t>
            </a:r>
          </a:p>
          <a:p>
            <a:pPr marL="1314450" lvl="2" indent="-514350">
              <a:defRPr/>
            </a:pPr>
            <a:r>
              <a:rPr lang="en-US" dirty="0" smtClean="0"/>
              <a:t>If M</a:t>
            </a:r>
            <a:r>
              <a:rPr lang="en-US" baseline="-25000" dirty="0"/>
              <a:t>EQ</a:t>
            </a:r>
            <a:r>
              <a:rPr lang="en-US" dirty="0" smtClean="0"/>
              <a:t> accepts, then accept. If it rejects</a:t>
            </a:r>
            <a:r>
              <a:rPr lang="en-US" dirty="0"/>
              <a:t>, then reject. </a:t>
            </a:r>
            <a:endParaRPr lang="en-US" dirty="0" smtClean="0"/>
          </a:p>
          <a:p>
            <a:r>
              <a:rPr lang="en-US" dirty="0" smtClean="0">
                <a:solidFill>
                  <a:schemeClr val="accent1"/>
                </a:solidFill>
              </a:rPr>
              <a:t>But is E</a:t>
            </a:r>
            <a:r>
              <a:rPr lang="en-US" baseline="-25000" dirty="0" smtClean="0">
                <a:solidFill>
                  <a:schemeClr val="accent1"/>
                </a:solidFill>
              </a:rPr>
              <a:t>TM </a:t>
            </a:r>
            <a:r>
              <a:rPr lang="en-US" dirty="0" smtClean="0">
                <a:solidFill>
                  <a:schemeClr val="accent1"/>
                </a:solidFill>
              </a:rPr>
              <a:t>is </a:t>
            </a:r>
            <a:r>
              <a:rPr lang="en-US" dirty="0" err="1" smtClean="0">
                <a:solidFill>
                  <a:schemeClr val="accent1"/>
                </a:solidFill>
              </a:rPr>
              <a:t>undecidable</a:t>
            </a:r>
            <a:r>
              <a:rPr lang="en-US" dirty="0" smtClean="0">
                <a:solidFill>
                  <a:schemeClr val="accent1"/>
                </a:solidFill>
              </a:rPr>
              <a:t>, a contradiction.</a:t>
            </a:r>
            <a:r>
              <a:rPr lang="en-US" dirty="0" smtClean="0"/>
              <a:t> So the assumption is false and EQ</a:t>
            </a:r>
            <a:r>
              <a:rPr lang="en-US" baseline="-25000" dirty="0" smtClean="0"/>
              <a:t>TM</a:t>
            </a:r>
            <a:r>
              <a:rPr lang="en-US" dirty="0" smtClean="0"/>
              <a:t> is </a:t>
            </a:r>
            <a:r>
              <a:rPr lang="en-US" dirty="0" err="1" smtClean="0"/>
              <a:t>undecidable</a:t>
            </a:r>
            <a:r>
              <a:rPr lang="en-US" dirty="0" smtClean="0"/>
              <a:t>.</a:t>
            </a:r>
            <a:endParaRPr lang="en-US" dirty="0"/>
          </a:p>
        </p:txBody>
      </p:sp>
      <p:sp>
        <p:nvSpPr>
          <p:cNvPr id="5" name="Slide Number Placeholder 4"/>
          <p:cNvSpPr>
            <a:spLocks noGrp="1"/>
          </p:cNvSpPr>
          <p:nvPr>
            <p:ph type="sldNum" sz="quarter" idx="12"/>
            <p:custDataLst>
              <p:tags r:id="rId3"/>
            </p:custDataLst>
          </p:nvPr>
        </p:nvSpPr>
        <p:spPr/>
        <p:txBody>
          <a:bodyPr/>
          <a:lstStyle/>
          <a:p>
            <a:fld id="{3F8FD467-8539-4C68-8397-87CE2AA2A606}" type="slidenum">
              <a:rPr lang="en-US" smtClean="0"/>
              <a:pPr/>
              <a:t>25</a:t>
            </a:fld>
            <a:endParaRPr lang="en-US"/>
          </a:p>
        </p:txBody>
      </p:sp>
      <p:sp>
        <p:nvSpPr>
          <p:cNvPr id="6" name="Rectangle 6"/>
          <p:cNvSpPr/>
          <p:nvPr>
            <p:custDataLst>
              <p:tags r:id="rId4"/>
            </p:custDataLst>
          </p:nvPr>
        </p:nvSpPr>
        <p:spPr>
          <a:xfrm>
            <a:off x="304796" y="5410200"/>
            <a:ext cx="8458200" cy="1200329"/>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dirty="0">
                <a:solidFill>
                  <a:srgbClr val="005BD3"/>
                </a:solidFill>
                <a:uFillTx/>
                <a:latin typeface="Calibri"/>
              </a:rPr>
              <a:t>What </a:t>
            </a:r>
            <a:r>
              <a:rPr lang="en-US" sz="1800" b="0" i="0" u="none" strike="noStrike" kern="1200" cap="none" spc="0" baseline="0" dirty="0" err="1" smtClean="0">
                <a:solidFill>
                  <a:srgbClr val="005BD3"/>
                </a:solidFill>
                <a:uFillTx/>
                <a:latin typeface="Calibri"/>
              </a:rPr>
              <a:t>M</a:t>
            </a:r>
            <a:r>
              <a:rPr lang="en-US" sz="1800" b="0" i="0" u="none" strike="noStrike" kern="1200" cap="none" spc="0" baseline="-25000" dirty="0" err="1" smtClean="0">
                <a:solidFill>
                  <a:srgbClr val="005BD3"/>
                </a:solidFill>
                <a:uFillTx/>
                <a:latin typeface="Calibri"/>
              </a:rPr>
              <a:t>x</a:t>
            </a:r>
            <a:r>
              <a:rPr lang="en-US" sz="1800" b="0" i="0" u="none" strike="noStrike" kern="1200" cap="none" spc="0" baseline="0" dirty="0" smtClean="0">
                <a:solidFill>
                  <a:srgbClr val="005BD3"/>
                </a:solidFill>
                <a:uFillTx/>
                <a:latin typeface="Calibri"/>
              </a:rPr>
              <a:t> makes this proof work?</a:t>
            </a:r>
            <a:endParaRPr lang="en-US" sz="1800" b="0" i="0" u="none" strike="noStrike" kern="1200" cap="none" spc="0" baseline="0" dirty="0">
              <a:solidFill>
                <a:srgbClr val="005BD3"/>
              </a:solidFill>
              <a:uFillTx/>
              <a:latin typeface="Calibri"/>
            </a:endParaRPr>
          </a:p>
          <a:p>
            <a:pPr lvl="0">
              <a:defRPr sz="1800" b="0" i="0" u="none" strike="noStrike" kern="0" cap="none" spc="0" baseline="0">
                <a:solidFill>
                  <a:srgbClr val="000000"/>
                </a:solidFill>
                <a:uFillTx/>
              </a:defRPr>
            </a:pPr>
            <a:r>
              <a:rPr lang="en-US" sz="1800" b="0" i="0" u="none" strike="noStrike" kern="1200" cap="none" spc="0" baseline="0" dirty="0" smtClean="0">
                <a:solidFill>
                  <a:srgbClr val="000000"/>
                </a:solidFill>
                <a:uFillTx/>
                <a:latin typeface="Calibri"/>
              </a:rPr>
              <a:t>(a)   L(</a:t>
            </a:r>
            <a:r>
              <a:rPr lang="en-US" sz="1800" b="0" i="0" u="none" strike="noStrike" kern="1200" cap="none" spc="0" baseline="0" dirty="0" err="1" smtClean="0">
                <a:solidFill>
                  <a:srgbClr val="000000"/>
                </a:solidFill>
                <a:uFillTx/>
                <a:latin typeface="Calibri"/>
              </a:rPr>
              <a:t>M</a:t>
            </a:r>
            <a:r>
              <a:rPr lang="en-US" sz="1800" b="0" i="0" u="none" strike="noStrike" kern="1200" cap="none" spc="0" baseline="-25000" dirty="0" err="1" smtClean="0">
                <a:solidFill>
                  <a:srgbClr val="000000"/>
                </a:solidFill>
                <a:uFillTx/>
                <a:latin typeface="Calibri"/>
              </a:rPr>
              <a:t>x</a:t>
            </a:r>
            <a:r>
              <a:rPr lang="en-US" sz="1800" b="0" i="0" u="none" strike="noStrike" kern="1200" cap="none" spc="0" baseline="0" dirty="0" smtClean="0">
                <a:solidFill>
                  <a:srgbClr val="000000"/>
                </a:solidFill>
                <a:uFillTx/>
                <a:latin typeface="Calibri"/>
              </a:rPr>
              <a:t>) = { w |</a:t>
            </a:r>
            <a:r>
              <a:rPr lang="en-US" sz="1800" b="0" i="0" u="none" strike="noStrike" kern="1200" cap="none" spc="0" dirty="0" smtClean="0">
                <a:solidFill>
                  <a:srgbClr val="000000"/>
                </a:solidFill>
                <a:uFillTx/>
                <a:latin typeface="Calibri"/>
              </a:rPr>
              <a:t> w is in </a:t>
            </a:r>
            <a:r>
              <a:rPr lang="el-GR" dirty="0" smtClean="0">
                <a:solidFill>
                  <a:srgbClr val="000000"/>
                </a:solidFill>
              </a:rPr>
              <a:t>Σ</a:t>
            </a:r>
            <a:r>
              <a:rPr lang="en-US" dirty="0" smtClean="0">
                <a:solidFill>
                  <a:srgbClr val="000000"/>
                </a:solidFill>
              </a:rPr>
              <a:t>* } </a:t>
            </a:r>
            <a:r>
              <a:rPr lang="en-US" sz="1800" b="0" i="0" u="none" strike="noStrike" kern="1200" cap="none" spc="0" baseline="0" dirty="0">
                <a:solidFill>
                  <a:srgbClr val="000000"/>
                </a:solidFill>
                <a:uFillTx/>
                <a:latin typeface="Calibri"/>
              </a:rPr>
              <a:t>	 		(b) </a:t>
            </a:r>
            <a:r>
              <a:rPr lang="en-US" sz="1800" b="0" i="0" u="none" strike="noStrike" kern="1200" cap="none" spc="0" baseline="0" dirty="0" smtClean="0">
                <a:solidFill>
                  <a:srgbClr val="000000"/>
                </a:solidFill>
                <a:uFillTx/>
                <a:latin typeface="Calibri"/>
              </a:rPr>
              <a:t>  </a:t>
            </a:r>
            <a:r>
              <a:rPr lang="en-US" dirty="0" smtClean="0">
                <a:solidFill>
                  <a:srgbClr val="000000"/>
                </a:solidFill>
              </a:rPr>
              <a:t>L(</a:t>
            </a:r>
            <a:r>
              <a:rPr lang="en-US" dirty="0" err="1" smtClean="0">
                <a:solidFill>
                  <a:srgbClr val="000000"/>
                </a:solidFill>
              </a:rPr>
              <a:t>M</a:t>
            </a:r>
            <a:r>
              <a:rPr lang="en-US" baseline="-25000" dirty="0" err="1" smtClean="0">
                <a:solidFill>
                  <a:srgbClr val="000000"/>
                </a:solidFill>
              </a:rPr>
              <a:t>x</a:t>
            </a:r>
            <a:r>
              <a:rPr lang="en-US" dirty="0">
                <a:solidFill>
                  <a:srgbClr val="000000"/>
                </a:solidFill>
              </a:rPr>
              <a:t>) = </a:t>
            </a:r>
            <a:r>
              <a:rPr lang="en-US" dirty="0" smtClean="0">
                <a:solidFill>
                  <a:srgbClr val="000000"/>
                </a:solidFill>
              </a:rPr>
              <a:t>EQ</a:t>
            </a:r>
            <a:r>
              <a:rPr lang="en-US" baseline="-25000" dirty="0" smtClean="0">
                <a:solidFill>
                  <a:srgbClr val="000000"/>
                </a:solidFill>
              </a:rPr>
              <a:t>TM</a:t>
            </a:r>
          </a:p>
          <a:p>
            <a:pPr lvl="0">
              <a:defRPr sz="1800" b="0" i="0" u="none" strike="noStrike" kern="0" cap="none" spc="0" baseline="0">
                <a:solidFill>
                  <a:srgbClr val="000000"/>
                </a:solidFill>
                <a:uFillTx/>
              </a:defRPr>
            </a:pPr>
            <a:r>
              <a:rPr lang="en-US" sz="1800" b="0" i="0" u="none" strike="noStrike" kern="1200" cap="none" spc="0" baseline="0" dirty="0" smtClean="0">
                <a:solidFill>
                  <a:srgbClr val="000000"/>
                </a:solidFill>
                <a:uFillTx/>
                <a:latin typeface="Calibri"/>
              </a:rPr>
              <a:t>(</a:t>
            </a:r>
            <a:r>
              <a:rPr lang="en-US" sz="1800" b="0" i="0" u="none" strike="noStrike" kern="1200" cap="none" spc="0" baseline="0" dirty="0">
                <a:solidFill>
                  <a:srgbClr val="000000"/>
                </a:solidFill>
                <a:uFillTx/>
                <a:latin typeface="Calibri"/>
              </a:rPr>
              <a:t>c) </a:t>
            </a:r>
            <a:r>
              <a:rPr lang="en-US" sz="1800" b="0" i="0" u="none" strike="noStrike" kern="1200" cap="none" spc="0" baseline="0" dirty="0" smtClean="0">
                <a:solidFill>
                  <a:srgbClr val="000000"/>
                </a:solidFill>
                <a:uFillTx/>
                <a:latin typeface="Calibri"/>
              </a:rPr>
              <a:t>  </a:t>
            </a:r>
            <a:r>
              <a:rPr lang="en-US" dirty="0" smtClean="0">
                <a:solidFill>
                  <a:srgbClr val="000000"/>
                </a:solidFill>
              </a:rPr>
              <a:t>L(</a:t>
            </a:r>
            <a:r>
              <a:rPr lang="en-US" dirty="0" err="1" smtClean="0">
                <a:solidFill>
                  <a:srgbClr val="000000"/>
                </a:solidFill>
              </a:rPr>
              <a:t>M</a:t>
            </a:r>
            <a:r>
              <a:rPr lang="en-US" baseline="-25000" dirty="0" err="1" smtClean="0">
                <a:solidFill>
                  <a:srgbClr val="000000"/>
                </a:solidFill>
              </a:rPr>
              <a:t>x</a:t>
            </a:r>
            <a:r>
              <a:rPr lang="en-US" dirty="0">
                <a:solidFill>
                  <a:srgbClr val="000000"/>
                </a:solidFill>
              </a:rPr>
              <a:t>) = </a:t>
            </a:r>
            <a:r>
              <a:rPr lang="en-US" dirty="0" smtClean="0">
                <a:solidFill>
                  <a:srgbClr val="000000"/>
                </a:solidFill>
              </a:rPr>
              <a:t>{} 				</a:t>
            </a:r>
            <a:r>
              <a:rPr lang="en-US" sz="1800" b="0" i="0" u="none" strike="noStrike" kern="1200" cap="none" spc="0" baseline="0" dirty="0" smtClean="0">
                <a:solidFill>
                  <a:srgbClr val="000000"/>
                </a:solidFill>
                <a:uFillTx/>
                <a:latin typeface="Calibri"/>
              </a:rPr>
              <a:t>(</a:t>
            </a:r>
            <a:r>
              <a:rPr lang="en-US" sz="1800" b="0" i="0" u="none" strike="noStrike" kern="1200" cap="none" spc="0" baseline="0" dirty="0">
                <a:solidFill>
                  <a:srgbClr val="000000"/>
                </a:solidFill>
                <a:uFillTx/>
                <a:latin typeface="Calibri"/>
              </a:rPr>
              <a:t>d)   </a:t>
            </a:r>
            <a:r>
              <a:rPr lang="en-US" sz="1800" b="0" i="0" u="none" strike="noStrike" kern="1200" cap="none" spc="0" baseline="0" dirty="0" smtClean="0">
                <a:solidFill>
                  <a:srgbClr val="000000"/>
                </a:solidFill>
                <a:uFillTx/>
                <a:latin typeface="Calibri"/>
              </a:rPr>
              <a:t>L(M</a:t>
            </a:r>
            <a:r>
              <a:rPr lang="en-US" sz="1800" b="0" i="0" u="none" strike="noStrike" kern="1200" cap="none" spc="0" baseline="-25000" dirty="0" smtClean="0">
                <a:solidFill>
                  <a:srgbClr val="000000"/>
                </a:solidFill>
                <a:uFillTx/>
                <a:latin typeface="Calibri"/>
              </a:rPr>
              <a:t>X</a:t>
            </a:r>
            <a:r>
              <a:rPr lang="en-US" sz="1800" b="0" i="0" u="none" strike="noStrike" kern="1200" cap="none" spc="0" baseline="0" dirty="0" smtClean="0">
                <a:solidFill>
                  <a:srgbClr val="000000"/>
                </a:solidFill>
                <a:uFillTx/>
                <a:latin typeface="Calibri"/>
              </a:rPr>
              <a:t>) = </a:t>
            </a:r>
            <a:r>
              <a:rPr lang="en-US" dirty="0" smtClean="0">
                <a:solidFill>
                  <a:srgbClr val="000000"/>
                </a:solidFill>
              </a:rPr>
              <a:t>E</a:t>
            </a:r>
            <a:r>
              <a:rPr lang="en-US" baseline="-25000" dirty="0" smtClean="0">
                <a:solidFill>
                  <a:srgbClr val="000000"/>
                </a:solidFill>
              </a:rPr>
              <a:t>TM</a:t>
            </a:r>
            <a:r>
              <a:rPr lang="en-US" sz="1800" b="0" i="0" u="none" strike="noStrike" kern="1200" cap="none" spc="0" baseline="0" dirty="0">
                <a:solidFill>
                  <a:srgbClr val="000000"/>
                </a:solidFill>
                <a:uFillTx/>
                <a:latin typeface="Calibri"/>
              </a:rPr>
              <a:t/>
            </a:r>
            <a:br>
              <a:rPr lang="en-US" sz="1800" b="0" i="0" u="none" strike="noStrike" kern="1200" cap="none" spc="0" baseline="0" dirty="0">
                <a:solidFill>
                  <a:srgbClr val="000000"/>
                </a:solidFill>
                <a:uFillTx/>
                <a:latin typeface="Calibri"/>
              </a:rPr>
            </a:br>
            <a:endParaRPr lang="en-US" sz="1800" b="0" i="0" u="none" strike="noStrike" kern="1200" cap="none" spc="0" baseline="0" dirty="0">
              <a:solidFill>
                <a:srgbClr val="000000"/>
              </a:solidFill>
              <a:uFillTx/>
              <a:latin typeface="Calibri"/>
            </a:endParaRPr>
          </a:p>
        </p:txBody>
      </p:sp>
    </p:spTree>
    <p:extLst>
      <p:ext uri="{BB962C8B-B14F-4D97-AF65-F5344CB8AC3E}">
        <p14:creationId xmlns:p14="http://schemas.microsoft.com/office/powerpoint/2010/main" val="98439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We just did a </a:t>
            </a:r>
            <a:r>
              <a:rPr lang="en-US" i="1" dirty="0" smtClean="0"/>
              <a:t>reduction</a:t>
            </a:r>
            <a:endParaRPr lang="en-US" dirty="0"/>
          </a:p>
        </p:txBody>
      </p:sp>
      <p:sp>
        <p:nvSpPr>
          <p:cNvPr id="3" name="Content Placeholder 2"/>
          <p:cNvSpPr>
            <a:spLocks noGrp="1"/>
          </p:cNvSpPr>
          <p:nvPr>
            <p:ph idx="1"/>
            <p:custDataLst>
              <p:tags r:id="rId2"/>
            </p:custDataLst>
          </p:nvPr>
        </p:nvSpPr>
        <p:spPr/>
        <p:txBody>
          <a:bodyPr>
            <a:normAutofit lnSpcReduction="10000"/>
          </a:bodyPr>
          <a:lstStyle/>
          <a:p>
            <a:r>
              <a:rPr lang="en-US" dirty="0" smtClean="0"/>
              <a:t>We showed that </a:t>
            </a:r>
            <a:r>
              <a:rPr lang="en-US" dirty="0" smtClean="0">
                <a:solidFill>
                  <a:schemeClr val="accent5"/>
                </a:solidFill>
              </a:rPr>
              <a:t>*</a:t>
            </a:r>
            <a:r>
              <a:rPr lang="en-US" i="1" dirty="0" smtClean="0">
                <a:solidFill>
                  <a:schemeClr val="accent5"/>
                </a:solidFill>
              </a:rPr>
              <a:t>if*</a:t>
            </a:r>
            <a:r>
              <a:rPr lang="en-US" dirty="0" smtClean="0">
                <a:solidFill>
                  <a:schemeClr val="accent5"/>
                </a:solidFill>
              </a:rPr>
              <a:t> we have a solution to EQ</a:t>
            </a:r>
            <a:r>
              <a:rPr lang="en-US" baseline="-25000" dirty="0" smtClean="0">
                <a:solidFill>
                  <a:schemeClr val="accent5"/>
                </a:solidFill>
              </a:rPr>
              <a:t>TM</a:t>
            </a:r>
            <a:r>
              <a:rPr lang="en-US" dirty="0" smtClean="0"/>
              <a:t>, </a:t>
            </a:r>
            <a:r>
              <a:rPr lang="en-US" i="1" dirty="0" smtClean="0">
                <a:solidFill>
                  <a:schemeClr val="accent2"/>
                </a:solidFill>
              </a:rPr>
              <a:t>then</a:t>
            </a:r>
            <a:r>
              <a:rPr lang="en-US" dirty="0" smtClean="0">
                <a:solidFill>
                  <a:schemeClr val="accent2"/>
                </a:solidFill>
              </a:rPr>
              <a:t> we have a solution to E</a:t>
            </a:r>
            <a:r>
              <a:rPr lang="en-US" baseline="-25000" dirty="0" smtClean="0">
                <a:solidFill>
                  <a:schemeClr val="accent2"/>
                </a:solidFill>
              </a:rPr>
              <a:t>TM</a:t>
            </a:r>
            <a:r>
              <a:rPr lang="en-US" dirty="0" smtClean="0"/>
              <a:t>.</a:t>
            </a:r>
          </a:p>
          <a:p>
            <a:endParaRPr lang="en-US" dirty="0" smtClean="0"/>
          </a:p>
          <a:p>
            <a:r>
              <a:rPr lang="en-US" dirty="0" smtClean="0"/>
              <a:t>What did we show exactly?</a:t>
            </a:r>
          </a:p>
          <a:p>
            <a:pPr marL="971550" lvl="1" indent="-514350">
              <a:buFont typeface="+mj-lt"/>
              <a:buAutoNum type="alphaLcParenR"/>
            </a:pPr>
            <a:r>
              <a:rPr lang="en-US" dirty="0"/>
              <a:t>E</a:t>
            </a:r>
            <a:r>
              <a:rPr lang="en-US" baseline="-25000" dirty="0" smtClean="0"/>
              <a:t>TM</a:t>
            </a:r>
            <a:r>
              <a:rPr lang="en-US" dirty="0" smtClean="0"/>
              <a:t> reduces to EQ</a:t>
            </a:r>
            <a:r>
              <a:rPr lang="en-US" baseline="-25000" dirty="0" smtClean="0"/>
              <a:t>TM</a:t>
            </a:r>
            <a:r>
              <a:rPr lang="en-US" dirty="0" smtClean="0"/>
              <a:t>.</a:t>
            </a:r>
          </a:p>
          <a:p>
            <a:pPr marL="971550" lvl="1" indent="-514350">
              <a:buFont typeface="+mj-lt"/>
              <a:buAutoNum type="alphaLcParenR"/>
            </a:pPr>
            <a:r>
              <a:rPr lang="en-US" dirty="0" smtClean="0"/>
              <a:t>EQ</a:t>
            </a:r>
            <a:r>
              <a:rPr lang="en-US" baseline="-25000" dirty="0" smtClean="0"/>
              <a:t>TM</a:t>
            </a:r>
            <a:r>
              <a:rPr lang="en-US" dirty="0" smtClean="0"/>
              <a:t> reduces to E</a:t>
            </a:r>
            <a:r>
              <a:rPr lang="en-US" baseline="-25000" dirty="0" smtClean="0"/>
              <a:t>TM</a:t>
            </a:r>
            <a:r>
              <a:rPr lang="en-US" dirty="0" smtClean="0"/>
              <a:t>.</a:t>
            </a:r>
          </a:p>
          <a:p>
            <a:pPr marL="971550" lvl="1" indent="-514350">
              <a:buFont typeface="+mj-lt"/>
              <a:buAutoNum type="alphaLcParenR"/>
            </a:pPr>
            <a:r>
              <a:rPr lang="en-US" dirty="0" smtClean="0"/>
              <a:t>EQ</a:t>
            </a:r>
            <a:r>
              <a:rPr lang="en-US" baseline="-25000" dirty="0" smtClean="0"/>
              <a:t>TM</a:t>
            </a:r>
            <a:r>
              <a:rPr lang="en-US" dirty="0" smtClean="0"/>
              <a:t> and E</a:t>
            </a:r>
            <a:r>
              <a:rPr lang="en-US" baseline="-25000" dirty="0" smtClean="0"/>
              <a:t>TM</a:t>
            </a:r>
            <a:r>
              <a:rPr lang="en-US" dirty="0" smtClean="0"/>
              <a:t> reduce to each other.</a:t>
            </a:r>
          </a:p>
          <a:p>
            <a:pPr marL="971550" lvl="1" indent="-514350">
              <a:buFont typeface="+mj-lt"/>
              <a:buAutoNum type="alphaLcParenR"/>
            </a:pPr>
            <a:r>
              <a:rPr lang="en-US" dirty="0" smtClean="0"/>
              <a:t>None of the above or more than one of the above.</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26</a:t>
            </a:fld>
            <a:endParaRPr lang="en-US" dirty="0"/>
          </a:p>
        </p:txBody>
      </p:sp>
      <p:sp>
        <p:nvSpPr>
          <p:cNvPr id="5" name="Rectangle 4" hidden="1"/>
          <p:cNvSpPr/>
          <p:nvPr>
            <p:custDataLst>
              <p:tags r:id="rId4"/>
            </p:custDataLst>
          </p:nvPr>
        </p:nvSpPr>
        <p:spPr>
          <a:xfrm>
            <a:off x="18288" y="0"/>
            <a:ext cx="5487271" cy="646331"/>
          </a:xfrm>
          <a:prstGeom prst="rect">
            <a:avLst/>
          </a:prstGeom>
          <a:solidFill>
            <a:schemeClr val="accent1"/>
          </a:solidFill>
        </p:spPr>
        <p:txBody>
          <a:bodyPr wrap="none">
            <a:spAutoFit/>
          </a:bodyPr>
          <a:lstStyle/>
          <a:p>
            <a:r>
              <a:rPr lang="en-US" dirty="0" smtClean="0"/>
              <a:t>ETM reduces to EQTM (a)</a:t>
            </a:r>
          </a:p>
          <a:p>
            <a:r>
              <a:rPr lang="en-US" dirty="0" smtClean="0"/>
              <a:t>“If A reduces to B, we can use a solution to B to solve A.”</a:t>
            </a:r>
            <a:endParaRPr lang="en-US" dirty="0"/>
          </a:p>
        </p:txBody>
      </p:sp>
    </p:spTree>
    <p:extLst>
      <p:ext uri="{BB962C8B-B14F-4D97-AF65-F5344CB8AC3E}">
        <p14:creationId xmlns:p14="http://schemas.microsoft.com/office/powerpoint/2010/main" val="3850190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a:xfrm>
            <a:off x="685800" y="4419600"/>
            <a:ext cx="7772400" cy="1362075"/>
          </a:xfrm>
        </p:spPr>
        <p:txBody>
          <a:bodyPr>
            <a:normAutofit fontScale="90000"/>
          </a:bodyPr>
          <a:lstStyle/>
          <a:p>
            <a:r>
              <a:rPr lang="en-US" dirty="0" smtClean="0"/>
              <a:t>Are there Languages That Are </a:t>
            </a:r>
            <a:br>
              <a:rPr lang="en-US" dirty="0" smtClean="0"/>
            </a:br>
            <a:r>
              <a:rPr lang="en-US" i="1" dirty="0" smtClean="0">
                <a:solidFill>
                  <a:schemeClr val="accent5"/>
                </a:solidFill>
              </a:rPr>
              <a:t>Not </a:t>
            </a:r>
            <a:r>
              <a:rPr lang="en-US" dirty="0" smtClean="0">
                <a:solidFill>
                  <a:schemeClr val="accent5"/>
                </a:solidFill>
              </a:rPr>
              <a:t>Turing-recognizable?</a:t>
            </a:r>
            <a:r>
              <a:rPr lang="en-US" dirty="0" smtClean="0"/>
              <a:t/>
            </a:r>
            <a:br>
              <a:rPr lang="en-US" dirty="0" smtClean="0"/>
            </a:br>
            <a:endParaRPr lang="en-US" baseline="-25000" dirty="0">
              <a:solidFill>
                <a:schemeClr val="accent5"/>
              </a:solidFill>
            </a:endParaRPr>
          </a:p>
        </p:txBody>
      </p:sp>
      <p:sp>
        <p:nvSpPr>
          <p:cNvPr id="4" name="Slide Number Placeholder 3"/>
          <p:cNvSpPr>
            <a:spLocks noGrp="1"/>
          </p:cNvSpPr>
          <p:nvPr>
            <p:ph type="sldNum" sz="quarter" idx="12"/>
            <p:custDataLst>
              <p:tags r:id="rId2"/>
            </p:custDataLst>
          </p:nvPr>
        </p:nvSpPr>
        <p:spPr/>
        <p:txBody>
          <a:bodyPr/>
          <a:lstStyle/>
          <a:p>
            <a:fld id="{3F8FD467-8539-4C68-8397-87CE2AA2A606}" type="slidenum">
              <a:rPr lang="en-US" smtClean="0"/>
              <a:pPr/>
              <a:t>27</a:t>
            </a:fld>
            <a:endParaRPr lang="en-US"/>
          </a:p>
        </p:txBody>
      </p:sp>
      <p:sp>
        <p:nvSpPr>
          <p:cNvPr id="2" name="Text Placeholder 1"/>
          <p:cNvSpPr>
            <a:spLocks noGrp="1"/>
          </p:cNvSpPr>
          <p:nvPr>
            <p:ph type="body" idx="1"/>
            <p:custDataLst>
              <p:tags r:id="rId3"/>
            </p:custDataLst>
          </p:nvPr>
        </p:nvSpPr>
        <p:spPr/>
        <p:txBody>
          <a:bodyPr/>
          <a:lstStyle/>
          <a:p>
            <a:r>
              <a:rPr lang="en-US" dirty="0" smtClean="0"/>
              <a:t>Now we know there are languages that are not decidable…</a:t>
            </a:r>
            <a:endParaRPr lang="en-US" dirty="0"/>
          </a:p>
        </p:txBody>
      </p:sp>
    </p:spTree>
    <p:extLst>
      <p:ext uri="{BB962C8B-B14F-4D97-AF65-F5344CB8AC3E}">
        <p14:creationId xmlns:p14="http://schemas.microsoft.com/office/powerpoint/2010/main" val="2012519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Could A</a:t>
            </a:r>
            <a:r>
              <a:rPr lang="en-US" baseline="-25000" dirty="0" smtClean="0"/>
              <a:t>TM</a:t>
            </a:r>
            <a:r>
              <a:rPr lang="en-US" dirty="0"/>
              <a:t> </a:t>
            </a:r>
            <a:r>
              <a:rPr lang="en-US" dirty="0" smtClean="0"/>
              <a:t>be </a:t>
            </a:r>
            <a:r>
              <a:rPr lang="en-US" i="1" dirty="0" smtClean="0"/>
              <a:t>not</a:t>
            </a:r>
            <a:r>
              <a:rPr lang="en-US" dirty="0" smtClean="0"/>
              <a:t> R.E.?</a:t>
            </a:r>
            <a:r>
              <a:rPr lang="en-US" sz="4000" dirty="0" smtClean="0"/>
              <a:t> </a:t>
            </a:r>
            <a:r>
              <a:rPr lang="en-US" dirty="0" smtClean="0"/>
              <a:t/>
            </a:r>
            <a:br>
              <a:rPr lang="en-US" dirty="0" smtClean="0"/>
            </a:br>
            <a:r>
              <a:rPr lang="en-US" sz="3100" dirty="0" smtClean="0">
                <a:solidFill>
                  <a:schemeClr val="accent5"/>
                </a:solidFill>
              </a:rPr>
              <a:t>{&lt;</a:t>
            </a:r>
            <a:r>
              <a:rPr lang="en-US" sz="3100" dirty="0" err="1">
                <a:solidFill>
                  <a:schemeClr val="accent5"/>
                </a:solidFill>
              </a:rPr>
              <a:t>M,w</a:t>
            </a:r>
            <a:r>
              <a:rPr lang="en-US" sz="3100" dirty="0">
                <a:solidFill>
                  <a:schemeClr val="accent5"/>
                </a:solidFill>
              </a:rPr>
              <a:t>&gt; | M is a TM, M accepts w}</a:t>
            </a:r>
            <a:endParaRPr lang="en-US" sz="4000" dirty="0"/>
          </a:p>
        </p:txBody>
      </p:sp>
      <p:sp>
        <p:nvSpPr>
          <p:cNvPr id="6" name="Content Placeholder 5"/>
          <p:cNvSpPr>
            <a:spLocks noGrp="1"/>
          </p:cNvSpPr>
          <p:nvPr>
            <p:ph idx="1"/>
            <p:custDataLst>
              <p:tags r:id="rId2"/>
            </p:custDataLst>
          </p:nvPr>
        </p:nvSpPr>
        <p:spPr/>
        <p:txBody>
          <a:bodyPr>
            <a:normAutofit fontScale="92500"/>
          </a:bodyPr>
          <a:lstStyle/>
          <a:p>
            <a:r>
              <a:rPr lang="en-US" dirty="0" smtClean="0"/>
              <a:t>No. We proved it was </a:t>
            </a:r>
            <a:r>
              <a:rPr lang="en-US" dirty="0" err="1" smtClean="0"/>
              <a:t>r.e</a:t>
            </a:r>
            <a:r>
              <a:rPr lang="en-US" dirty="0" smtClean="0"/>
              <a:t>. earlier by making this:</a:t>
            </a:r>
          </a:p>
          <a:p>
            <a:pPr lvl="1"/>
            <a:r>
              <a:rPr lang="en-US" dirty="0">
                <a:solidFill>
                  <a:schemeClr val="accent2"/>
                </a:solidFill>
              </a:rPr>
              <a:t>M</a:t>
            </a:r>
            <a:r>
              <a:rPr lang="en-US" baseline="-25000" dirty="0">
                <a:solidFill>
                  <a:schemeClr val="accent2"/>
                </a:solidFill>
              </a:rPr>
              <a:t>ATM-Rec</a:t>
            </a:r>
            <a:r>
              <a:rPr lang="en-US" dirty="0" smtClean="0"/>
              <a:t>(&lt;</a:t>
            </a:r>
            <a:r>
              <a:rPr lang="en-US" dirty="0" err="1" smtClean="0"/>
              <a:t>M,w</a:t>
            </a:r>
            <a:r>
              <a:rPr lang="en-US" dirty="0" smtClean="0"/>
              <a:t>&gt;):</a:t>
            </a:r>
          </a:p>
          <a:p>
            <a:pPr lvl="2"/>
            <a:r>
              <a:rPr lang="en-US" dirty="0" smtClean="0"/>
              <a:t>Run M(w) and accept if it accepts, reject if it rejects</a:t>
            </a:r>
          </a:p>
          <a:p>
            <a:pPr lvl="2"/>
            <a:r>
              <a:rPr lang="en-US" dirty="0"/>
              <a:t>(</a:t>
            </a:r>
            <a:r>
              <a:rPr lang="en-US" dirty="0" smtClean="0"/>
              <a:t>If it loops that’s ok since this isn’t supposed to be a decider)</a:t>
            </a:r>
          </a:p>
          <a:p>
            <a:r>
              <a:rPr lang="en-US" dirty="0" smtClean="0"/>
              <a:t>But…what about the </a:t>
            </a:r>
            <a:r>
              <a:rPr lang="en-US" i="1" dirty="0" smtClean="0"/>
              <a:t>complement</a:t>
            </a:r>
            <a:r>
              <a:rPr lang="en-US" dirty="0" smtClean="0"/>
              <a:t> of </a:t>
            </a:r>
            <a:r>
              <a:rPr lang="en-US" dirty="0"/>
              <a:t>A</a:t>
            </a:r>
            <a:r>
              <a:rPr lang="en-US" baseline="-25000" dirty="0"/>
              <a:t>TM</a:t>
            </a:r>
            <a:r>
              <a:rPr lang="en-US" dirty="0" smtClean="0"/>
              <a:t>?</a:t>
            </a:r>
          </a:p>
          <a:p>
            <a:pPr lvl="1"/>
            <a:r>
              <a:rPr lang="en-US" dirty="0" smtClean="0"/>
              <a:t>Lets just guess that it is also </a:t>
            </a:r>
            <a:r>
              <a:rPr lang="en-US" dirty="0" err="1" smtClean="0"/>
              <a:t>r.e</a:t>
            </a:r>
            <a:r>
              <a:rPr lang="en-US" dirty="0" smtClean="0"/>
              <a:t>., and has a TM </a:t>
            </a:r>
            <a:br>
              <a:rPr lang="en-US" dirty="0" smtClean="0"/>
            </a:br>
            <a:r>
              <a:rPr lang="en-US" dirty="0" err="1">
                <a:solidFill>
                  <a:schemeClr val="accent2"/>
                </a:solidFill>
              </a:rPr>
              <a:t>M</a:t>
            </a:r>
            <a:r>
              <a:rPr lang="en-US" baseline="-25000" dirty="0" err="1">
                <a:solidFill>
                  <a:schemeClr val="accent2"/>
                </a:solidFill>
              </a:rPr>
              <a:t>Co</a:t>
            </a:r>
            <a:r>
              <a:rPr lang="en-US" baseline="-25000" dirty="0">
                <a:solidFill>
                  <a:schemeClr val="accent2"/>
                </a:solidFill>
              </a:rPr>
              <a:t>-ATM-Rec</a:t>
            </a:r>
            <a:r>
              <a:rPr lang="en-US" dirty="0" smtClean="0"/>
              <a:t> that recognizes it</a:t>
            </a:r>
          </a:p>
          <a:p>
            <a:pPr lvl="1"/>
            <a:r>
              <a:rPr lang="en-US" dirty="0" smtClean="0"/>
              <a:t>Could we use </a:t>
            </a:r>
            <a:r>
              <a:rPr lang="en-US" dirty="0" smtClean="0">
                <a:solidFill>
                  <a:schemeClr val="accent2"/>
                </a:solidFill>
              </a:rPr>
              <a:t>M</a:t>
            </a:r>
            <a:r>
              <a:rPr lang="en-US" baseline="-25000" dirty="0" smtClean="0">
                <a:solidFill>
                  <a:schemeClr val="accent2"/>
                </a:solidFill>
              </a:rPr>
              <a:t>ATM-Rec</a:t>
            </a:r>
            <a:r>
              <a:rPr lang="en-US" dirty="0" smtClean="0"/>
              <a:t> and </a:t>
            </a:r>
            <a:r>
              <a:rPr lang="en-US" dirty="0" err="1">
                <a:solidFill>
                  <a:schemeClr val="accent2"/>
                </a:solidFill>
              </a:rPr>
              <a:t>M</a:t>
            </a:r>
            <a:r>
              <a:rPr lang="en-US" baseline="-25000" dirty="0" err="1">
                <a:solidFill>
                  <a:schemeClr val="accent2"/>
                </a:solidFill>
              </a:rPr>
              <a:t>Co</a:t>
            </a:r>
            <a:r>
              <a:rPr lang="en-US" baseline="-25000" dirty="0">
                <a:solidFill>
                  <a:schemeClr val="accent2"/>
                </a:solidFill>
              </a:rPr>
              <a:t>-ATM-Rec</a:t>
            </a:r>
            <a:r>
              <a:rPr lang="en-US" dirty="0" smtClean="0"/>
              <a:t> to build a </a:t>
            </a:r>
            <a:r>
              <a:rPr lang="en-US" i="1" dirty="0" smtClean="0"/>
              <a:t>decider(!)</a:t>
            </a:r>
            <a:r>
              <a:rPr lang="en-US" dirty="0" smtClean="0"/>
              <a:t> for A</a:t>
            </a:r>
            <a:r>
              <a:rPr lang="en-US" baseline="-25000" dirty="0" smtClean="0"/>
              <a:t>TM</a:t>
            </a:r>
            <a:r>
              <a:rPr lang="en-US" dirty="0" smtClean="0"/>
              <a:t>?</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28</a:t>
            </a:fld>
            <a:endParaRPr lang="en-US"/>
          </a:p>
        </p:txBody>
      </p:sp>
      <mc:AlternateContent xmlns:mc="http://schemas.openxmlformats.org/markup-compatibility/2006" xmlns:p14="http://schemas.microsoft.com/office/powerpoint/2010/main">
        <mc:Choice Requires="p14">
          <p:contentPart p14:bwMode="auto" r:id="rId7">
            <p14:nvContentPartPr>
              <p14:cNvPr id="9" name="Ink 8" hidden="1"/>
              <p14:cNvContentPartPr/>
              <p14:nvPr>
                <p:custDataLst>
                  <p:tags r:id="rId4"/>
                </p:custDataLst>
              </p14:nvPr>
            </p14:nvContentPartPr>
            <p14:xfrm>
              <a:off x="991824" y="632568"/>
              <a:ext cx="6666480" cy="993960"/>
            </p14:xfrm>
          </p:contentPart>
        </mc:Choice>
        <mc:Fallback xmlns="">
          <p:pic>
            <p:nvPicPr>
              <p:cNvPr id="9" name="Ink 8" hidden="1"/>
              <p:cNvPicPr/>
              <p:nvPr/>
            </p:nvPicPr>
            <p:blipFill>
              <a:blip r:embed="rId8"/>
              <a:stretch>
                <a:fillRect/>
              </a:stretch>
            </p:blipFill>
            <p:spPr>
              <a:xfrm>
                <a:off x="974184" y="619608"/>
                <a:ext cx="6698160" cy="10252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37" name="Ink 36" hidden="1"/>
              <p14:cNvContentPartPr/>
              <p14:nvPr>
                <p:custDataLst>
                  <p:tags r:id="rId5"/>
                </p:custDataLst>
              </p14:nvPr>
            </p14:nvContentPartPr>
            <p14:xfrm>
              <a:off x="932424" y="1461648"/>
              <a:ext cx="422640" cy="641880"/>
            </p14:xfrm>
          </p:contentPart>
        </mc:Choice>
        <mc:Fallback xmlns="">
          <p:pic>
            <p:nvPicPr>
              <p:cNvPr id="37" name="Ink 36" hidden="1"/>
              <p:cNvPicPr/>
              <p:nvPr/>
            </p:nvPicPr>
            <p:blipFill>
              <a:blip r:embed="rId10"/>
              <a:stretch>
                <a:fillRect/>
              </a:stretch>
            </p:blipFill>
            <p:spPr>
              <a:xfrm>
                <a:off x="919464" y="1444008"/>
                <a:ext cx="455400" cy="674640"/>
              </a:xfrm>
              <a:prstGeom prst="rect">
                <a:avLst/>
              </a:prstGeom>
            </p:spPr>
          </p:pic>
        </mc:Fallback>
      </mc:AlternateContent>
    </p:spTree>
    <p:extLst>
      <p:ext uri="{BB962C8B-B14F-4D97-AF65-F5344CB8AC3E}">
        <p14:creationId xmlns:p14="http://schemas.microsoft.com/office/powerpoint/2010/main" val="3172389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sz="3600" dirty="0" err="1" smtClean="0"/>
              <a:t>Thm</a:t>
            </a:r>
            <a:r>
              <a:rPr lang="en-US" sz="3600" dirty="0" smtClean="0"/>
              <a:t>.: A</a:t>
            </a:r>
            <a:r>
              <a:rPr lang="en-US" sz="3600" baseline="-25000" dirty="0" smtClean="0"/>
              <a:t>TM</a:t>
            </a:r>
            <a:r>
              <a:rPr lang="en-US" sz="3600" dirty="0" smtClean="0"/>
              <a:t> is not Turing-recognizable (R.E.)</a:t>
            </a:r>
            <a:endParaRPr lang="en-US" sz="3600" dirty="0"/>
          </a:p>
        </p:txBody>
      </p:sp>
      <p:sp>
        <p:nvSpPr>
          <p:cNvPr id="3" name="Content Placeholder 2"/>
          <p:cNvSpPr>
            <a:spLocks noGrp="1"/>
          </p:cNvSpPr>
          <p:nvPr>
            <p:ph idx="1"/>
            <p:custDataLst>
              <p:tags r:id="rId2"/>
            </p:custDataLst>
          </p:nvPr>
        </p:nvSpPr>
        <p:spPr>
          <a:xfrm>
            <a:off x="457200" y="1600200"/>
            <a:ext cx="8229600" cy="4876800"/>
          </a:xfrm>
        </p:spPr>
        <p:txBody>
          <a:bodyPr>
            <a:normAutofit fontScale="85000" lnSpcReduction="20000"/>
          </a:bodyPr>
          <a:lstStyle/>
          <a:p>
            <a:pPr marL="0" indent="0">
              <a:buNone/>
            </a:pPr>
            <a:r>
              <a:rPr lang="en-US" dirty="0" smtClean="0"/>
              <a:t>Proof by contradiction</a:t>
            </a:r>
          </a:p>
          <a:p>
            <a:r>
              <a:rPr lang="en-US" dirty="0" smtClean="0"/>
              <a:t>Assume A</a:t>
            </a:r>
            <a:r>
              <a:rPr lang="en-US" baseline="-25000" dirty="0" smtClean="0"/>
              <a:t>TM</a:t>
            </a:r>
            <a:r>
              <a:rPr lang="en-US" dirty="0" smtClean="0"/>
              <a:t> is </a:t>
            </a:r>
            <a:r>
              <a:rPr lang="en-US" dirty="0" err="1" smtClean="0"/>
              <a:t>r.e</a:t>
            </a:r>
            <a:r>
              <a:rPr lang="en-US" dirty="0" smtClean="0"/>
              <a:t>., and so some TM </a:t>
            </a:r>
            <a:r>
              <a:rPr lang="en-US" dirty="0" err="1" smtClean="0"/>
              <a:t>M</a:t>
            </a:r>
            <a:r>
              <a:rPr lang="en-US" baseline="-25000" dirty="0" err="1" smtClean="0"/>
              <a:t>Co</a:t>
            </a:r>
            <a:r>
              <a:rPr lang="en-US" baseline="-25000" dirty="0" smtClean="0"/>
              <a:t>-ATM-Rec</a:t>
            </a:r>
            <a:r>
              <a:rPr lang="en-US" dirty="0" smtClean="0"/>
              <a:t> recognizes it.</a:t>
            </a:r>
          </a:p>
          <a:p>
            <a:r>
              <a:rPr lang="en-US" dirty="0" smtClean="0"/>
              <a:t>We know that A</a:t>
            </a:r>
            <a:r>
              <a:rPr lang="en-US" baseline="-25000" dirty="0" smtClean="0"/>
              <a:t>TM</a:t>
            </a:r>
            <a:r>
              <a:rPr lang="en-US" dirty="0" smtClean="0"/>
              <a:t> is </a:t>
            </a:r>
            <a:r>
              <a:rPr lang="en-US" dirty="0" err="1" smtClean="0"/>
              <a:t>r.e</a:t>
            </a:r>
            <a:r>
              <a:rPr lang="en-US" dirty="0" smtClean="0"/>
              <a:t>., so let M</a:t>
            </a:r>
            <a:r>
              <a:rPr lang="en-US" baseline="-25000" dirty="0" smtClean="0"/>
              <a:t>ATM-Rec </a:t>
            </a:r>
            <a:r>
              <a:rPr lang="en-US" dirty="0" smtClean="0"/>
              <a:t>be a TM that recognizes it.</a:t>
            </a:r>
          </a:p>
          <a:p>
            <a:r>
              <a:rPr lang="en-US" dirty="0" smtClean="0"/>
              <a:t>M</a:t>
            </a:r>
            <a:r>
              <a:rPr lang="en-US" baseline="-25000" dirty="0" smtClean="0"/>
              <a:t>ATM-Decider </a:t>
            </a:r>
            <a:r>
              <a:rPr lang="en-US" dirty="0" smtClean="0"/>
              <a:t>(&lt;</a:t>
            </a:r>
            <a:r>
              <a:rPr lang="en-US" dirty="0" err="1" smtClean="0"/>
              <a:t>M,w</a:t>
            </a:r>
            <a:r>
              <a:rPr lang="en-US" dirty="0" smtClean="0"/>
              <a:t>&gt;):</a:t>
            </a:r>
          </a:p>
          <a:p>
            <a:pPr lvl="1"/>
            <a:r>
              <a:rPr lang="en-US" dirty="0" smtClean="0"/>
              <a:t>Run M</a:t>
            </a:r>
            <a:r>
              <a:rPr lang="en-US" baseline="-25000" dirty="0" smtClean="0"/>
              <a:t>ATM-Rec</a:t>
            </a:r>
            <a:r>
              <a:rPr lang="en-US" dirty="0" smtClean="0"/>
              <a:t>(&lt;</a:t>
            </a:r>
            <a:r>
              <a:rPr lang="en-US" dirty="0" err="1"/>
              <a:t>M,w</a:t>
            </a:r>
            <a:r>
              <a:rPr lang="en-US" dirty="0" smtClean="0"/>
              <a:t>&gt;) and </a:t>
            </a:r>
            <a:r>
              <a:rPr lang="en-US" dirty="0" err="1" smtClean="0"/>
              <a:t>M</a:t>
            </a:r>
            <a:r>
              <a:rPr lang="en-US" baseline="-25000" dirty="0" err="1" smtClean="0"/>
              <a:t>Co</a:t>
            </a:r>
            <a:r>
              <a:rPr lang="en-US" baseline="-25000" dirty="0" smtClean="0"/>
              <a:t>-ATM-Rec</a:t>
            </a:r>
            <a:r>
              <a:rPr lang="en-US" dirty="0"/>
              <a:t> (&lt;</a:t>
            </a:r>
            <a:r>
              <a:rPr lang="en-US" dirty="0" err="1"/>
              <a:t>M,w</a:t>
            </a:r>
            <a:r>
              <a:rPr lang="en-US" dirty="0" smtClean="0"/>
              <a:t>&gt;)</a:t>
            </a:r>
            <a:r>
              <a:rPr lang="en-US" baseline="-25000" dirty="0"/>
              <a:t> </a:t>
            </a:r>
            <a:r>
              <a:rPr lang="en-US" dirty="0" smtClean="0"/>
              <a:t>in parallel. </a:t>
            </a:r>
          </a:p>
          <a:p>
            <a:pPr lvl="1"/>
            <a:r>
              <a:rPr lang="en-US" dirty="0" smtClean="0"/>
              <a:t>If M</a:t>
            </a:r>
            <a:r>
              <a:rPr lang="en-US" baseline="-25000" dirty="0" smtClean="0"/>
              <a:t>ATM-Rec </a:t>
            </a:r>
            <a:r>
              <a:rPr lang="en-US" dirty="0" smtClean="0"/>
              <a:t>accepts then accept. If </a:t>
            </a:r>
            <a:r>
              <a:rPr lang="en-US" dirty="0" err="1" smtClean="0"/>
              <a:t>M</a:t>
            </a:r>
            <a:r>
              <a:rPr lang="en-US" baseline="-25000" dirty="0" err="1" smtClean="0"/>
              <a:t>Co</a:t>
            </a:r>
            <a:r>
              <a:rPr lang="en-US" baseline="-25000" dirty="0" smtClean="0"/>
              <a:t>-ATM-Rec</a:t>
            </a:r>
            <a:r>
              <a:rPr lang="en-US" dirty="0" smtClean="0"/>
              <a:t> accepts, then reject.</a:t>
            </a:r>
          </a:p>
          <a:p>
            <a:r>
              <a:rPr lang="en-US" dirty="0" smtClean="0"/>
              <a:t>One of the subroutines is guaranteed to accept, by definition of complement, so this machine is a decider.</a:t>
            </a:r>
          </a:p>
          <a:p>
            <a:r>
              <a:rPr lang="en-US" dirty="0" smtClean="0"/>
              <a:t>But A</a:t>
            </a:r>
            <a:r>
              <a:rPr lang="en-US" baseline="-25000" dirty="0" smtClean="0"/>
              <a:t>TM</a:t>
            </a:r>
            <a:r>
              <a:rPr lang="en-US" dirty="0" smtClean="0"/>
              <a:t> is </a:t>
            </a:r>
            <a:r>
              <a:rPr lang="en-US" dirty="0" err="1" smtClean="0"/>
              <a:t>undecidable</a:t>
            </a:r>
            <a:r>
              <a:rPr lang="en-US" dirty="0" smtClean="0"/>
              <a:t>, a contradiction. So the assumption is false and A</a:t>
            </a:r>
            <a:r>
              <a:rPr lang="en-US" baseline="-25000" dirty="0" smtClean="0"/>
              <a:t>TM</a:t>
            </a:r>
            <a:r>
              <a:rPr lang="en-US" dirty="0" smtClean="0"/>
              <a:t> is not </a:t>
            </a:r>
            <a:r>
              <a:rPr lang="en-US" dirty="0" err="1" smtClean="0"/>
              <a:t>r.e</a:t>
            </a:r>
            <a:r>
              <a:rPr lang="en-US" dirty="0" smtClean="0"/>
              <a:t>.</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29</a:t>
            </a:fld>
            <a:endParaRPr lang="en-US"/>
          </a:p>
        </p:txBody>
      </p:sp>
      <mc:AlternateContent xmlns:mc="http://schemas.openxmlformats.org/markup-compatibility/2006" xmlns:p14="http://schemas.microsoft.com/office/powerpoint/2010/main">
        <mc:Choice Requires="p14">
          <p:contentPart p14:bwMode="auto" r:id="rId8">
            <p14:nvContentPartPr>
              <p14:cNvPr id="6" name="Ink 5"/>
              <p14:cNvContentPartPr/>
              <p14:nvPr>
                <p:custDataLst>
                  <p:tags r:id="rId4"/>
                </p:custDataLst>
              </p14:nvPr>
            </p14:nvContentPartPr>
            <p14:xfrm>
              <a:off x="1910184" y="590808"/>
              <a:ext cx="617040" cy="1440000"/>
            </p14:xfrm>
          </p:contentPart>
        </mc:Choice>
        <mc:Fallback xmlns="">
          <p:pic>
            <p:nvPicPr>
              <p:cNvPr id="6" name="Ink 5"/>
              <p:cNvPicPr/>
              <p:nvPr/>
            </p:nvPicPr>
            <p:blipFill>
              <a:blip r:embed="rId9"/>
              <a:stretch>
                <a:fillRect/>
              </a:stretch>
            </p:blipFill>
            <p:spPr>
              <a:xfrm>
                <a:off x="1899024" y="578208"/>
                <a:ext cx="640800" cy="14587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p14:cNvContentPartPr/>
              <p14:nvPr>
                <p:custDataLst>
                  <p:tags r:id="rId5"/>
                </p:custDataLst>
              </p14:nvPr>
            </p14:nvContentPartPr>
            <p14:xfrm>
              <a:off x="-268176" y="2304408"/>
              <a:ext cx="360" cy="360"/>
            </p14:xfrm>
          </p:contentPart>
        </mc:Choice>
        <mc:Fallback xmlns="">
          <p:pic>
            <p:nvPicPr>
              <p:cNvPr id="9" name="Ink 8"/>
              <p:cNvPicPr/>
              <p:nvPr/>
            </p:nvPicPr>
            <p:blipFill>
              <a:blip r:embed="rId11"/>
              <a:stretch>
                <a:fillRect/>
              </a:stretch>
            </p:blipFill>
            <p:spPr>
              <a:xfrm>
                <a:off x="-276456" y="2296128"/>
                <a:ext cx="16920" cy="169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p14:cNvContentPartPr/>
              <p14:nvPr>
                <p:custDataLst>
                  <p:tags r:id="rId6"/>
                </p:custDataLst>
              </p14:nvPr>
            </p14:nvContentPartPr>
            <p14:xfrm>
              <a:off x="4225704" y="6019800"/>
              <a:ext cx="409320" cy="19440"/>
            </p14:xfrm>
          </p:contentPart>
        </mc:Choice>
        <mc:Fallback xmlns="">
          <p:pic>
            <p:nvPicPr>
              <p:cNvPr id="11" name="Ink 10"/>
              <p:cNvPicPr/>
              <p:nvPr/>
            </p:nvPicPr>
            <p:blipFill>
              <a:blip r:embed="rId13"/>
              <a:stretch>
                <a:fillRect/>
              </a:stretch>
            </p:blipFill>
            <p:spPr>
              <a:xfrm>
                <a:off x="4212744" y="6006480"/>
                <a:ext cx="435600" cy="45360"/>
              </a:xfrm>
              <a:prstGeom prst="rect">
                <a:avLst/>
              </a:prstGeom>
            </p:spPr>
          </p:pic>
        </mc:Fallback>
      </mc:AlternateContent>
    </p:spTree>
    <p:extLst>
      <p:ext uri="{BB962C8B-B14F-4D97-AF65-F5344CB8AC3E}">
        <p14:creationId xmlns:p14="http://schemas.microsoft.com/office/powerpoint/2010/main" val="3946745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lstStyle/>
          <a:p>
            <a:r>
              <a:rPr lang="en-US" dirty="0" smtClean="0"/>
              <a:t>Making Lists</a:t>
            </a:r>
            <a:endParaRPr lang="en-US" dirty="0"/>
          </a:p>
        </p:txBody>
      </p:sp>
      <p:sp>
        <p:nvSpPr>
          <p:cNvPr id="8" name="Content Placeholder 7"/>
          <p:cNvSpPr>
            <a:spLocks noGrp="1"/>
          </p:cNvSpPr>
          <p:nvPr>
            <p:ph idx="1"/>
            <p:custDataLst>
              <p:tags r:id="rId2"/>
            </p:custDataLst>
          </p:nvPr>
        </p:nvSpPr>
        <p:spPr/>
        <p:txBody>
          <a:bodyPr>
            <a:normAutofit/>
          </a:bodyPr>
          <a:lstStyle/>
          <a:p>
            <a:r>
              <a:rPr lang="en-US" sz="2800" dirty="0" smtClean="0"/>
              <a:t>Suppose you have many, many lists. </a:t>
            </a:r>
          </a:p>
          <a:p>
            <a:endParaRPr lang="en-US" sz="2800" dirty="0" smtClean="0"/>
          </a:p>
          <a:p>
            <a:endParaRPr lang="en-US" sz="2800" dirty="0" smtClean="0"/>
          </a:p>
          <a:p>
            <a:r>
              <a:rPr lang="en-US" sz="2800" dirty="0" smtClean="0"/>
              <a:t>So many, in fact, that some of your lists are lists of lists (to help you organize your lists), and some of them even include themselves. </a:t>
            </a:r>
            <a:endParaRPr lang="en-US" sz="2800" dirty="0"/>
          </a:p>
        </p:txBody>
      </p:sp>
      <p:sp>
        <p:nvSpPr>
          <p:cNvPr id="9" name="Slide Number Placeholder 8"/>
          <p:cNvSpPr>
            <a:spLocks noGrp="1"/>
          </p:cNvSpPr>
          <p:nvPr>
            <p:ph type="sldNum" sz="quarter" idx="12"/>
            <p:custDataLst>
              <p:tags r:id="rId3"/>
            </p:custDataLst>
          </p:nvPr>
        </p:nvSpPr>
        <p:spPr/>
        <p:txBody>
          <a:bodyPr/>
          <a:lstStyle/>
          <a:p>
            <a:fld id="{3F8FD467-8539-4C68-8397-87CE2AA2A606}" type="slidenum">
              <a:rPr lang="en-US" smtClean="0"/>
              <a:pPr/>
              <a:t>3</a:t>
            </a:fld>
            <a:endParaRPr lang="en-US"/>
          </a:p>
        </p:txBody>
      </p:sp>
      <p:sp>
        <p:nvSpPr>
          <p:cNvPr id="10" name="Rectangle 9" hidden="1"/>
          <p:cNvSpPr/>
          <p:nvPr>
            <p:custDataLst>
              <p:tags r:id="rId4"/>
            </p:custDataLst>
          </p:nvPr>
        </p:nvSpPr>
        <p:spPr>
          <a:xfrm>
            <a:off x="381000" y="6172200"/>
            <a:ext cx="3625801" cy="369332"/>
          </a:xfrm>
          <a:prstGeom prst="rect">
            <a:avLst/>
          </a:prstGeom>
        </p:spPr>
        <p:txBody>
          <a:bodyPr wrap="none">
            <a:spAutoFit/>
          </a:bodyPr>
          <a:lstStyle/>
          <a:p>
            <a:r>
              <a:rPr lang="en-US" dirty="0" smtClean="0">
                <a:solidFill>
                  <a:schemeClr val="accent1"/>
                </a:solidFill>
              </a:rPr>
              <a:t>Ex: “list of lists I have created today.”</a:t>
            </a:r>
            <a:endParaRPr lang="en-US" dirty="0">
              <a:solidFill>
                <a:schemeClr val="accent1"/>
              </a:solidFill>
            </a:endParaRPr>
          </a:p>
        </p:txBody>
      </p:sp>
    </p:spTree>
    <p:extLst>
      <p:ext uri="{BB962C8B-B14F-4D97-AF65-F5344CB8AC3E}">
        <p14:creationId xmlns:p14="http://schemas.microsoft.com/office/powerpoint/2010/main" val="2560078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76200"/>
            <a:ext cx="8229600" cy="1143000"/>
          </a:xfrm>
        </p:spPr>
        <p:txBody>
          <a:bodyPr/>
          <a:lstStyle/>
          <a:p>
            <a:r>
              <a:rPr lang="en-US" dirty="0" smtClean="0"/>
              <a:t>Language Classes</a:t>
            </a:r>
            <a:endParaRPr lang="en-US" dirty="0"/>
          </a:p>
        </p:txBody>
      </p:sp>
      <p:sp>
        <p:nvSpPr>
          <p:cNvPr id="4" name="Slide Number Placeholder 3"/>
          <p:cNvSpPr>
            <a:spLocks noGrp="1"/>
          </p:cNvSpPr>
          <p:nvPr>
            <p:ph type="sldNum" sz="quarter" idx="12"/>
            <p:custDataLst>
              <p:tags r:id="rId2"/>
            </p:custDataLst>
          </p:nvPr>
        </p:nvSpPr>
        <p:spPr/>
        <p:txBody>
          <a:bodyPr/>
          <a:lstStyle/>
          <a:p>
            <a:fld id="{3F8FD467-8539-4C68-8397-87CE2AA2A606}" type="slidenum">
              <a:rPr lang="en-US" smtClean="0"/>
              <a:pPr/>
              <a:t>30</a:t>
            </a:fld>
            <a:endParaRPr lang="en-US" dirty="0"/>
          </a:p>
        </p:txBody>
      </p:sp>
      <p:sp>
        <p:nvSpPr>
          <p:cNvPr id="7" name="Oval 6"/>
          <p:cNvSpPr/>
          <p:nvPr>
            <p:custDataLst>
              <p:tags r:id="rId3"/>
            </p:custDataLst>
          </p:nvPr>
        </p:nvSpPr>
        <p:spPr>
          <a:xfrm>
            <a:off x="512285" y="4050579"/>
            <a:ext cx="2476500" cy="2514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R.E.</a:t>
            </a:r>
            <a:endParaRPr lang="en-US" sz="2400" dirty="0">
              <a:solidFill>
                <a:schemeClr val="tx1"/>
              </a:solidFill>
            </a:endParaRPr>
          </a:p>
        </p:txBody>
      </p:sp>
      <p:sp>
        <p:nvSpPr>
          <p:cNvPr id="8" name="Oval 7"/>
          <p:cNvSpPr/>
          <p:nvPr>
            <p:custDataLst>
              <p:tags r:id="rId4"/>
            </p:custDataLst>
          </p:nvPr>
        </p:nvSpPr>
        <p:spPr>
          <a:xfrm>
            <a:off x="1883885" y="4050579"/>
            <a:ext cx="2476500" cy="2514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400" dirty="0" smtClean="0">
                <a:solidFill>
                  <a:schemeClr val="tx1"/>
                </a:solidFill>
              </a:rPr>
              <a:t>Co-R.E.</a:t>
            </a:r>
            <a:endParaRPr lang="en-US" sz="2400" dirty="0">
              <a:solidFill>
                <a:schemeClr val="tx1"/>
              </a:solidFill>
            </a:endParaRPr>
          </a:p>
        </p:txBody>
      </p:sp>
      <p:sp>
        <p:nvSpPr>
          <p:cNvPr id="9" name="Rectangle 8"/>
          <p:cNvSpPr/>
          <p:nvPr>
            <p:custDataLst>
              <p:tags r:id="rId5"/>
            </p:custDataLst>
          </p:nvPr>
        </p:nvSpPr>
        <p:spPr>
          <a:xfrm rot="16200000">
            <a:off x="1746237" y="5117379"/>
            <a:ext cx="1413831" cy="461665"/>
          </a:xfrm>
          <a:prstGeom prst="rect">
            <a:avLst/>
          </a:prstGeom>
        </p:spPr>
        <p:txBody>
          <a:bodyPr wrap="square">
            <a:spAutoFit/>
          </a:bodyPr>
          <a:lstStyle/>
          <a:p>
            <a:r>
              <a:rPr lang="en-US" sz="2400" dirty="0" smtClean="0"/>
              <a:t>Decidable</a:t>
            </a:r>
            <a:endParaRPr lang="en-US" dirty="0"/>
          </a:p>
        </p:txBody>
      </p:sp>
      <p:sp>
        <p:nvSpPr>
          <p:cNvPr id="10" name="Rectangle 9" hidden="1"/>
          <p:cNvSpPr/>
          <p:nvPr>
            <p:custDataLst>
              <p:tags r:id="rId6"/>
            </p:custDataLst>
          </p:nvPr>
        </p:nvSpPr>
        <p:spPr>
          <a:xfrm>
            <a:off x="0" y="0"/>
            <a:ext cx="4196918" cy="369332"/>
          </a:xfrm>
          <a:prstGeom prst="rect">
            <a:avLst/>
          </a:prstGeom>
          <a:solidFill>
            <a:schemeClr val="accent1"/>
          </a:solidFill>
        </p:spPr>
        <p:txBody>
          <a:bodyPr wrap="none">
            <a:spAutoFit/>
          </a:bodyPr>
          <a:lstStyle/>
          <a:p>
            <a:r>
              <a:rPr lang="en-US" dirty="0" smtClean="0"/>
              <a:t>Outside of RE and Co-RE: EQTM, </a:t>
            </a:r>
            <a:r>
              <a:rPr lang="en-US" dirty="0" err="1" smtClean="0"/>
              <a:t>SubsetTM</a:t>
            </a:r>
            <a:endParaRPr lang="en-US" dirty="0"/>
          </a:p>
        </p:txBody>
      </p:sp>
      <p:sp>
        <p:nvSpPr>
          <p:cNvPr id="17" name="Oval 16"/>
          <p:cNvSpPr/>
          <p:nvPr>
            <p:custDataLst>
              <p:tags r:id="rId7"/>
            </p:custDataLst>
          </p:nvPr>
        </p:nvSpPr>
        <p:spPr>
          <a:xfrm>
            <a:off x="4620659" y="2133599"/>
            <a:ext cx="3924300" cy="168837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R.E.</a:t>
            </a:r>
            <a:endParaRPr lang="en-US" sz="2400" dirty="0">
              <a:solidFill>
                <a:schemeClr val="tx1"/>
              </a:solidFill>
            </a:endParaRPr>
          </a:p>
        </p:txBody>
      </p:sp>
      <p:sp>
        <p:nvSpPr>
          <p:cNvPr id="18" name="Oval 17"/>
          <p:cNvSpPr/>
          <p:nvPr>
            <p:custDataLst>
              <p:tags r:id="rId8"/>
            </p:custDataLst>
          </p:nvPr>
        </p:nvSpPr>
        <p:spPr>
          <a:xfrm>
            <a:off x="5877959" y="2374179"/>
            <a:ext cx="2133600" cy="990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Decidable</a:t>
            </a:r>
            <a:endParaRPr lang="en-US" sz="2400" dirty="0">
              <a:solidFill>
                <a:schemeClr val="tx1"/>
              </a:solidFill>
            </a:endParaRPr>
          </a:p>
        </p:txBody>
      </p:sp>
      <p:sp>
        <p:nvSpPr>
          <p:cNvPr id="20" name="Oval 19"/>
          <p:cNvSpPr/>
          <p:nvPr>
            <p:custDataLst>
              <p:tags r:id="rId9"/>
            </p:custDataLst>
          </p:nvPr>
        </p:nvSpPr>
        <p:spPr>
          <a:xfrm>
            <a:off x="397985" y="1535977"/>
            <a:ext cx="3924300" cy="228600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R.E.</a:t>
            </a:r>
            <a:endParaRPr lang="en-US" sz="2400" dirty="0">
              <a:solidFill>
                <a:schemeClr val="tx1"/>
              </a:solidFill>
            </a:endParaRPr>
          </a:p>
        </p:txBody>
      </p:sp>
      <p:sp>
        <p:nvSpPr>
          <p:cNvPr id="21" name="Oval 20"/>
          <p:cNvSpPr/>
          <p:nvPr>
            <p:custDataLst>
              <p:tags r:id="rId10"/>
            </p:custDataLst>
          </p:nvPr>
        </p:nvSpPr>
        <p:spPr>
          <a:xfrm>
            <a:off x="1788635" y="1764579"/>
            <a:ext cx="2000250" cy="1905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Decidable</a:t>
            </a:r>
            <a:endParaRPr lang="en-US" sz="2400" dirty="0">
              <a:solidFill>
                <a:schemeClr val="tx1"/>
              </a:solidFill>
            </a:endParaRPr>
          </a:p>
        </p:txBody>
      </p:sp>
      <p:sp>
        <p:nvSpPr>
          <p:cNvPr id="22" name="Rectangle 21"/>
          <p:cNvSpPr/>
          <p:nvPr>
            <p:custDataLst>
              <p:tags r:id="rId11"/>
            </p:custDataLst>
          </p:nvPr>
        </p:nvSpPr>
        <p:spPr>
          <a:xfrm>
            <a:off x="3081969" y="998114"/>
            <a:ext cx="1413831" cy="461665"/>
          </a:xfrm>
          <a:prstGeom prst="rect">
            <a:avLst/>
          </a:prstGeom>
        </p:spPr>
        <p:txBody>
          <a:bodyPr wrap="square">
            <a:spAutoFit/>
          </a:bodyPr>
          <a:lstStyle/>
          <a:p>
            <a:r>
              <a:rPr lang="en-US" sz="2400" dirty="0" smtClean="0"/>
              <a:t>Co-R.E.</a:t>
            </a:r>
            <a:endParaRPr lang="en-US" dirty="0"/>
          </a:p>
        </p:txBody>
      </p:sp>
      <p:sp>
        <p:nvSpPr>
          <p:cNvPr id="5" name="Rectangle 4"/>
          <p:cNvSpPr/>
          <p:nvPr>
            <p:custDataLst>
              <p:tags r:id="rId12"/>
            </p:custDataLst>
          </p:nvPr>
        </p:nvSpPr>
        <p:spPr>
          <a:xfrm>
            <a:off x="321785" y="998114"/>
            <a:ext cx="4174015" cy="29000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custDataLst>
              <p:tags r:id="rId13"/>
            </p:custDataLst>
          </p:nvPr>
        </p:nvSpPr>
        <p:spPr>
          <a:xfrm>
            <a:off x="6392309" y="1143001"/>
            <a:ext cx="2000250" cy="91439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Co-R.E.</a:t>
            </a:r>
            <a:endParaRPr lang="en-US" sz="2400" dirty="0">
              <a:solidFill>
                <a:schemeClr val="tx1"/>
              </a:solidFill>
            </a:endParaRPr>
          </a:p>
        </p:txBody>
      </p:sp>
      <p:sp>
        <p:nvSpPr>
          <p:cNvPr id="25" name="Rectangle 24"/>
          <p:cNvSpPr/>
          <p:nvPr>
            <p:custDataLst>
              <p:tags r:id="rId14"/>
            </p:custDataLst>
          </p:nvPr>
        </p:nvSpPr>
        <p:spPr>
          <a:xfrm>
            <a:off x="4495800" y="990600"/>
            <a:ext cx="4174015" cy="29000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custDataLst>
              <p:tags r:id="rId15"/>
            </p:custDataLst>
          </p:nvPr>
        </p:nvSpPr>
        <p:spPr>
          <a:xfrm>
            <a:off x="321785" y="3886200"/>
            <a:ext cx="4174015" cy="29075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custDataLst>
              <p:tags r:id="rId16"/>
            </p:custDataLst>
          </p:nvPr>
        </p:nvSpPr>
        <p:spPr>
          <a:xfrm>
            <a:off x="4696859" y="4043065"/>
            <a:ext cx="2476500" cy="2514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R.E.</a:t>
            </a:r>
            <a:endParaRPr lang="en-US" sz="2400" dirty="0">
              <a:solidFill>
                <a:schemeClr val="tx1"/>
              </a:solidFill>
            </a:endParaRPr>
          </a:p>
        </p:txBody>
      </p:sp>
      <p:sp>
        <p:nvSpPr>
          <p:cNvPr id="28" name="Oval 27"/>
          <p:cNvSpPr/>
          <p:nvPr>
            <p:custDataLst>
              <p:tags r:id="rId17"/>
            </p:custDataLst>
          </p:nvPr>
        </p:nvSpPr>
        <p:spPr>
          <a:xfrm>
            <a:off x="6068459" y="4043065"/>
            <a:ext cx="2476500" cy="2514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400" dirty="0" smtClean="0">
                <a:solidFill>
                  <a:schemeClr val="tx1"/>
                </a:solidFill>
              </a:rPr>
              <a:t>Co-R.E.</a:t>
            </a:r>
            <a:endParaRPr lang="en-US" sz="2400" dirty="0">
              <a:solidFill>
                <a:schemeClr val="tx1"/>
              </a:solidFill>
            </a:endParaRPr>
          </a:p>
        </p:txBody>
      </p:sp>
      <p:sp>
        <p:nvSpPr>
          <p:cNvPr id="29" name="Rectangle 28"/>
          <p:cNvSpPr/>
          <p:nvPr>
            <p:custDataLst>
              <p:tags r:id="rId18"/>
            </p:custDataLst>
          </p:nvPr>
        </p:nvSpPr>
        <p:spPr>
          <a:xfrm>
            <a:off x="5268359" y="4262735"/>
            <a:ext cx="1413831" cy="461665"/>
          </a:xfrm>
          <a:prstGeom prst="rect">
            <a:avLst/>
          </a:prstGeom>
        </p:spPr>
        <p:txBody>
          <a:bodyPr wrap="square">
            <a:spAutoFit/>
          </a:bodyPr>
          <a:lstStyle/>
          <a:p>
            <a:r>
              <a:rPr lang="en-US" sz="2400" dirty="0" smtClean="0"/>
              <a:t>Decidable</a:t>
            </a:r>
            <a:endParaRPr lang="en-US" dirty="0"/>
          </a:p>
        </p:txBody>
      </p:sp>
      <p:sp>
        <p:nvSpPr>
          <p:cNvPr id="30" name="Rectangle 29"/>
          <p:cNvSpPr/>
          <p:nvPr>
            <p:custDataLst>
              <p:tags r:id="rId19"/>
            </p:custDataLst>
          </p:nvPr>
        </p:nvSpPr>
        <p:spPr>
          <a:xfrm>
            <a:off x="4506359" y="3886200"/>
            <a:ext cx="4174015" cy="29000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custDataLst>
              <p:tags r:id="rId20"/>
            </p:custDataLst>
          </p:nvPr>
        </p:nvSpPr>
        <p:spPr>
          <a:xfrm>
            <a:off x="6182759" y="5029201"/>
            <a:ext cx="834469" cy="68579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cxnSp>
        <p:nvCxnSpPr>
          <p:cNvPr id="34" name="Straight Arrow Connector 33"/>
          <p:cNvCxnSpPr/>
          <p:nvPr>
            <p:custDataLst>
              <p:tags r:id="rId21"/>
            </p:custDataLst>
          </p:nvPr>
        </p:nvCxnSpPr>
        <p:spPr>
          <a:xfrm>
            <a:off x="5725559" y="4641296"/>
            <a:ext cx="874434" cy="7308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347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Theorem 4.22: A language L is decidable </a:t>
            </a:r>
            <a:r>
              <a:rPr lang="en-US" dirty="0" err="1" smtClean="0"/>
              <a:t>iff</a:t>
            </a:r>
            <a:r>
              <a:rPr lang="en-US" dirty="0" smtClean="0"/>
              <a:t> it is both </a:t>
            </a:r>
            <a:r>
              <a:rPr lang="en-US" dirty="0" err="1" smtClean="0"/>
              <a:t>r.e</a:t>
            </a:r>
            <a:r>
              <a:rPr lang="en-US" dirty="0" smtClean="0"/>
              <a:t>. and co-</a:t>
            </a:r>
            <a:r>
              <a:rPr lang="en-US" dirty="0" err="1" smtClean="0"/>
              <a:t>r.e</a:t>
            </a:r>
            <a:r>
              <a:rPr lang="en-US" dirty="0" smtClean="0"/>
              <a:t>.</a:t>
            </a:r>
            <a:endParaRPr lang="en-US" dirty="0"/>
          </a:p>
        </p:txBody>
      </p:sp>
      <p:sp>
        <p:nvSpPr>
          <p:cNvPr id="3" name="Content Placeholder 2"/>
          <p:cNvSpPr>
            <a:spLocks noGrp="1"/>
          </p:cNvSpPr>
          <p:nvPr>
            <p:ph idx="1"/>
            <p:custDataLst>
              <p:tags r:id="rId2"/>
            </p:custDataLst>
          </p:nvPr>
        </p:nvSpPr>
        <p:spPr>
          <a:xfrm>
            <a:off x="457200" y="1722437"/>
            <a:ext cx="8229600" cy="4525963"/>
          </a:xfrm>
        </p:spPr>
        <p:txBody>
          <a:bodyPr>
            <a:normAutofit fontScale="92500"/>
          </a:bodyPr>
          <a:lstStyle/>
          <a:p>
            <a:r>
              <a:rPr lang="en-US" dirty="0" smtClean="0"/>
              <a:t>Decidable -&gt; </a:t>
            </a:r>
            <a:r>
              <a:rPr lang="en-US" dirty="0" err="1" smtClean="0"/>
              <a:t>r.e</a:t>
            </a:r>
            <a:r>
              <a:rPr lang="en-US" dirty="0" smtClean="0"/>
              <a:t>. and co-</a:t>
            </a:r>
            <a:r>
              <a:rPr lang="en-US" dirty="0" err="1" smtClean="0"/>
              <a:t>r.e</a:t>
            </a:r>
            <a:r>
              <a:rPr lang="en-US" dirty="0" smtClean="0"/>
              <a:t>.</a:t>
            </a:r>
          </a:p>
          <a:p>
            <a:pPr lvl="1"/>
            <a:r>
              <a:rPr lang="en-US" dirty="0" smtClean="0"/>
              <a:t>Easy proof! Just use the decider to recognize L, so it is </a:t>
            </a:r>
            <a:r>
              <a:rPr lang="en-US" dirty="0" err="1" smtClean="0"/>
              <a:t>r.e</a:t>
            </a:r>
            <a:r>
              <a:rPr lang="en-US" dirty="0" smtClean="0"/>
              <a:t>. Then use the decider again to build a recognizer for L, by flipping the accept/reject result.</a:t>
            </a:r>
          </a:p>
          <a:p>
            <a:r>
              <a:rPr lang="en-US" dirty="0" err="1" smtClean="0"/>
              <a:t>R.e</a:t>
            </a:r>
            <a:r>
              <a:rPr lang="en-US" dirty="0" smtClean="0"/>
              <a:t>. and co-</a:t>
            </a:r>
            <a:r>
              <a:rPr lang="en-US" dirty="0" err="1" smtClean="0"/>
              <a:t>r.e</a:t>
            </a:r>
            <a:r>
              <a:rPr lang="en-US" dirty="0" smtClean="0"/>
              <a:t>. -&gt; Decidable </a:t>
            </a:r>
          </a:p>
          <a:p>
            <a:pPr lvl="1"/>
            <a:r>
              <a:rPr lang="en-US" dirty="0" smtClean="0"/>
              <a:t>We can use the same run-in-parallel method we did for A</a:t>
            </a:r>
            <a:r>
              <a:rPr lang="en-US" baseline="-25000" dirty="0" smtClean="0"/>
              <a:t>TM</a:t>
            </a:r>
            <a:r>
              <a:rPr lang="en-US" dirty="0" smtClean="0"/>
              <a:t> and A</a:t>
            </a:r>
            <a:r>
              <a:rPr lang="en-US" baseline="-25000" dirty="0"/>
              <a:t>TM</a:t>
            </a:r>
            <a:r>
              <a:rPr lang="en-US" dirty="0" smtClean="0"/>
              <a:t> to build a decider for L:</a:t>
            </a:r>
          </a:p>
          <a:p>
            <a:pPr lvl="2"/>
            <a:r>
              <a:rPr lang="en-US" dirty="0" smtClean="0"/>
              <a:t>Run recognizer TM’s for L and L in parallel</a:t>
            </a:r>
          </a:p>
          <a:p>
            <a:pPr lvl="2"/>
            <a:r>
              <a:rPr lang="en-US" dirty="0" smtClean="0"/>
              <a:t>If the L one accepts, accept. If the L one accepts, reject.</a:t>
            </a:r>
          </a:p>
          <a:p>
            <a:pPr lvl="2"/>
            <a:r>
              <a:rPr lang="en-US" dirty="0" smtClean="0"/>
              <a:t>One of these must accept, so this is a decider. </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31</a:t>
            </a:fld>
            <a:endParaRPr lang="en-US"/>
          </a:p>
        </p:txBody>
      </p:sp>
      <mc:AlternateContent xmlns:mc="http://schemas.openxmlformats.org/markup-compatibility/2006" xmlns:p14="http://schemas.microsoft.com/office/powerpoint/2010/main">
        <mc:Choice Requires="p14">
          <p:contentPart p14:bwMode="auto" r:id="rId10">
            <p14:nvContentPartPr>
              <p14:cNvPr id="5" name="Ink 4"/>
              <p14:cNvContentPartPr/>
              <p14:nvPr>
                <p:custDataLst>
                  <p:tags r:id="rId4"/>
                </p:custDataLst>
              </p14:nvPr>
            </p14:nvContentPartPr>
            <p14:xfrm>
              <a:off x="1752600" y="3124200"/>
              <a:ext cx="204660" cy="45719"/>
            </p14:xfrm>
          </p:contentPart>
        </mc:Choice>
        <mc:Fallback xmlns="">
          <p:pic>
            <p:nvPicPr>
              <p:cNvPr id="5" name="Ink 4"/>
              <p:cNvPicPr/>
              <p:nvPr/>
            </p:nvPicPr>
            <p:blipFill>
              <a:blip r:embed="rId11"/>
              <a:stretch>
                <a:fillRect/>
              </a:stretch>
            </p:blipFill>
            <p:spPr>
              <a:xfrm>
                <a:off x="1739629" y="3110880"/>
                <a:ext cx="230963" cy="71278"/>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7" name="Ink 6"/>
              <p14:cNvContentPartPr/>
              <p14:nvPr>
                <p:custDataLst>
                  <p:tags r:id="rId5"/>
                </p:custDataLst>
              </p14:nvPr>
            </p14:nvContentPartPr>
            <p14:xfrm>
              <a:off x="6248400" y="4526281"/>
              <a:ext cx="204660" cy="45719"/>
            </p14:xfrm>
          </p:contentPart>
        </mc:Choice>
        <mc:Fallback xmlns="">
          <p:pic>
            <p:nvPicPr>
              <p:cNvPr id="7" name="Ink 6"/>
              <p:cNvPicPr/>
              <p:nvPr/>
            </p:nvPicPr>
            <p:blipFill>
              <a:blip r:embed="rId13"/>
              <a:stretch>
                <a:fillRect/>
              </a:stretch>
            </p:blipFill>
            <p:spPr>
              <a:xfrm>
                <a:off x="6235429" y="4512961"/>
                <a:ext cx="230963" cy="71278"/>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8" name="Ink 7"/>
              <p14:cNvContentPartPr/>
              <p14:nvPr>
                <p:custDataLst>
                  <p:tags r:id="rId6"/>
                </p:custDataLst>
              </p14:nvPr>
            </p14:nvContentPartPr>
            <p14:xfrm>
              <a:off x="5053140" y="4983481"/>
              <a:ext cx="204660" cy="45719"/>
            </p14:xfrm>
          </p:contentPart>
        </mc:Choice>
        <mc:Fallback xmlns="">
          <p:pic>
            <p:nvPicPr>
              <p:cNvPr id="8" name="Ink 7"/>
              <p:cNvPicPr/>
              <p:nvPr/>
            </p:nvPicPr>
            <p:blipFill>
              <a:blip r:embed="rId13"/>
              <a:stretch>
                <a:fillRect/>
              </a:stretch>
            </p:blipFill>
            <p:spPr>
              <a:xfrm>
                <a:off x="5040169" y="4970161"/>
                <a:ext cx="230963" cy="71278"/>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9" name="Ink 8"/>
              <p14:cNvContentPartPr/>
              <p14:nvPr>
                <p:custDataLst>
                  <p:tags r:id="rId7"/>
                </p:custDataLst>
              </p14:nvPr>
            </p14:nvContentPartPr>
            <p14:xfrm>
              <a:off x="5562600" y="5334000"/>
              <a:ext cx="204660" cy="45719"/>
            </p14:xfrm>
          </p:contentPart>
        </mc:Choice>
        <mc:Fallback xmlns="">
          <p:pic>
            <p:nvPicPr>
              <p:cNvPr id="9" name="Ink 8"/>
              <p:cNvPicPr/>
              <p:nvPr/>
            </p:nvPicPr>
            <p:blipFill>
              <a:blip r:embed="rId13"/>
              <a:stretch>
                <a:fillRect/>
              </a:stretch>
            </p:blipFill>
            <p:spPr>
              <a:xfrm>
                <a:off x="5549629" y="5320680"/>
                <a:ext cx="230963" cy="7127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0" name="Ink 9"/>
              <p14:cNvContentPartPr/>
              <p14:nvPr>
                <p:custDataLst>
                  <p:tags r:id="rId8"/>
                </p:custDataLst>
              </p14:nvPr>
            </p14:nvContentPartPr>
            <p14:xfrm>
              <a:off x="2867280" y="4572000"/>
              <a:ext cx="409320" cy="19440"/>
            </p14:xfrm>
          </p:contentPart>
        </mc:Choice>
        <mc:Fallback xmlns="">
          <p:pic>
            <p:nvPicPr>
              <p:cNvPr id="10" name="Ink 9"/>
              <p:cNvPicPr/>
              <p:nvPr/>
            </p:nvPicPr>
            <p:blipFill>
              <a:blip r:embed="rId17"/>
              <a:stretch>
                <a:fillRect/>
              </a:stretch>
            </p:blipFill>
            <p:spPr>
              <a:xfrm>
                <a:off x="2854320" y="4558680"/>
                <a:ext cx="435600" cy="45360"/>
              </a:xfrm>
              <a:prstGeom prst="rect">
                <a:avLst/>
              </a:prstGeom>
            </p:spPr>
          </p:pic>
        </mc:Fallback>
      </mc:AlternateContent>
    </p:spTree>
    <p:extLst>
      <p:ext uri="{BB962C8B-B14F-4D97-AF65-F5344CB8AC3E}">
        <p14:creationId xmlns:p14="http://schemas.microsoft.com/office/powerpoint/2010/main" val="385200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a:xfrm>
            <a:off x="685800" y="4419600"/>
            <a:ext cx="7772400" cy="1362075"/>
          </a:xfrm>
        </p:spPr>
        <p:txBody>
          <a:bodyPr>
            <a:normAutofit fontScale="90000"/>
          </a:bodyPr>
          <a:lstStyle/>
          <a:p>
            <a:r>
              <a:rPr lang="en-US" dirty="0" smtClean="0"/>
              <a:t>Homework #4</a:t>
            </a:r>
            <a:br>
              <a:rPr lang="en-US" dirty="0" smtClean="0"/>
            </a:br>
            <a:r>
              <a:rPr lang="en-US" dirty="0" smtClean="0">
                <a:solidFill>
                  <a:schemeClr val="accent5"/>
                </a:solidFill>
              </a:rPr>
              <a:t>Help</a:t>
            </a:r>
            <a:r>
              <a:rPr lang="en-US" dirty="0" smtClean="0"/>
              <a:t/>
            </a:r>
            <a:br>
              <a:rPr lang="en-US" dirty="0" smtClean="0"/>
            </a:br>
            <a:endParaRPr lang="en-US" baseline="-25000" dirty="0">
              <a:solidFill>
                <a:schemeClr val="accent5"/>
              </a:solidFill>
            </a:endParaRPr>
          </a:p>
        </p:txBody>
      </p:sp>
      <p:sp>
        <p:nvSpPr>
          <p:cNvPr id="4" name="Slide Number Placeholder 3"/>
          <p:cNvSpPr>
            <a:spLocks noGrp="1"/>
          </p:cNvSpPr>
          <p:nvPr>
            <p:ph type="sldNum" sz="quarter" idx="12"/>
            <p:custDataLst>
              <p:tags r:id="rId2"/>
            </p:custDataLst>
          </p:nvPr>
        </p:nvSpPr>
        <p:spPr/>
        <p:txBody>
          <a:bodyPr/>
          <a:lstStyle/>
          <a:p>
            <a:fld id="{3F8FD467-8539-4C68-8397-87CE2AA2A606}" type="slidenum">
              <a:rPr lang="en-US" smtClean="0"/>
              <a:pPr/>
              <a:t>32</a:t>
            </a:fld>
            <a:endParaRPr lang="en-US"/>
          </a:p>
        </p:txBody>
      </p:sp>
      <p:sp>
        <p:nvSpPr>
          <p:cNvPr id="2" name="Text Placeholder 1"/>
          <p:cNvSpPr>
            <a:spLocks noGrp="1"/>
          </p:cNvSpPr>
          <p:nvPr>
            <p:ph type="body" idx="1"/>
            <p:custDataLst>
              <p:tags r:id="rId3"/>
            </p:custDataLst>
          </p:nvPr>
        </p:nvSpPr>
        <p:spPr/>
        <p:txBody>
          <a:bodyPr/>
          <a:lstStyle/>
          <a:p>
            <a:r>
              <a:rPr lang="en-US" dirty="0" smtClean="0"/>
              <a:t>Hints &amp; tips</a:t>
            </a:r>
            <a:endParaRPr lang="en-US" dirty="0"/>
          </a:p>
        </p:txBody>
      </p:sp>
    </p:spTree>
    <p:extLst>
      <p:ext uri="{BB962C8B-B14F-4D97-AF65-F5344CB8AC3E}">
        <p14:creationId xmlns:p14="http://schemas.microsoft.com/office/powerpoint/2010/main" val="3848098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#1: Decidability Proof Reading</a:t>
            </a:r>
            <a:endParaRPr lang="en-US" dirty="0"/>
          </a:p>
        </p:txBody>
      </p:sp>
      <p:sp>
        <p:nvSpPr>
          <p:cNvPr id="3" name="Content Placeholder 2"/>
          <p:cNvSpPr>
            <a:spLocks noGrp="1"/>
          </p:cNvSpPr>
          <p:nvPr>
            <p:ph idx="1"/>
            <p:custDataLst>
              <p:tags r:id="rId2"/>
            </p:custDataLst>
          </p:nvPr>
        </p:nvSpPr>
        <p:spPr/>
        <p:txBody>
          <a:bodyPr>
            <a:normAutofit fontScale="62500" lnSpcReduction="20000"/>
          </a:bodyPr>
          <a:lstStyle/>
          <a:p>
            <a:r>
              <a:rPr lang="en-US" dirty="0"/>
              <a:t>Problem: Prove that the language L = { w | there exists k&gt;=0 such that w is a polynomial over variables v</a:t>
            </a:r>
            <a:r>
              <a:rPr lang="en-US" baseline="-25000" dirty="0"/>
              <a:t>1</a:t>
            </a:r>
            <a:r>
              <a:rPr lang="en-US" dirty="0"/>
              <a:t>, ..., </a:t>
            </a:r>
            <a:r>
              <a:rPr lang="en-US" dirty="0" err="1"/>
              <a:t>v</a:t>
            </a:r>
            <a:r>
              <a:rPr lang="en-US" baseline="-25000" dirty="0" err="1"/>
              <a:t>k</a:t>
            </a:r>
            <a:r>
              <a:rPr lang="en-US" baseline="-25000" dirty="0"/>
              <a:t>, </a:t>
            </a:r>
            <a:r>
              <a:rPr lang="en-US" dirty="0"/>
              <a:t>and there exists an integer assignment i</a:t>
            </a:r>
            <a:r>
              <a:rPr lang="en-US" baseline="-25000" dirty="0"/>
              <a:t>1</a:t>
            </a:r>
            <a:r>
              <a:rPr lang="en-US" dirty="0"/>
              <a:t>, ..., </a:t>
            </a:r>
            <a:r>
              <a:rPr lang="en-US" dirty="0" err="1"/>
              <a:t>i</a:t>
            </a:r>
            <a:r>
              <a:rPr lang="en-US" baseline="-25000" dirty="0" err="1"/>
              <a:t>k</a:t>
            </a:r>
            <a:r>
              <a:rPr lang="en-US" dirty="0"/>
              <a:t> such that the polynomial evaluates to 0 (i.e., when </a:t>
            </a:r>
            <a:r>
              <a:rPr lang="en-US" dirty="0" err="1"/>
              <a:t>v</a:t>
            </a:r>
            <a:r>
              <a:rPr lang="en-US" baseline="-25000" dirty="0" err="1"/>
              <a:t>x</a:t>
            </a:r>
            <a:r>
              <a:rPr lang="en-US" dirty="0"/>
              <a:t> = i</a:t>
            </a:r>
            <a:r>
              <a:rPr lang="en-US" baseline="-25000" dirty="0"/>
              <a:t>x </a:t>
            </a:r>
            <a:r>
              <a:rPr lang="en-US" dirty="0"/>
              <a:t>for all x 1&lt;=x&lt;=k, then the polynomial evaluates to 0)} is decidable. </a:t>
            </a:r>
          </a:p>
          <a:p>
            <a:pPr marL="0" indent="0">
              <a:buNone/>
            </a:pPr>
            <a:endParaRPr lang="en-US" dirty="0" smtClean="0"/>
          </a:p>
          <a:p>
            <a:pPr marL="0" indent="0">
              <a:buNone/>
            </a:pPr>
            <a:r>
              <a:rPr lang="en-US" dirty="0" smtClean="0"/>
              <a:t>Proof </a:t>
            </a:r>
            <a:r>
              <a:rPr lang="en-US" dirty="0"/>
              <a:t>by Construction: </a:t>
            </a:r>
          </a:p>
          <a:p>
            <a:pPr marL="0" indent="0">
              <a:buNone/>
            </a:pPr>
            <a:r>
              <a:rPr lang="en-US" dirty="0"/>
              <a:t>The language L is decidable if there exists a Turing Machine that decides L. We will construct a TM M that decides L, as follows</a:t>
            </a:r>
            <a:r>
              <a:rPr lang="en-US" dirty="0" smtClean="0"/>
              <a:t>:</a:t>
            </a:r>
            <a:endParaRPr lang="en-US" dirty="0"/>
          </a:p>
          <a:p>
            <a:pPr marL="0" indent="0">
              <a:buNone/>
            </a:pPr>
            <a:r>
              <a:rPr lang="en-US" dirty="0"/>
              <a:t>M(w</a:t>
            </a:r>
            <a:r>
              <a:rPr lang="en-US" dirty="0" smtClean="0"/>
              <a:t>):</a:t>
            </a:r>
            <a:endParaRPr lang="en-US" dirty="0"/>
          </a:p>
          <a:p>
            <a:r>
              <a:rPr lang="en-US" dirty="0"/>
              <a:t>For each integer assignment to the polynomial variables (starting with 0, 0, ..., 0 then 0, 0, ..., 1, </a:t>
            </a:r>
            <a:r>
              <a:rPr lang="en-US" i="1" dirty="0"/>
              <a:t>then 0, 0, ..., -1, </a:t>
            </a:r>
            <a:r>
              <a:rPr lang="en-US" dirty="0" err="1"/>
              <a:t>etc</a:t>
            </a:r>
            <a:r>
              <a:rPr lang="en-US" dirty="0"/>
              <a:t>):  </a:t>
            </a:r>
          </a:p>
          <a:p>
            <a:pPr marL="914400" lvl="1" indent="-514350">
              <a:buFont typeface="+mj-lt"/>
              <a:buAutoNum type="arabicPeriod"/>
            </a:pPr>
            <a:r>
              <a:rPr lang="en-US" dirty="0" smtClean="0"/>
              <a:t>Evaluate </a:t>
            </a:r>
            <a:r>
              <a:rPr lang="en-US" dirty="0"/>
              <a:t>the polynomial on the assignment.</a:t>
            </a:r>
          </a:p>
          <a:p>
            <a:pPr marL="914400" lvl="1" indent="-514350">
              <a:buFont typeface="+mj-lt"/>
              <a:buAutoNum type="arabicPeriod"/>
            </a:pPr>
            <a:r>
              <a:rPr lang="en-US" dirty="0" smtClean="0"/>
              <a:t>If </a:t>
            </a:r>
            <a:r>
              <a:rPr lang="en-US" dirty="0"/>
              <a:t>the assignment evaluates to 0 then </a:t>
            </a:r>
            <a:r>
              <a:rPr lang="en-US" dirty="0" smtClean="0"/>
              <a:t>accept; If </a:t>
            </a:r>
            <a:r>
              <a:rPr lang="en-US" dirty="0"/>
              <a:t>no assignment accepts then </a:t>
            </a:r>
            <a:r>
              <a:rPr lang="en-US" dirty="0" smtClean="0"/>
              <a:t>reject.</a:t>
            </a:r>
            <a:endParaRPr lang="en-US" dirty="0"/>
          </a:p>
          <a:p>
            <a:pPr marL="0" indent="0">
              <a:buNone/>
            </a:pPr>
            <a:r>
              <a:rPr lang="en-US" dirty="0" smtClean="0"/>
              <a:t>In </a:t>
            </a:r>
            <a:r>
              <a:rPr lang="en-US" dirty="0"/>
              <a:t>step 2, the Turing Machine M either accepts or rejects (no looping), so M is a decider for L. Therefore the language L is decidable. QED.</a:t>
            </a:r>
          </a:p>
          <a:p>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33</a:t>
            </a:fld>
            <a:endParaRPr lang="en-US"/>
          </a:p>
        </p:txBody>
      </p:sp>
    </p:spTree>
    <p:extLst>
      <p:ext uri="{BB962C8B-B14F-4D97-AF65-F5344CB8AC3E}">
        <p14:creationId xmlns:p14="http://schemas.microsoft.com/office/powerpoint/2010/main" val="22456391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28600"/>
            <a:ext cx="8229600" cy="1143000"/>
          </a:xfrm>
        </p:spPr>
        <p:txBody>
          <a:bodyPr/>
          <a:lstStyle/>
          <a:p>
            <a:r>
              <a:rPr lang="en-US" dirty="0" smtClean="0"/>
              <a:t>#2: R.E. and Co-R.E.</a:t>
            </a:r>
            <a:endParaRPr lang="en-US" dirty="0"/>
          </a:p>
        </p:txBody>
      </p:sp>
      <p:sp>
        <p:nvSpPr>
          <p:cNvPr id="3" name="Content Placeholder 2"/>
          <p:cNvSpPr>
            <a:spLocks noGrp="1"/>
          </p:cNvSpPr>
          <p:nvPr>
            <p:ph idx="1"/>
            <p:custDataLst>
              <p:tags r:id="rId2"/>
            </p:custDataLst>
          </p:nvPr>
        </p:nvSpPr>
        <p:spPr>
          <a:xfrm>
            <a:off x="457200" y="1295400"/>
            <a:ext cx="8229600" cy="5562600"/>
          </a:xfrm>
        </p:spPr>
        <p:txBody>
          <a:bodyPr>
            <a:normAutofit fontScale="85000" lnSpcReduction="20000"/>
          </a:bodyPr>
          <a:lstStyle/>
          <a:p>
            <a:pPr marL="514350" indent="-514350">
              <a:buFont typeface="+mj-lt"/>
              <a:buAutoNum type="alphaLcParenR"/>
            </a:pPr>
            <a:r>
              <a:rPr lang="en-US" dirty="0"/>
              <a:t>Show that EQ</a:t>
            </a:r>
            <a:r>
              <a:rPr lang="en-US" baseline="-25000" dirty="0"/>
              <a:t>CFG</a:t>
            </a:r>
            <a:r>
              <a:rPr lang="en-US" dirty="0"/>
              <a:t> is co-Turing-recognizable</a:t>
            </a:r>
            <a:r>
              <a:rPr lang="en-US" dirty="0" smtClean="0"/>
              <a:t>.</a:t>
            </a:r>
          </a:p>
          <a:p>
            <a:pPr lvl="1"/>
            <a:r>
              <a:rPr lang="en-US" dirty="0" smtClean="0"/>
              <a:t>First, read Section 4.1 in the book and figure out what EQ</a:t>
            </a:r>
            <a:r>
              <a:rPr lang="en-US" baseline="-25000" dirty="0" smtClean="0"/>
              <a:t>CFG</a:t>
            </a:r>
            <a:r>
              <a:rPr lang="en-US" dirty="0" smtClean="0"/>
              <a:t> is (p.172), and see similar languages, like EQ</a:t>
            </a:r>
            <a:r>
              <a:rPr lang="en-US" baseline="-25000" dirty="0" smtClean="0"/>
              <a:t>DFA</a:t>
            </a:r>
            <a:r>
              <a:rPr lang="en-US" dirty="0" smtClean="0"/>
              <a:t>.</a:t>
            </a:r>
          </a:p>
          <a:p>
            <a:pPr lvl="1"/>
            <a:r>
              <a:rPr lang="en-US" dirty="0" smtClean="0"/>
              <a:t>EQ</a:t>
            </a:r>
            <a:r>
              <a:rPr lang="en-US" baseline="-25000" dirty="0" smtClean="0"/>
              <a:t>CFG </a:t>
            </a:r>
            <a:r>
              <a:rPr lang="en-US" dirty="0" smtClean="0"/>
              <a:t>= {&lt;G</a:t>
            </a:r>
            <a:r>
              <a:rPr lang="en-US" baseline="-25000" dirty="0" smtClean="0"/>
              <a:t>1</a:t>
            </a:r>
            <a:r>
              <a:rPr lang="en-US" dirty="0" smtClean="0"/>
              <a:t>,G</a:t>
            </a:r>
            <a:r>
              <a:rPr lang="en-US" baseline="-25000" dirty="0" smtClean="0"/>
              <a:t>2</a:t>
            </a:r>
            <a:r>
              <a:rPr lang="en-US" dirty="0" smtClean="0"/>
              <a:t>&gt; | G and H are CFGs and L(G) = L(H)}</a:t>
            </a:r>
          </a:p>
          <a:p>
            <a:pPr lvl="1"/>
            <a:r>
              <a:rPr lang="en-US" dirty="0" smtClean="0"/>
              <a:t>Remember that to show a language is co-Turing-recognizable, you show that its complement is Turing-recognizable </a:t>
            </a:r>
          </a:p>
          <a:p>
            <a:pPr lvl="2"/>
            <a:r>
              <a:rPr lang="en-US" dirty="0" smtClean="0"/>
              <a:t>i.e., you need to build a TM that recognizes the complement of EQ</a:t>
            </a:r>
            <a:r>
              <a:rPr lang="en-US" baseline="-25000" dirty="0" smtClean="0"/>
              <a:t>CFG</a:t>
            </a:r>
          </a:p>
          <a:p>
            <a:pPr lvl="2"/>
            <a:r>
              <a:rPr lang="en-US" dirty="0" smtClean="0"/>
              <a:t>“Build a TM” means that you write the </a:t>
            </a:r>
            <a:r>
              <a:rPr lang="en-US" dirty="0" err="1" smtClean="0"/>
              <a:t>pseudocode</a:t>
            </a:r>
            <a:r>
              <a:rPr lang="en-US" dirty="0" smtClean="0"/>
              <a:t> for it, just like we’ve done in class many times today and on Tuesday</a:t>
            </a:r>
          </a:p>
          <a:p>
            <a:pPr lvl="1"/>
            <a:r>
              <a:rPr lang="en-US" dirty="0"/>
              <a:t>Be careful—</a:t>
            </a:r>
          </a:p>
          <a:p>
            <a:pPr lvl="2"/>
            <a:r>
              <a:rPr lang="en-US" dirty="0"/>
              <a:t>If your TM can go into an infinite loop, that </a:t>
            </a:r>
            <a:r>
              <a:rPr lang="en-US" dirty="0" smtClean="0"/>
              <a:t>may be ok, </a:t>
            </a:r>
            <a:r>
              <a:rPr lang="en-US" dirty="0"/>
              <a:t>because it is just supposed to be a recognizer</a:t>
            </a:r>
          </a:p>
          <a:p>
            <a:pPr lvl="2"/>
            <a:r>
              <a:rPr lang="en-US" dirty="0"/>
              <a:t>BUT, make sure that it will get all its work done—in other words, watch out for cases where you get stuck down one path and don’t test everything you need to test (remember the issue about whether our enumerator could print “car</a:t>
            </a:r>
            <a:r>
              <a:rPr lang="en-US" dirty="0" smtClean="0"/>
              <a:t>”…)</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34</a:t>
            </a:fld>
            <a:endParaRPr lang="en-US" dirty="0"/>
          </a:p>
        </p:txBody>
      </p:sp>
    </p:spTree>
    <p:extLst>
      <p:ext uri="{BB962C8B-B14F-4D97-AF65-F5344CB8AC3E}">
        <p14:creationId xmlns:p14="http://schemas.microsoft.com/office/powerpoint/2010/main" val="915917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#2: R.E. and Co-R.E.</a:t>
            </a:r>
            <a:endParaRPr lang="en-US" dirty="0"/>
          </a:p>
        </p:txBody>
      </p:sp>
      <p:sp>
        <p:nvSpPr>
          <p:cNvPr id="3" name="Content Placeholder 2"/>
          <p:cNvSpPr>
            <a:spLocks noGrp="1"/>
          </p:cNvSpPr>
          <p:nvPr>
            <p:ph idx="1"/>
            <p:custDataLst>
              <p:tags r:id="rId2"/>
            </p:custDataLst>
          </p:nvPr>
        </p:nvSpPr>
        <p:spPr>
          <a:xfrm>
            <a:off x="457200" y="1524000"/>
            <a:ext cx="8229600" cy="5181600"/>
          </a:xfrm>
        </p:spPr>
        <p:txBody>
          <a:bodyPr>
            <a:normAutofit fontScale="85000" lnSpcReduction="10000"/>
          </a:bodyPr>
          <a:lstStyle/>
          <a:p>
            <a:pPr marL="514350" indent="-514350">
              <a:buFont typeface="+mj-lt"/>
              <a:buAutoNum type="alphaLcParenR"/>
            </a:pPr>
            <a:r>
              <a:rPr lang="en-US" dirty="0" smtClean="0"/>
              <a:t>More hints:</a:t>
            </a:r>
          </a:p>
          <a:p>
            <a:pPr lvl="1"/>
            <a:r>
              <a:rPr lang="en-US" dirty="0" smtClean="0"/>
              <a:t>You </a:t>
            </a:r>
            <a:r>
              <a:rPr lang="en-US" dirty="0"/>
              <a:t>should use known decidable languages listed in Section 4.1 as a “toolkit” for proofs like this</a:t>
            </a:r>
          </a:p>
          <a:p>
            <a:pPr lvl="2"/>
            <a:r>
              <a:rPr lang="en-US" dirty="0"/>
              <a:t>Example: Do you need to test if a string is in the language of an NFA? Well, by Theorem 4.2, we know that A</a:t>
            </a:r>
            <a:r>
              <a:rPr lang="en-US" baseline="-25000" dirty="0"/>
              <a:t>NFA</a:t>
            </a:r>
            <a:r>
              <a:rPr lang="en-US" dirty="0"/>
              <a:t> is a decidable language, so we know there is a decider TM that does that test that you can use as a subroutine!  </a:t>
            </a:r>
            <a:r>
              <a:rPr lang="en-US" i="1" dirty="0"/>
              <a:t>(for Problem #2, you won’t need this NFA test—this is just an example)</a:t>
            </a:r>
            <a:endParaRPr lang="en-US" dirty="0"/>
          </a:p>
          <a:p>
            <a:pPr lvl="2"/>
            <a:r>
              <a:rPr lang="en-US" dirty="0"/>
              <a:t>Very convenient! Section 4.1 is like a software library for you!</a:t>
            </a:r>
          </a:p>
          <a:p>
            <a:pPr lvl="2"/>
            <a:r>
              <a:rPr lang="en-US" dirty="0"/>
              <a:t>Just cite the Theorem # anytime you need to use one of these</a:t>
            </a:r>
          </a:p>
          <a:p>
            <a:pPr lvl="2"/>
            <a:r>
              <a:rPr lang="en-US" dirty="0"/>
              <a:t>Be careful to distinguish the language name, like A</a:t>
            </a:r>
            <a:r>
              <a:rPr lang="en-US" baseline="-25000" dirty="0"/>
              <a:t>NFA</a:t>
            </a:r>
            <a:r>
              <a:rPr lang="en-US" dirty="0"/>
              <a:t>, from a TM for that language, which in this case they called “N”. So N(&lt;</a:t>
            </a:r>
            <a:r>
              <a:rPr lang="en-US" dirty="0" err="1"/>
              <a:t>B,w</a:t>
            </a:r>
            <a:r>
              <a:rPr lang="en-US" dirty="0"/>
              <a:t>&gt;) is the subroutine call, where B is the NFA and w is the string to test</a:t>
            </a:r>
            <a:r>
              <a:rPr lang="en-US" dirty="0" smtClean="0"/>
              <a:t>.</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35</a:t>
            </a:fld>
            <a:endParaRPr lang="en-US"/>
          </a:p>
        </p:txBody>
      </p:sp>
    </p:spTree>
    <p:extLst>
      <p:ext uri="{BB962C8B-B14F-4D97-AF65-F5344CB8AC3E}">
        <p14:creationId xmlns:p14="http://schemas.microsoft.com/office/powerpoint/2010/main" val="4059275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#2: R.E. and Co-R.E.</a:t>
            </a:r>
            <a:endParaRPr lang="en-US" dirty="0"/>
          </a:p>
        </p:txBody>
      </p:sp>
      <p:sp>
        <p:nvSpPr>
          <p:cNvPr id="3" name="Content Placeholder 2"/>
          <p:cNvSpPr>
            <a:spLocks noGrp="1"/>
          </p:cNvSpPr>
          <p:nvPr>
            <p:ph idx="1"/>
            <p:custDataLst>
              <p:tags r:id="rId2"/>
            </p:custDataLst>
          </p:nvPr>
        </p:nvSpPr>
        <p:spPr>
          <a:xfrm>
            <a:off x="457200" y="1600200"/>
            <a:ext cx="8229600" cy="4953000"/>
          </a:xfrm>
        </p:spPr>
        <p:txBody>
          <a:bodyPr>
            <a:normAutofit/>
          </a:bodyPr>
          <a:lstStyle/>
          <a:p>
            <a:pPr marL="0" indent="0">
              <a:buNone/>
            </a:pPr>
            <a:r>
              <a:rPr lang="en-US" dirty="0" smtClean="0"/>
              <a:t>b)   Is EQ</a:t>
            </a:r>
            <a:r>
              <a:rPr lang="en-US" baseline="-25000" dirty="0" smtClean="0"/>
              <a:t>CFG</a:t>
            </a:r>
            <a:r>
              <a:rPr lang="en-US" dirty="0"/>
              <a:t> is </a:t>
            </a:r>
            <a:r>
              <a:rPr lang="en-US" dirty="0" smtClean="0"/>
              <a:t>Turing-recognizable? Why or why not?</a:t>
            </a:r>
          </a:p>
          <a:p>
            <a:pPr lvl="1"/>
            <a:r>
              <a:rPr lang="en-US" dirty="0" smtClean="0"/>
              <a:t>Assume from problem #4 that EQ</a:t>
            </a:r>
            <a:r>
              <a:rPr lang="en-US" baseline="-25000" dirty="0" smtClean="0"/>
              <a:t>CFG</a:t>
            </a:r>
            <a:r>
              <a:rPr lang="en-US" dirty="0" smtClean="0"/>
              <a:t> is </a:t>
            </a:r>
            <a:r>
              <a:rPr lang="en-US" dirty="0" err="1" smtClean="0"/>
              <a:t>undecidable</a:t>
            </a:r>
            <a:endParaRPr lang="en-US" dirty="0" smtClean="0"/>
          </a:p>
          <a:p>
            <a:pPr lvl="1"/>
            <a:r>
              <a:rPr lang="en-US" dirty="0" smtClean="0"/>
              <a:t>Also have your result from problem #2 part (a)</a:t>
            </a:r>
          </a:p>
          <a:p>
            <a:pPr lvl="1"/>
            <a:r>
              <a:rPr lang="en-US" dirty="0" smtClean="0"/>
              <a:t>This is now super easy (~1-2 sentence(s))</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36</a:t>
            </a:fld>
            <a:endParaRPr lang="en-US"/>
          </a:p>
        </p:txBody>
      </p:sp>
    </p:spTree>
    <p:extLst>
      <p:ext uri="{BB962C8B-B14F-4D97-AF65-F5344CB8AC3E}">
        <p14:creationId xmlns:p14="http://schemas.microsoft.com/office/powerpoint/2010/main" val="1141814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#3: Paradox and A</a:t>
            </a:r>
            <a:r>
              <a:rPr lang="en-US" baseline="-25000" dirty="0" smtClean="0"/>
              <a:t>TM</a:t>
            </a:r>
            <a:endParaRPr lang="en-US" baseline="-25000" dirty="0"/>
          </a:p>
        </p:txBody>
      </p:sp>
      <p:sp>
        <p:nvSpPr>
          <p:cNvPr id="3" name="Content Placeholder 2"/>
          <p:cNvSpPr>
            <a:spLocks noGrp="1"/>
          </p:cNvSpPr>
          <p:nvPr>
            <p:ph idx="1"/>
            <p:custDataLst>
              <p:tags r:id="rId2"/>
            </p:custDataLst>
          </p:nvPr>
        </p:nvSpPr>
        <p:spPr>
          <a:xfrm>
            <a:off x="457200" y="1600200"/>
            <a:ext cx="8229600" cy="4953000"/>
          </a:xfrm>
        </p:spPr>
        <p:txBody>
          <a:bodyPr>
            <a:normAutofit/>
          </a:bodyPr>
          <a:lstStyle/>
          <a:p>
            <a:r>
              <a:rPr lang="en-US" dirty="0" smtClean="0"/>
              <a:t>This is a short essay question where you just give “your take” on what we talked about today with the paradoxes and A</a:t>
            </a:r>
            <a:r>
              <a:rPr lang="en-US" baseline="-25000" dirty="0" smtClean="0"/>
              <a:t>TM</a:t>
            </a:r>
            <a:r>
              <a:rPr lang="en-US" dirty="0" smtClean="0"/>
              <a:t> </a:t>
            </a:r>
            <a:r>
              <a:rPr lang="en-US" dirty="0" err="1" smtClean="0"/>
              <a:t>undecidability</a:t>
            </a:r>
            <a:endParaRPr lang="en-US" dirty="0" smtClean="0"/>
          </a:p>
          <a:p>
            <a:r>
              <a:rPr lang="en-US" dirty="0" smtClean="0"/>
              <a:t>Goal: write something simple and coherent that shows you understand the big picture</a:t>
            </a:r>
          </a:p>
          <a:p>
            <a:r>
              <a:rPr lang="en-US" dirty="0" smtClean="0"/>
              <a:t>Do not stress about this problem—graded on “effort”</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37</a:t>
            </a:fld>
            <a:endParaRPr lang="en-US"/>
          </a:p>
        </p:txBody>
      </p:sp>
    </p:spTree>
    <p:extLst>
      <p:ext uri="{BB962C8B-B14F-4D97-AF65-F5344CB8AC3E}">
        <p14:creationId xmlns:p14="http://schemas.microsoft.com/office/powerpoint/2010/main" val="37853143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#4: </a:t>
            </a:r>
            <a:r>
              <a:rPr lang="en-US" dirty="0" err="1" smtClean="0"/>
              <a:t>Undecidability</a:t>
            </a:r>
            <a:r>
              <a:rPr lang="en-US" dirty="0" smtClean="0"/>
              <a:t> Proof by Reduction</a:t>
            </a:r>
            <a:endParaRPr lang="en-US" baseline="-25000" dirty="0"/>
          </a:p>
        </p:txBody>
      </p:sp>
      <p:sp>
        <p:nvSpPr>
          <p:cNvPr id="3" name="Content Placeholder 2"/>
          <p:cNvSpPr>
            <a:spLocks noGrp="1"/>
          </p:cNvSpPr>
          <p:nvPr>
            <p:ph idx="1"/>
            <p:custDataLst>
              <p:tags r:id="rId2"/>
            </p:custDataLst>
          </p:nvPr>
        </p:nvSpPr>
        <p:spPr>
          <a:xfrm>
            <a:off x="457200" y="1600200"/>
            <a:ext cx="8229600" cy="4953000"/>
          </a:xfrm>
        </p:spPr>
        <p:txBody>
          <a:bodyPr>
            <a:normAutofit fontScale="85000" lnSpcReduction="10000"/>
          </a:bodyPr>
          <a:lstStyle/>
          <a:p>
            <a:r>
              <a:rPr lang="en-US" dirty="0" smtClean="0"/>
              <a:t>Show that EQ</a:t>
            </a:r>
            <a:r>
              <a:rPr lang="en-US" baseline="-25000" dirty="0" smtClean="0"/>
              <a:t>CFG</a:t>
            </a:r>
            <a:r>
              <a:rPr lang="en-US" dirty="0" smtClean="0"/>
              <a:t> is </a:t>
            </a:r>
            <a:r>
              <a:rPr lang="en-US" dirty="0" err="1" smtClean="0"/>
              <a:t>undecidable</a:t>
            </a:r>
            <a:r>
              <a:rPr lang="en-US" dirty="0" smtClean="0"/>
              <a:t> by reduction from ALL</a:t>
            </a:r>
            <a:r>
              <a:rPr lang="en-US" baseline="-25000" dirty="0" smtClean="0"/>
              <a:t>CFG</a:t>
            </a:r>
            <a:r>
              <a:rPr lang="en-US" dirty="0" smtClean="0"/>
              <a:t>.</a:t>
            </a:r>
          </a:p>
          <a:p>
            <a:pPr lvl="1"/>
            <a:r>
              <a:rPr lang="en-US" dirty="0" smtClean="0"/>
              <a:t>This might look intimidating at first, but you can do it!</a:t>
            </a:r>
          </a:p>
          <a:p>
            <a:pPr lvl="1"/>
            <a:r>
              <a:rPr lang="en-US" dirty="0" smtClean="0"/>
              <a:t>On slide #25 from today, we showed that EQ</a:t>
            </a:r>
            <a:r>
              <a:rPr lang="en-US" baseline="-25000" dirty="0" smtClean="0"/>
              <a:t>TM</a:t>
            </a:r>
            <a:r>
              <a:rPr lang="en-US" dirty="0" smtClean="0"/>
              <a:t> is </a:t>
            </a:r>
            <a:r>
              <a:rPr lang="en-US" dirty="0" err="1" smtClean="0"/>
              <a:t>undecidable</a:t>
            </a:r>
            <a:r>
              <a:rPr lang="en-US" dirty="0" smtClean="0"/>
              <a:t>, by reduction from E</a:t>
            </a:r>
            <a:r>
              <a:rPr lang="en-US" baseline="-25000" dirty="0" smtClean="0"/>
              <a:t>TM</a:t>
            </a:r>
          </a:p>
          <a:p>
            <a:pPr lvl="2"/>
            <a:r>
              <a:rPr lang="en-US" dirty="0" smtClean="0"/>
              <a:t>This is a really, really good example problem to refer to for ideas</a:t>
            </a:r>
          </a:p>
          <a:p>
            <a:pPr lvl="1"/>
            <a:r>
              <a:rPr lang="en-US" dirty="0" smtClean="0"/>
              <a:t>I added notes (in green) to the homework description on </a:t>
            </a:r>
            <a:r>
              <a:rPr lang="en-US" dirty="0" err="1" smtClean="0"/>
              <a:t>moodle</a:t>
            </a:r>
            <a:r>
              <a:rPr lang="en-US" dirty="0" smtClean="0"/>
              <a:t>, explaining the general approach for this problem</a:t>
            </a:r>
          </a:p>
          <a:p>
            <a:pPr lvl="1"/>
            <a:r>
              <a:rPr lang="en-US" dirty="0" smtClean="0"/>
              <a:t>One big thing to keep clear is exactly what EQ</a:t>
            </a:r>
            <a:r>
              <a:rPr lang="en-US" baseline="-25000" dirty="0" smtClean="0"/>
              <a:t>CFG</a:t>
            </a:r>
            <a:r>
              <a:rPr lang="en-US" dirty="0" smtClean="0"/>
              <a:t> language is—remember that you do </a:t>
            </a:r>
            <a:r>
              <a:rPr lang="en-US" dirty="0" smtClean="0">
                <a:solidFill>
                  <a:schemeClr val="accent2"/>
                </a:solidFill>
              </a:rPr>
              <a:t>*NOT*</a:t>
            </a:r>
            <a:r>
              <a:rPr lang="en-US" dirty="0" smtClean="0"/>
              <a:t> have given to you as arguments the two languages of the CFGs. You are given the CFGs themselves (i.e., “S -&gt; NP | VP; NP -&gt; P N…” </a:t>
            </a:r>
            <a:r>
              <a:rPr lang="en-US" dirty="0" err="1" smtClean="0"/>
              <a:t>etc</a:t>
            </a:r>
            <a:r>
              <a:rPr lang="en-US" dirty="0" smtClean="0"/>
              <a:t>)</a:t>
            </a:r>
          </a:p>
          <a:p>
            <a:pPr lvl="2"/>
            <a:r>
              <a:rPr lang="en-US" dirty="0" smtClean="0"/>
              <a:t>Also important to remember this distinction for Problem #2</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38</a:t>
            </a:fld>
            <a:endParaRPr lang="en-US"/>
          </a:p>
        </p:txBody>
      </p:sp>
    </p:spTree>
    <p:extLst>
      <p:ext uri="{BB962C8B-B14F-4D97-AF65-F5344CB8AC3E}">
        <p14:creationId xmlns:p14="http://schemas.microsoft.com/office/powerpoint/2010/main" val="24791534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Looking Ahead to the Final Exam</a:t>
            </a:r>
            <a:endParaRPr lang="en-US" dirty="0"/>
          </a:p>
        </p:txBody>
      </p:sp>
      <p:sp>
        <p:nvSpPr>
          <p:cNvPr id="3" name="Content Placeholder 2"/>
          <p:cNvSpPr>
            <a:spLocks noGrp="1"/>
          </p:cNvSpPr>
          <p:nvPr>
            <p:ph idx="1"/>
            <p:custDataLst>
              <p:tags r:id="rId2"/>
            </p:custDataLst>
          </p:nvPr>
        </p:nvSpPr>
        <p:spPr>
          <a:xfrm>
            <a:off x="457200" y="1600200"/>
            <a:ext cx="8229600" cy="4876800"/>
          </a:xfrm>
        </p:spPr>
        <p:txBody>
          <a:bodyPr>
            <a:normAutofit fontScale="77500" lnSpcReduction="20000"/>
          </a:bodyPr>
          <a:lstStyle/>
          <a:p>
            <a:pPr marL="514350" indent="-514350">
              <a:buFont typeface="+mj-lt"/>
              <a:buAutoNum type="arabicPeriod"/>
            </a:pPr>
            <a:r>
              <a:rPr lang="en-US" dirty="0" smtClean="0"/>
              <a:t>DFAs, NFAs, REs, PDAs, Grammars: general understanding</a:t>
            </a:r>
          </a:p>
          <a:p>
            <a:pPr marL="514350" indent="-514350">
              <a:buFont typeface="+mj-lt"/>
              <a:buAutoNum type="arabicPeriod"/>
            </a:pPr>
            <a:r>
              <a:rPr lang="en-US" dirty="0" smtClean="0"/>
              <a:t>Closure proofs (for all language classes)</a:t>
            </a:r>
          </a:p>
          <a:p>
            <a:pPr marL="514350" indent="-514350">
              <a:buFont typeface="+mj-lt"/>
              <a:buAutoNum type="arabicPeriod"/>
            </a:pPr>
            <a:r>
              <a:rPr lang="en-US" dirty="0" smtClean="0"/>
              <a:t>Pumping Lemma proofs</a:t>
            </a:r>
          </a:p>
          <a:p>
            <a:pPr marL="514350" indent="-514350">
              <a:buFont typeface="+mj-lt"/>
              <a:buAutoNum type="arabicPeriod"/>
            </a:pPr>
            <a:r>
              <a:rPr lang="en-US" dirty="0" smtClean="0"/>
              <a:t>Prove a language is decidable/</a:t>
            </a:r>
            <a:r>
              <a:rPr lang="en-US" dirty="0" err="1" smtClean="0"/>
              <a:t>r.e</a:t>
            </a:r>
            <a:r>
              <a:rPr lang="en-US" dirty="0" smtClean="0"/>
              <a:t>./co-</a:t>
            </a:r>
            <a:r>
              <a:rPr lang="en-US" dirty="0" err="1" smtClean="0"/>
              <a:t>r.e</a:t>
            </a:r>
            <a:r>
              <a:rPr lang="en-US" dirty="0" smtClean="0"/>
              <a:t>. (write TM code, maybe use something from the “toolkit” from Section 4.1, like problem #2, be careful to avoid loops or “’car’ issue”)</a:t>
            </a:r>
          </a:p>
          <a:p>
            <a:pPr marL="514350" indent="-514350">
              <a:buFont typeface="+mj-lt"/>
              <a:buAutoNum type="arabicPeriod"/>
            </a:pPr>
            <a:r>
              <a:rPr lang="en-US" dirty="0" smtClean="0"/>
              <a:t>Prove a language is </a:t>
            </a:r>
            <a:r>
              <a:rPr lang="en-US" dirty="0" err="1" smtClean="0"/>
              <a:t>undecidable</a:t>
            </a:r>
            <a:r>
              <a:rPr lang="en-US" dirty="0" smtClean="0"/>
              <a:t> by reduction from some other language (like problem #4; same notes apply as    re: 4.1 toolkit and beware of loops etc.)</a:t>
            </a:r>
          </a:p>
          <a:p>
            <a:pPr marL="514350" indent="-514350">
              <a:buFont typeface="+mj-lt"/>
              <a:buAutoNum type="arabicPeriod"/>
            </a:pPr>
            <a:r>
              <a:rPr lang="en-US" dirty="0" smtClean="0"/>
              <a:t>Prove a language is </a:t>
            </a:r>
            <a:r>
              <a:rPr lang="en-US" dirty="0" err="1" smtClean="0"/>
              <a:t>undecidable</a:t>
            </a:r>
            <a:r>
              <a:rPr lang="en-US" dirty="0" smtClean="0"/>
              <a:t> by reduction from A</a:t>
            </a:r>
            <a:r>
              <a:rPr lang="en-US" baseline="-25000" dirty="0" smtClean="0"/>
              <a:t>TM</a:t>
            </a:r>
            <a:r>
              <a:rPr lang="en-US" dirty="0" smtClean="0"/>
              <a:t> (this is similar to #5 on this list, but when reducing from A</a:t>
            </a:r>
            <a:r>
              <a:rPr lang="en-US" baseline="-25000" dirty="0" smtClean="0"/>
              <a:t>TM</a:t>
            </a:r>
            <a:r>
              <a:rPr lang="en-US" dirty="0" smtClean="0"/>
              <a:t> specifically, there are some special tricks to know—we’ll do many examples on Tuesday)</a:t>
            </a:r>
          </a:p>
          <a:p>
            <a:pPr lvl="1"/>
            <a:r>
              <a:rPr lang="en-US" dirty="0" smtClean="0"/>
              <a:t>This is really the only </a:t>
            </a:r>
            <a:r>
              <a:rPr lang="en-US" i="1" dirty="0" smtClean="0"/>
              <a:t>major</a:t>
            </a:r>
            <a:r>
              <a:rPr lang="en-US" dirty="0" smtClean="0"/>
              <a:t> new thing not covered yet</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39</a:t>
            </a:fld>
            <a:endParaRPr lang="en-US"/>
          </a:p>
        </p:txBody>
      </p:sp>
      <mc:AlternateContent xmlns:mc="http://schemas.openxmlformats.org/markup-compatibility/2006" xmlns:p14="http://schemas.microsoft.com/office/powerpoint/2010/main">
        <mc:Choice Requires="p14">
          <p:contentPart p14:bwMode="auto" r:id="rId6">
            <p14:nvContentPartPr>
              <p14:cNvPr id="7" name="Ink 6"/>
              <p14:cNvContentPartPr/>
              <p14:nvPr>
                <p:custDataLst>
                  <p:tags r:id="rId4"/>
                </p:custDataLst>
              </p14:nvPr>
            </p14:nvContentPartPr>
            <p14:xfrm>
              <a:off x="7985904" y="3356328"/>
              <a:ext cx="734760" cy="846720"/>
            </p14:xfrm>
          </p:contentPart>
        </mc:Choice>
        <mc:Fallback xmlns="">
          <p:pic>
            <p:nvPicPr>
              <p:cNvPr id="7" name="Ink 6"/>
              <p:cNvPicPr/>
              <p:nvPr/>
            </p:nvPicPr>
            <p:blipFill>
              <a:blip r:embed="rId7"/>
              <a:stretch>
                <a:fillRect/>
              </a:stretch>
            </p:blipFill>
            <p:spPr>
              <a:xfrm>
                <a:off x="7975104" y="3349128"/>
                <a:ext cx="758160" cy="864720"/>
              </a:xfrm>
              <a:prstGeom prst="rect">
                <a:avLst/>
              </a:prstGeom>
            </p:spPr>
          </p:pic>
        </mc:Fallback>
      </mc:AlternateContent>
    </p:spTree>
    <p:extLst>
      <p:ext uri="{BB962C8B-B14F-4D97-AF65-F5344CB8AC3E}">
        <p14:creationId xmlns:p14="http://schemas.microsoft.com/office/powerpoint/2010/main" val="3201108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lstStyle/>
          <a:p>
            <a:r>
              <a:rPr lang="en-US" dirty="0" smtClean="0"/>
              <a:t>List Organization Question</a:t>
            </a:r>
            <a:endParaRPr lang="en-US" dirty="0"/>
          </a:p>
        </p:txBody>
      </p:sp>
      <p:sp>
        <p:nvSpPr>
          <p:cNvPr id="8" name="Content Placeholder 7"/>
          <p:cNvSpPr>
            <a:spLocks noGrp="1"/>
          </p:cNvSpPr>
          <p:nvPr>
            <p:ph idx="1"/>
            <p:custDataLst>
              <p:tags r:id="rId2"/>
            </p:custDataLst>
          </p:nvPr>
        </p:nvSpPr>
        <p:spPr>
          <a:xfrm>
            <a:off x="457200" y="1447800"/>
            <a:ext cx="8229600" cy="5181600"/>
          </a:xfrm>
        </p:spPr>
        <p:txBody>
          <a:bodyPr>
            <a:normAutofit fontScale="92500" lnSpcReduction="10000"/>
          </a:bodyPr>
          <a:lstStyle/>
          <a:p>
            <a:r>
              <a:rPr lang="en-US" dirty="0" smtClean="0"/>
              <a:t>Since some of your lists include themselves, and you know that self-reference is dangerous business, you make a list of all lists that do </a:t>
            </a:r>
            <a:r>
              <a:rPr lang="en-US" i="1" dirty="0" smtClean="0">
                <a:solidFill>
                  <a:schemeClr val="accent2"/>
                </a:solidFill>
              </a:rPr>
              <a:t>not</a:t>
            </a:r>
            <a:r>
              <a:rPr lang="en-US" i="1" dirty="0" smtClean="0">
                <a:solidFill>
                  <a:schemeClr val="accent5"/>
                </a:solidFill>
              </a:rPr>
              <a:t> </a:t>
            </a:r>
            <a:r>
              <a:rPr lang="en-US" dirty="0" smtClean="0"/>
              <a:t>include themselves.</a:t>
            </a:r>
          </a:p>
          <a:p>
            <a:r>
              <a:rPr lang="en-US" dirty="0" smtClean="0"/>
              <a:t>Call this list </a:t>
            </a:r>
            <a:r>
              <a:rPr lang="en-US" dirty="0" smtClean="0">
                <a:solidFill>
                  <a:schemeClr val="accent5"/>
                </a:solidFill>
              </a:rPr>
              <a:t>NON-DANGER-LIST</a:t>
            </a:r>
            <a:r>
              <a:rPr lang="en-US" dirty="0" smtClean="0"/>
              <a:t>.</a:t>
            </a:r>
          </a:p>
          <a:p>
            <a:r>
              <a:rPr lang="en-US" dirty="0" smtClean="0"/>
              <a:t>Question:</a:t>
            </a:r>
          </a:p>
          <a:p>
            <a:pPr lvl="1"/>
            <a:r>
              <a:rPr lang="en-US" dirty="0" smtClean="0"/>
              <a:t>Should </a:t>
            </a:r>
            <a:r>
              <a:rPr lang="en-US" dirty="0" smtClean="0">
                <a:solidFill>
                  <a:schemeClr val="accent5"/>
                </a:solidFill>
              </a:rPr>
              <a:t>NON-DANGER-LIST</a:t>
            </a:r>
            <a:r>
              <a:rPr lang="en-US" dirty="0" smtClean="0"/>
              <a:t> include itself?</a:t>
            </a:r>
          </a:p>
          <a:p>
            <a:pPr marL="971550" lvl="1" indent="-514350">
              <a:buFont typeface="+mj-lt"/>
              <a:buAutoNum type="alphaLcParenR"/>
            </a:pPr>
            <a:r>
              <a:rPr lang="en-US" dirty="0" smtClean="0"/>
              <a:t>YES</a:t>
            </a:r>
          </a:p>
          <a:p>
            <a:pPr marL="971550" lvl="1" indent="-514350">
              <a:buFont typeface="+mj-lt"/>
              <a:buAutoNum type="alphaLcParenR"/>
            </a:pPr>
            <a:r>
              <a:rPr lang="en-US" dirty="0" smtClean="0"/>
              <a:t>NO</a:t>
            </a:r>
          </a:p>
          <a:p>
            <a:pPr marL="971550" lvl="1" indent="-514350">
              <a:buFont typeface="+mj-lt"/>
              <a:buAutoNum type="alphaLcParenR"/>
            </a:pPr>
            <a:r>
              <a:rPr lang="en-US" dirty="0" smtClean="0"/>
              <a:t>Not enough information</a:t>
            </a:r>
          </a:p>
          <a:p>
            <a:pPr marL="971550" lvl="1" indent="-514350">
              <a:buFont typeface="+mj-lt"/>
              <a:buAutoNum type="alphaLcParenR"/>
            </a:pPr>
            <a:r>
              <a:rPr lang="en-US" dirty="0" smtClean="0"/>
              <a:t>Other</a:t>
            </a:r>
            <a:endParaRPr lang="en-US" dirty="0"/>
          </a:p>
        </p:txBody>
      </p:sp>
      <p:sp>
        <p:nvSpPr>
          <p:cNvPr id="2" name="Slide Number Placeholder 1"/>
          <p:cNvSpPr>
            <a:spLocks noGrp="1"/>
          </p:cNvSpPr>
          <p:nvPr>
            <p:ph type="sldNum" sz="quarter" idx="12"/>
            <p:custDataLst>
              <p:tags r:id="rId3"/>
            </p:custDataLst>
          </p:nvPr>
        </p:nvSpPr>
        <p:spPr/>
        <p:txBody>
          <a:bodyPr/>
          <a:lstStyle/>
          <a:p>
            <a:fld id="{3F8FD467-8539-4C68-8397-87CE2AA2A606}" type="slidenum">
              <a:rPr lang="en-US" smtClean="0"/>
              <a:pPr/>
              <a:t>4</a:t>
            </a:fld>
            <a:endParaRPr lang="en-US"/>
          </a:p>
        </p:txBody>
      </p:sp>
    </p:spTree>
    <p:extLst>
      <p:ext uri="{BB962C8B-B14F-4D97-AF65-F5344CB8AC3E}">
        <p14:creationId xmlns:p14="http://schemas.microsoft.com/office/powerpoint/2010/main" val="2967833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Grandparent Paradox</a:t>
            </a:r>
            <a:br>
              <a:rPr lang="en-US" dirty="0" smtClean="0"/>
            </a:br>
            <a:r>
              <a:rPr lang="en-US" sz="2700" dirty="0" smtClean="0"/>
              <a:t>(Time Travel Paradox)</a:t>
            </a:r>
            <a:endParaRPr lang="en-US" dirty="0"/>
          </a:p>
        </p:txBody>
      </p:sp>
      <p:sp>
        <p:nvSpPr>
          <p:cNvPr id="3" name="Content Placeholder 2"/>
          <p:cNvSpPr>
            <a:spLocks noGrp="1"/>
          </p:cNvSpPr>
          <p:nvPr>
            <p:ph idx="1"/>
            <p:custDataLst>
              <p:tags r:id="rId2"/>
            </p:custDataLst>
          </p:nvPr>
        </p:nvSpPr>
        <p:spPr>
          <a:xfrm>
            <a:off x="457200" y="1600201"/>
            <a:ext cx="8229600" cy="3124200"/>
          </a:xfrm>
        </p:spPr>
        <p:txBody>
          <a:bodyPr>
            <a:normAutofit fontScale="92500" lnSpcReduction="20000"/>
          </a:bodyPr>
          <a:lstStyle/>
          <a:p>
            <a:r>
              <a:rPr lang="en-US" dirty="0" smtClean="0"/>
              <a:t>You travel back in time and prevent one pair of your biological grandparents from ever meeting each other (assume this prevents your birth).  </a:t>
            </a:r>
          </a:p>
          <a:p>
            <a:r>
              <a:rPr lang="en-US" dirty="0" smtClean="0"/>
              <a:t>Now you don’t exist, so can’t go back in time and prevent them from meeting. </a:t>
            </a:r>
            <a:endParaRPr lang="en-US" dirty="0"/>
          </a:p>
          <a:p>
            <a:endParaRPr lang="en-US" dirty="0" smtClean="0"/>
          </a:p>
          <a:p>
            <a:r>
              <a:rPr lang="en-US" dirty="0" smtClean="0"/>
              <a:t>Pop culture version:</a:t>
            </a:r>
            <a:endParaRPr lang="en-US" dirty="0"/>
          </a:p>
        </p:txBody>
      </p:sp>
      <p:pic>
        <p:nvPicPr>
          <p:cNvPr id="2050" name="Picture 2" descr="http://live.drjays.com/wp-content/uploads/2010/10/future460.jpg"/>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4533900" y="3962400"/>
            <a:ext cx="3563620" cy="2324100"/>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custDataLst>
              <p:tags r:id="rId4"/>
            </p:custDataLst>
          </p:nvPr>
        </p:nvSpPr>
        <p:spPr/>
        <p:txBody>
          <a:bodyPr/>
          <a:lstStyle/>
          <a:p>
            <a:fld id="{3F8FD467-8539-4C68-8397-87CE2AA2A606}" type="slidenum">
              <a:rPr lang="en-US" smtClean="0"/>
              <a:pPr/>
              <a:t>5</a:t>
            </a:fld>
            <a:endParaRPr lang="en-US" dirty="0"/>
          </a:p>
        </p:txBody>
      </p:sp>
      <p:pic>
        <p:nvPicPr>
          <p:cNvPr id="2052" name="Picture 4" descr="http://static.guim.co.uk/sys-images/Arts/Arts_/Pictures/2010/9/15/1284572133727/Back-to-the-Future--006.jpg"/>
          <p:cNvPicPr>
            <a:picLocks noChangeAspect="1" noChangeArrowheads="1"/>
          </p:cNvPicPr>
          <p:nvPr>
            <p:custDataLst>
              <p:tags r:id="rId5"/>
            </p:custDataLst>
          </p:nvPr>
        </p:nvPicPr>
        <p:blipFill>
          <a:blip r:embed="rId9">
            <a:extLst>
              <a:ext uri="{28A0092B-C50C-407E-A947-70E740481C1C}">
                <a14:useLocalDpi xmlns:a14="http://schemas.microsoft.com/office/drawing/2010/main" val="0"/>
              </a:ext>
            </a:extLst>
          </a:blip>
          <a:srcRect/>
          <a:stretch>
            <a:fillRect/>
          </a:stretch>
        </p:blipFill>
        <p:spPr bwMode="auto">
          <a:xfrm>
            <a:off x="2286000" y="5029200"/>
            <a:ext cx="2667000" cy="1600200"/>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custDataLst>
              <p:tags r:id="rId6"/>
            </p:custDataLst>
          </p:nvPr>
        </p:nvPicPr>
        <p:blipFill>
          <a:blip r:embed="rId10">
            <a:extLst>
              <a:ext uri="{28A0092B-C50C-407E-A947-70E740481C1C}">
                <a14:useLocalDpi xmlns:a14="http://schemas.microsoft.com/office/drawing/2010/main" val="0"/>
              </a:ext>
            </a:extLst>
          </a:blip>
          <a:srcRect/>
          <a:stretch>
            <a:fillRect/>
          </a:stretch>
        </p:blipFill>
        <p:spPr bwMode="auto">
          <a:xfrm>
            <a:off x="304800" y="4800600"/>
            <a:ext cx="2271712"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1066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52400"/>
            <a:ext cx="8229600" cy="1143000"/>
          </a:xfrm>
        </p:spPr>
        <p:txBody>
          <a:bodyPr/>
          <a:lstStyle/>
          <a:p>
            <a:r>
              <a:rPr lang="en-US" dirty="0" smtClean="0"/>
              <a:t>Pinocchio’s Paradox</a:t>
            </a:r>
            <a:endParaRPr lang="en-US" dirty="0"/>
          </a:p>
        </p:txBody>
      </p:sp>
      <p:sp>
        <p:nvSpPr>
          <p:cNvPr id="3" name="Content Placeholder 2"/>
          <p:cNvSpPr>
            <a:spLocks noGrp="1"/>
          </p:cNvSpPr>
          <p:nvPr>
            <p:ph idx="1"/>
            <p:custDataLst>
              <p:tags r:id="rId2"/>
            </p:custDataLst>
          </p:nvPr>
        </p:nvSpPr>
        <p:spPr/>
        <p:txBody>
          <a:bodyPr/>
          <a:lstStyle/>
          <a:p>
            <a:endParaRPr lang="en-US"/>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6</a:t>
            </a:fld>
            <a:endParaRPr lang="en-US"/>
          </a:p>
        </p:txBody>
      </p:sp>
      <p:pic>
        <p:nvPicPr>
          <p:cNvPr id="2050" name="Picture 2"/>
          <p:cNvPicPr>
            <a:picLocks noChangeAspect="1" noChangeArrowheads="1"/>
          </p:cNvPicPr>
          <p:nvPr>
            <p:custDataLst>
              <p:tags r:id="rId4"/>
            </p:custDataLst>
          </p:nvPr>
        </p:nvPicPr>
        <p:blipFill>
          <a:blip r:embed="rId6">
            <a:extLst>
              <a:ext uri="{28A0092B-C50C-407E-A947-70E740481C1C}">
                <a14:useLocalDpi xmlns:a14="http://schemas.microsoft.com/office/drawing/2010/main" val="0"/>
              </a:ext>
            </a:extLst>
          </a:blip>
          <a:srcRect/>
          <a:stretch>
            <a:fillRect/>
          </a:stretch>
        </p:blipFill>
        <p:spPr bwMode="auto">
          <a:xfrm>
            <a:off x="2590800" y="1295400"/>
            <a:ext cx="3962400" cy="5224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0339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normAutofit/>
          </a:bodyPr>
          <a:lstStyle/>
          <a:p>
            <a:r>
              <a:rPr lang="en-US" dirty="0" smtClean="0"/>
              <a:t>The TM Acceptance Problem</a:t>
            </a:r>
            <a:br>
              <a:rPr lang="en-US" dirty="0" smtClean="0"/>
            </a:br>
            <a:r>
              <a:rPr lang="en-US" dirty="0" smtClean="0">
                <a:solidFill>
                  <a:schemeClr val="accent5"/>
                </a:solidFill>
              </a:rPr>
              <a:t>A</a:t>
            </a:r>
            <a:r>
              <a:rPr lang="en-US" baseline="-25000" dirty="0" smtClean="0">
                <a:solidFill>
                  <a:schemeClr val="accent5"/>
                </a:solidFill>
              </a:rPr>
              <a:t>TM</a:t>
            </a:r>
            <a:endParaRPr lang="en-US" baseline="-25000" dirty="0">
              <a:solidFill>
                <a:schemeClr val="accent5"/>
              </a:solidFill>
            </a:endParaRPr>
          </a:p>
        </p:txBody>
      </p:sp>
      <p:sp>
        <p:nvSpPr>
          <p:cNvPr id="8" name="Text Placeholder 7"/>
          <p:cNvSpPr>
            <a:spLocks noGrp="1"/>
          </p:cNvSpPr>
          <p:nvPr>
            <p:ph type="body" idx="1"/>
            <p:custDataLst>
              <p:tags r:id="rId2"/>
            </p:custDataLst>
          </p:nvPr>
        </p:nvSpPr>
        <p:spPr/>
        <p:txBody>
          <a:bodyPr/>
          <a:lstStyle/>
          <a:p>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7</a:t>
            </a:fld>
            <a:endParaRPr lang="en-US"/>
          </a:p>
        </p:txBody>
      </p:sp>
    </p:spTree>
    <p:extLst>
      <p:ext uri="{BB962C8B-B14F-4D97-AF65-F5344CB8AC3E}">
        <p14:creationId xmlns:p14="http://schemas.microsoft.com/office/powerpoint/2010/main" val="4276625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a:xfrm>
            <a:off x="457200" y="304800"/>
            <a:ext cx="8229600" cy="1143000"/>
          </a:xfrm>
        </p:spPr>
        <p:txBody>
          <a:bodyPr>
            <a:noAutofit/>
          </a:bodyPr>
          <a:lstStyle/>
          <a:p>
            <a:r>
              <a:rPr lang="en-US" sz="3800" dirty="0" smtClean="0">
                <a:solidFill>
                  <a:schemeClr val="accent5"/>
                </a:solidFill>
              </a:rPr>
              <a:t>A</a:t>
            </a:r>
            <a:r>
              <a:rPr lang="en-US" sz="3800" baseline="-25000" dirty="0" smtClean="0">
                <a:solidFill>
                  <a:schemeClr val="accent5"/>
                </a:solidFill>
              </a:rPr>
              <a:t>TM</a:t>
            </a:r>
            <a:r>
              <a:rPr lang="en-US" sz="3800" dirty="0" smtClean="0">
                <a:solidFill>
                  <a:schemeClr val="accent5"/>
                </a:solidFill>
              </a:rPr>
              <a:t> </a:t>
            </a:r>
            <a:r>
              <a:rPr lang="en-US" sz="3800" dirty="0">
                <a:solidFill>
                  <a:schemeClr val="accent5"/>
                </a:solidFill>
              </a:rPr>
              <a:t>= {&lt;</a:t>
            </a:r>
            <a:r>
              <a:rPr lang="en-US" sz="3800" dirty="0" err="1">
                <a:solidFill>
                  <a:schemeClr val="accent5"/>
                </a:solidFill>
              </a:rPr>
              <a:t>M,w</a:t>
            </a:r>
            <a:r>
              <a:rPr lang="en-US" sz="3800" dirty="0">
                <a:solidFill>
                  <a:schemeClr val="accent5"/>
                </a:solidFill>
              </a:rPr>
              <a:t>&gt; | M is a TM, M </a:t>
            </a:r>
            <a:r>
              <a:rPr lang="en-US" sz="3800" dirty="0" smtClean="0">
                <a:solidFill>
                  <a:schemeClr val="accent5"/>
                </a:solidFill>
              </a:rPr>
              <a:t>accepts string </a:t>
            </a:r>
            <a:r>
              <a:rPr lang="en-US" sz="3800" dirty="0">
                <a:solidFill>
                  <a:schemeClr val="accent5"/>
                </a:solidFill>
              </a:rPr>
              <a:t>w}</a:t>
            </a:r>
          </a:p>
        </p:txBody>
      </p:sp>
      <p:sp>
        <p:nvSpPr>
          <p:cNvPr id="6" name="Content Placeholder 5"/>
          <p:cNvSpPr>
            <a:spLocks noGrp="1"/>
          </p:cNvSpPr>
          <p:nvPr>
            <p:ph idx="1"/>
            <p:custDataLst>
              <p:tags r:id="rId2"/>
            </p:custDataLst>
          </p:nvPr>
        </p:nvSpPr>
        <p:spPr>
          <a:xfrm>
            <a:off x="457200" y="1600201"/>
            <a:ext cx="8229600" cy="4571999"/>
          </a:xfrm>
        </p:spPr>
        <p:txBody>
          <a:bodyPr>
            <a:normAutofit/>
          </a:bodyPr>
          <a:lstStyle/>
          <a:p>
            <a:pPr marL="0" indent="0">
              <a:buNone/>
            </a:pPr>
            <a:r>
              <a:rPr lang="en-US" dirty="0" smtClean="0"/>
              <a:t>A</a:t>
            </a:r>
            <a:r>
              <a:rPr lang="en-US" baseline="-25000" dirty="0" smtClean="0"/>
              <a:t>TM</a:t>
            </a:r>
            <a:r>
              <a:rPr lang="en-US" dirty="0" smtClean="0"/>
              <a:t> is:</a:t>
            </a:r>
            <a:endParaRPr lang="en-US" i="1" dirty="0"/>
          </a:p>
          <a:p>
            <a:pPr marL="514350" indent="-514350">
              <a:buFont typeface="+mj-lt"/>
              <a:buAutoNum type="alphaLcParenR"/>
            </a:pPr>
            <a:r>
              <a:rPr lang="en-US" dirty="0" smtClean="0"/>
              <a:t>An operation </a:t>
            </a:r>
          </a:p>
          <a:p>
            <a:pPr marL="514350" indent="-514350">
              <a:buFont typeface="+mj-lt"/>
              <a:buAutoNum type="alphaLcParenR"/>
            </a:pPr>
            <a:r>
              <a:rPr lang="en-US" dirty="0" smtClean="0"/>
              <a:t>A language </a:t>
            </a:r>
          </a:p>
          <a:p>
            <a:pPr marL="514350" indent="-514350">
              <a:buFont typeface="+mj-lt"/>
              <a:buAutoNum type="alphaLcParenR"/>
            </a:pPr>
            <a:r>
              <a:rPr lang="en-US" dirty="0" smtClean="0"/>
              <a:t>A Turing Machine</a:t>
            </a:r>
          </a:p>
          <a:p>
            <a:pPr marL="514350" indent="-514350">
              <a:buFont typeface="+mj-lt"/>
              <a:buAutoNum type="alphaLcParenR"/>
            </a:pPr>
            <a:r>
              <a:rPr lang="en-US" dirty="0" smtClean="0"/>
              <a:t>None or more than one of the above</a:t>
            </a:r>
          </a:p>
          <a:p>
            <a:pPr marL="514350" indent="-514350">
              <a:buFont typeface="+mj-lt"/>
              <a:buAutoNum type="alphaLcParenR"/>
            </a:pPr>
            <a:endParaRPr lang="en-US" dirty="0" smtClean="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8</a:t>
            </a:fld>
            <a:endParaRPr lang="en-US" dirty="0"/>
          </a:p>
        </p:txBody>
      </p:sp>
    </p:spTree>
    <p:extLst>
      <p:ext uri="{BB962C8B-B14F-4D97-AF65-F5344CB8AC3E}">
        <p14:creationId xmlns:p14="http://schemas.microsoft.com/office/powerpoint/2010/main" val="1452034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a:xfrm>
            <a:off x="457200" y="304800"/>
            <a:ext cx="8229600" cy="1143000"/>
          </a:xfrm>
        </p:spPr>
        <p:txBody>
          <a:bodyPr>
            <a:noAutofit/>
          </a:bodyPr>
          <a:lstStyle/>
          <a:p>
            <a:r>
              <a:rPr lang="en-US" sz="3800" dirty="0" smtClean="0">
                <a:solidFill>
                  <a:schemeClr val="accent5"/>
                </a:solidFill>
              </a:rPr>
              <a:t>A</a:t>
            </a:r>
            <a:r>
              <a:rPr lang="en-US" sz="3800" baseline="-25000" dirty="0" smtClean="0">
                <a:solidFill>
                  <a:schemeClr val="accent5"/>
                </a:solidFill>
              </a:rPr>
              <a:t>TM</a:t>
            </a:r>
            <a:r>
              <a:rPr lang="en-US" sz="3800" dirty="0" smtClean="0">
                <a:solidFill>
                  <a:schemeClr val="accent5"/>
                </a:solidFill>
              </a:rPr>
              <a:t> </a:t>
            </a:r>
            <a:r>
              <a:rPr lang="en-US" sz="3800" dirty="0">
                <a:solidFill>
                  <a:schemeClr val="accent5"/>
                </a:solidFill>
              </a:rPr>
              <a:t>= {&lt;</a:t>
            </a:r>
            <a:r>
              <a:rPr lang="en-US" sz="3800" dirty="0" err="1">
                <a:solidFill>
                  <a:schemeClr val="accent5"/>
                </a:solidFill>
              </a:rPr>
              <a:t>M,w</a:t>
            </a:r>
            <a:r>
              <a:rPr lang="en-US" sz="3800" dirty="0">
                <a:solidFill>
                  <a:schemeClr val="accent5"/>
                </a:solidFill>
              </a:rPr>
              <a:t>&gt; | M is a TM, M accepts w}</a:t>
            </a:r>
          </a:p>
        </p:txBody>
      </p:sp>
      <p:sp>
        <p:nvSpPr>
          <p:cNvPr id="6" name="Content Placeholder 5"/>
          <p:cNvSpPr>
            <a:spLocks noGrp="1"/>
          </p:cNvSpPr>
          <p:nvPr>
            <p:ph idx="1"/>
            <p:custDataLst>
              <p:tags r:id="rId2"/>
            </p:custDataLst>
          </p:nvPr>
        </p:nvSpPr>
        <p:spPr>
          <a:xfrm>
            <a:off x="609600" y="1676401"/>
            <a:ext cx="7924800" cy="4571999"/>
          </a:xfrm>
        </p:spPr>
        <p:txBody>
          <a:bodyPr>
            <a:normAutofit/>
          </a:bodyPr>
          <a:lstStyle/>
          <a:p>
            <a:pPr marL="0" indent="0">
              <a:buNone/>
            </a:pPr>
            <a:r>
              <a:rPr lang="en-US" dirty="0" smtClean="0"/>
              <a:t>A</a:t>
            </a:r>
            <a:r>
              <a:rPr lang="en-US" baseline="-25000" dirty="0" smtClean="0"/>
              <a:t>TM</a:t>
            </a:r>
            <a:r>
              <a:rPr lang="en-US" dirty="0" smtClean="0"/>
              <a:t> is </a:t>
            </a:r>
            <a:r>
              <a:rPr lang="en-US" i="1" dirty="0" smtClean="0"/>
              <a:t>Turing-recognizable</a:t>
            </a:r>
            <a:endParaRPr lang="en-US" i="1" dirty="0"/>
          </a:p>
          <a:p>
            <a:pPr marL="514350" indent="-514350">
              <a:buFont typeface="+mj-lt"/>
              <a:buAutoNum type="alphaLcParenR"/>
            </a:pPr>
            <a:r>
              <a:rPr lang="en-US" dirty="0" smtClean="0"/>
              <a:t>TRUE</a:t>
            </a:r>
          </a:p>
          <a:p>
            <a:pPr marL="514350" indent="-514350">
              <a:buFont typeface="+mj-lt"/>
              <a:buAutoNum type="alphaLcParenR"/>
            </a:pPr>
            <a:r>
              <a:rPr lang="en-US" dirty="0" smtClean="0"/>
              <a:t>FALSE</a:t>
            </a:r>
          </a:p>
          <a:p>
            <a:pPr marL="514350" indent="-514350">
              <a:buFont typeface="+mj-lt"/>
              <a:buAutoNum type="alphaLcParenR"/>
            </a:pPr>
            <a:r>
              <a:rPr lang="en-US" dirty="0" smtClean="0"/>
              <a:t>Other</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9</a:t>
            </a:fld>
            <a:endParaRPr lang="en-US" dirty="0"/>
          </a:p>
        </p:txBody>
      </p:sp>
    </p:spTree>
    <p:extLst>
      <p:ext uri="{BB962C8B-B14F-4D97-AF65-F5344CB8AC3E}">
        <p14:creationId xmlns:p14="http://schemas.microsoft.com/office/powerpoint/2010/main" val="25940318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21030</TotalTime>
  <Words>2682</Words>
  <Application>Microsoft Office PowerPoint</Application>
  <PresentationFormat>On-screen Show (4:3)</PresentationFormat>
  <Paragraphs>333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Theory of Computation</vt:lpstr>
      <vt:lpstr>ParadoxXoDARAP </vt:lpstr>
      <vt:lpstr>Making Lists</vt:lpstr>
      <vt:lpstr>List Organization Question</vt:lpstr>
      <vt:lpstr>Grandparent Paradox (Time Travel Paradox)</vt:lpstr>
      <vt:lpstr>Pinocchio’s Paradox</vt:lpstr>
      <vt:lpstr>The TM Acceptance Problem ATM</vt:lpstr>
      <vt:lpstr>ATM = {&lt;M,w&gt; | M is a TM, M accepts string w}</vt:lpstr>
      <vt:lpstr>ATM = {&lt;M,w&gt; | M is a TM, M accepts w}</vt:lpstr>
      <vt:lpstr>ATM  Is UNDecidable </vt:lpstr>
      <vt:lpstr>The Game Plan:</vt:lpstr>
      <vt:lpstr>Let’s look at MATM:</vt:lpstr>
      <vt:lpstr>Proof:</vt:lpstr>
      <vt:lpstr>Pause to Examine TM D</vt:lpstr>
      <vt:lpstr>Pause to Examine TM D</vt:lpstr>
      <vt:lpstr>Pause to Examine TM D</vt:lpstr>
      <vt:lpstr>Pause to Examine TM D</vt:lpstr>
      <vt:lpstr>Proof:</vt:lpstr>
      <vt:lpstr>The Halting Problem HALTTM</vt:lpstr>
      <vt:lpstr>The Halting Problem</vt:lpstr>
      <vt:lpstr>Proof Ideas (trying to use hypothetical decider for HALTTM to construct a hypothetical decider for ATM)</vt:lpstr>
      <vt:lpstr>Thm. HALTTM is undecidable.</vt:lpstr>
      <vt:lpstr>Reductions Morphing One Solution Into Another</vt:lpstr>
      <vt:lpstr>We just did a reduction</vt:lpstr>
      <vt:lpstr>EQTM = { &lt;M1,M2&gt; | M1, M2 are TMs and L(M1) = L(M2) }</vt:lpstr>
      <vt:lpstr>We just did a reduction</vt:lpstr>
      <vt:lpstr>Are there Languages That Are  Not Turing-recognizable? </vt:lpstr>
      <vt:lpstr>Could ATM be not R.E.?  {&lt;M,w&gt; | M is a TM, M accepts w}</vt:lpstr>
      <vt:lpstr>Thm.: ATM is not Turing-recognizable (R.E.)</vt:lpstr>
      <vt:lpstr>Language Classes</vt:lpstr>
      <vt:lpstr>Theorem 4.22: A language L is decidable iff it is both r.e. and co-r.e.</vt:lpstr>
      <vt:lpstr>Homework #4 Help </vt:lpstr>
      <vt:lpstr>#1: Decidability Proof Reading</vt:lpstr>
      <vt:lpstr>#2: R.E. and Co-R.E.</vt:lpstr>
      <vt:lpstr>#2: R.E. and Co-R.E.</vt:lpstr>
      <vt:lpstr>#2: R.E. and Co-R.E.</vt:lpstr>
      <vt:lpstr>#3: Paradox and ATM</vt:lpstr>
      <vt:lpstr>#4: Undecidability Proof by Reduction</vt:lpstr>
      <vt:lpstr>Looking Ahead to the Final Exam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105 Theory of Computability</dc:title>
  <dc:creator>Jane Doe</dc:creator>
  <cp:lastModifiedBy>HP-6</cp:lastModifiedBy>
  <cp:revision>238</cp:revision>
  <cp:lastPrinted>2011-05-05T17:17:02Z</cp:lastPrinted>
  <dcterms:created xsi:type="dcterms:W3CDTF">2010-06-24T18:44:16Z</dcterms:created>
  <dcterms:modified xsi:type="dcterms:W3CDTF">2012-08-25T06:05:33Z</dcterms:modified>
</cp:coreProperties>
</file>