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ink/ink1.xml" ContentType="application/inkml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ink/ink10.xml" ContentType="application/inkml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667" r:id="rId2"/>
    <p:sldId id="638" r:id="rId3"/>
    <p:sldId id="632" r:id="rId4"/>
    <p:sldId id="639" r:id="rId5"/>
    <p:sldId id="640" r:id="rId6"/>
    <p:sldId id="641" r:id="rId7"/>
    <p:sldId id="663" r:id="rId8"/>
    <p:sldId id="664" r:id="rId9"/>
    <p:sldId id="665" r:id="rId10"/>
    <p:sldId id="662" r:id="rId11"/>
    <p:sldId id="642" r:id="rId12"/>
    <p:sldId id="644" r:id="rId13"/>
    <p:sldId id="645" r:id="rId14"/>
    <p:sldId id="646" r:id="rId15"/>
    <p:sldId id="647" r:id="rId16"/>
    <p:sldId id="648" r:id="rId17"/>
    <p:sldId id="649" r:id="rId18"/>
    <p:sldId id="650" r:id="rId19"/>
    <p:sldId id="651" r:id="rId20"/>
    <p:sldId id="652" r:id="rId21"/>
    <p:sldId id="653" r:id="rId22"/>
    <p:sldId id="654" r:id="rId23"/>
    <p:sldId id="655" r:id="rId24"/>
    <p:sldId id="656" r:id="rId25"/>
    <p:sldId id="657" r:id="rId26"/>
    <p:sldId id="658" r:id="rId27"/>
    <p:sldId id="659" r:id="rId28"/>
    <p:sldId id="660" r:id="rId29"/>
    <p:sldId id="661" r:id="rId30"/>
  </p:sldIdLst>
  <p:sldSz cx="9144000" cy="6858000" type="screen4x3"/>
  <p:notesSz cx="6858000" cy="9144000"/>
  <p:custDataLst>
    <p:tags r:id="rId3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87" autoAdjust="0"/>
    <p:restoredTop sz="76303" autoAdjust="0"/>
  </p:normalViewPr>
  <p:slideViewPr>
    <p:cSldViewPr>
      <p:cViewPr varScale="1">
        <p:scale>
          <a:sx n="73" d="100"/>
          <a:sy n="73" d="100"/>
        </p:scale>
        <p:origin x="-8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54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31T06:55:29.919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447 38 3612,'0'-14'3741,"0"14"258,13-10-129,-13 10-1419,0 0-258,0 0-387,5-15-129,-5 15-129,0 0-387,0 0-258,0 0-258,0 13-129,0-13-129,-16 17-129,1-8 0,0 6-129,-5-1-129,-3 1 129,-6 1-129,0 1 0,-5 3 0,-2 1 0,-2 1-129,-1 0 0,3 1 129,3 0-129,1-5 0,7-1-129,4-4 129,21-13-129,-24 17 258,24-17 0,0 0 0,0 0 129,10 0-129,7-4 129,3-4 0,7 2 258,1-4-258,5 3 258,2-3-258,1 3 129,1 1 0,-1-1 0,-2 2-129,-1 3-129,-3 1 129,-4 1 0,-4 0-258,-1 0 0,-4 3-129,-17-3-258,25 13-129,-25-13-387,20 12-1935,-20-12-1806,0 0-129,11 17 0,-11-17-387</inkml:trace>
  <inkml:trace contextRef="#ctx0" brushRef="#br0" timeOffset="632.0359">-5 470 2967,'-16'0'4257,"16"0"-129,0 0-129,0 0-1419,0 0-645,0 0-387,0 0-258,0 0-258,0 0 0,10 2-516,10 1 0,-4-3-129,13 0 0,-5 0-129,8-2-129,-4-4 0,4 1 0,-4-2 0,-1 2-129,-4 0 0,-2 4 0,-1 1 0,-1-2-258,-1 2-258,-18 0-645,30 3-1419,-30-3-1419,16 7-645,-16-7-129,15 2-258</inkml:trace>
  <inkml:trace contextRef="#ctx0" brushRef="#br0" timeOffset="1660.0945">472 538 1161,'0'0'3354,"0"0"258,-15-25 129,15 25-1806,8-21-129,-3 6 0,12 10-258,-7-10-129,13 13-258,-5-9 0,11 11-258,-6 0-129,5 3 0,-6 4-258,1 7-129,-7 0-129,-2 6 0,-9 0-129,-5 1 0,-2 1 0,-13-2-129,-5 3-129,-8-8-129,1 6-516,-6-16-774,12 4-2322,-4-3-645,2-6-258,8 0-258</inkml:trace>
  <inkml:trace contextRef="#ctx0" brushRef="#br0" timeOffset="1196.0683">475 522 3354,'0'0'4515,"0"0"-258,0 0 129,0 0-1677,0 0-903,0 0-258,0 0-129,4 25-258,-4-25-516,8 39-129,-1-12-129,3 9 0,-2 1-258,3 6 129,-1-1-129,0-1 0,-1-1-129,-1-3 0,-3-8-129,-2-5 0,1-3-387,-4-21-258,1 20-645,-1-20-1419,-5-15-1290,2 0-387,-2-5-387,2-1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6-02T17:43:05.827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498 13 1806,'0'0'2580,"0"0"387,0 0-1290,0 0 258,0 0-129,0 0 129,2-8-129,-2 8-258,0 0-129,0 0-258,0 0-258,18-5-129,-18 5 129,0 0-258,0 0-129,0 0 129,0 0-258,0 0 0,0 0-129,0 0 0,0 0-129,0 0 0,0 0 0,-12 0 0,12 0 0,-25 5 0,5 3-129,-6 4 129,-4 1-129,-6 4 0,-4 1 0,-6 4 0,1-1 129,-3 3-129,2-5 129,4 1 0,6-6 0,6-1 0,10-5 129,4-1-129,16-7 0,0 0 129,0 0-129,9 8-258,9-8 258,9 2 129,0 0-258,11-1 129,-1 1 0,1-2-129,1 0 129,-2 0 129,-4 0-258,-2-2 0,-7 1 0,-4-1 0,-5 0 0,-15 2 0,17-1-129,-17 1 0,0 0-129,0 0 0,0 0-258,0 0-129,17 16-258,-17-16-129,13 15-516,-13-15-516,17 17-258,-17-17-1161,15 13-774,1 0 0,-16-13-129,17 17 904</inkml:trace>
  <inkml:trace contextRef="#ctx0" brushRef="#br0" timeOffset="511.0292">-17 397 4644,'-16'0'3225,"16"0"-258,0 0-774,-16 5-774,16-5-129,0 0-129,10 3 0,-10-3 258,33 4-387,-13-4 0,20 0 0,-2-4-258,14-1-129,-4-6-258,9 1 0,-4-4-258,-1 3 0,-11-3 0,-4 4 0,-8 4-129,-9 1 0,-20 5-129,17-2-258,-17 2-387,0 0-387,0 0-645,0 0-1032,0 0-1161,17 10-387,-17-10 0,17 3 258</inkml:trace>
  <inkml:trace contextRef="#ctx0" brushRef="#br0" timeOffset="1199.0686">580 442 3483,'0'0'3354,"0"0"0,0 0 0,8 15-1935,-8-15-258,0 0 258,0 15 0,3 3-129,-3 2-129,3 16 0,-3 4-129,9 15-258,-6 0 0,7 9-387,-3 0 0,2-3-258,-3-5 0,1-6-129,0-10-129,-4-10-129,2-7-129,-5-23-258,7 18-1419,-7-18-1032,-5-16-903,5-1-516,-14-13 129,11 4-387</inkml:trace>
  <inkml:trace contextRef="#ctx0" brushRef="#br0" timeOffset="1542.0882">555 578 2838,'0'-23'2709,"15"19"516,-15-17-645,18 4-1548,-18 17 0,30-28 129,-11 21-129,-1-3 258,5 9-258,-1-4 258,3 5-129,-4 1-387,4 9-129,-7 0-129,2 3-258,-20-13 258,24 29-258,-19-13-129,-4-1 129,-1 0-129,0-15-258,-8 27-387,8-27-1032,-20 8-1161,20-8-1290,-27 3-129,27-3-516,-33 0 258</inkml:trace>
  <inkml:trace contextRef="#ctx0" brushRef="#br0" timeOffset="2516.1439">681 628 258,'0'0'1677,"0"0"-129,-19-7-129,19 7-258,0 0 258,-15 0-129,15 0-129,0 0 516,-15 3-258,15-3 129,0 0-129,0 0-129,0 0-258,-14 0 0,14 0-387,0 0 0,0 0-258,0 0-258,0 0 0,0 0 0,0 0 0,0 0 0,0 0 0,0 0 0,9 15 129,-9-15-129,18 5 0,-18-5 0,27 9-129,-11-6 129,1 0-258,3 4-129,-5-7-516,8 3-1419,3 0-1548,-11-11-258,14 3-129,-15-18-387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6-03T20:48:30.779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2592 1388 516,'0'0'1032,"0"0"-258,0 0 516,0 0-129,0 0 129,0 0 387,0 0-258,0-9-129,0 9 0,0 0-258,0 0-129,0 0-129,0 0-387,0 0-129,0 0 0,0 0 129,0 0 0,0 0 129,0 0-129,0 0 0,0 0 0,0 0-129,0 0 0,0 0 129,0 0-387,-18 6 0,18-6 129,0 0 0,-18 9 0,18-9 129,-16 5-129,16-5 129,-23 7 0,23-7-129,-29 7 129,29-7-129,-26 5 129,26-5-129,-31 4 0,31-4 129,-33 2 129,17-2 0,-7 0-129,1 0 129,-6 0 129,1 0-258,-3-4 0,-2 4-129,-2-3 0,-2 1 0,1 0-129,-3 0 129,-1-1-129,0-1 129,-2-1-129,2 0 0,-2-1 258,6-1-258,-4 0 129,3 0-129,0-2 129,8 2-129,-2-4 129,3 2-129,2-1 129,0-1-129,4-2 0,0 5 0,-1-5 0,3 2 0,-1 1 0,0 1 129,3 0-129,-3 0 0,2 2 0,-1-2 0,3 2 0,-4-2 0,2 2 0,-3-2 0,3 0 0,-3 0 0,1 0 0,-1 0 0,1 2 0,1-2 0,-1 1 0,1-5 0,-3 1 0,1-4 129,0 0-129,-4-4 129,-2 1-129,-1-5 129,1 3-129,0 0 0,6-2 0,0-2 0,1 2 0,2-3-129,6 1 258,1-4-258,-3-1 258,3-2-258,1 4 129,-1-6 0,2 2 0,0-2 0,-2 0 0,1 2 0,3-2 0,-2 6 0,-2-4 0,-1 3 0,-4 1 0,0 5 0,-2 0 129,0 3-129,-5 1 0,2 1 0,-3 0 0,5 2 0,-2 0 0,1 2 0,-1 1 0,3-1 0,0 2 0,2 1 0,0 0 0,16 11 0,-28-16 0,12 11 0,16 5 0,-29-7 0,29 7 0,-30 0 0,30 0 0,-27 0-129,27 0 129,-25 3 0,25-3 0,-23 9 0,23-9 0,-19 11-129,19-11 129,-18 14 0,18-14 0,-16 11 0,16-11 0,0 0 0,-16 12 0,16-12-129,0 0 129,0 0 0,-18 13 0,18-13 0,0 0 0,-20 9-129,20-9 129,-19 5-129,19-5 129,-20 4 0,20-4 0,-16 0 0,16 0 0,0 0 0,0 0 0,-16 0 0,16 0 0,0 0 0,0 0 0,0 0 0,0 0-129,0 0 129,0-15-129,0 15 0,16-18-258,-16 18 258,22-24-129,-22 24 0,28-29 129,-14 13-129,2 2 129,-1-2-258,-15 16 387,26-25-258,-26 25 258,27-21-129,-27 21 129,18-16-129,-18 16 129,0 0 0,14-20 0,-14 20 129,0 0-129,0 0 0,5-16 129,-5 16-129,0 0 0,0 0 0,0 0 0,0 0 129,0 0-129,0 0 0,0 0 0,-10-11 0,10 11 129,0 0-129,0 0 0,0 0 0,0 0 0,0 0 0,-16-10 0,16 10 0,0 0 0,0 0 0,-16 0 0,16 0 0,-22 12 129,22-12-129,-30 20 0,12-10 387,-1 1-387,-3 2 258,1-3-258,0 1 129,-1 0 0,4-3 0,2 0 0,0-1 0,16-7-129,-19 10 129,19-10-129,0 0 129,-16 13-129,16-13 0,0 0 258,0 0-129,0 19-129,0-19 129,12 16 0,-12-16 0,23 23-129,-23-23 129,20 27-129,-8-11 129,-1 4-129,2-1 129,-1 3-129,0 1 129,1-2-129,3 0 129,-4 1-129,3-4 129,-15-18-129,21 23 129,-21-23-129,16 12 0,-16-12 129,0 0-129,0 0 0,0 0-129,0 0-258,0 0-516,0 0-1161,11 16-1677,-11-16-516,0 0 0,1-12-516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6-03T20:51:07.325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20 240 1032,'0'0'2451,"0"0"387,-18-13 387,18 13-1161,0 0-903,0 0 387,0 0 129,0 0-129,0 0 0,0 0-387,9-10-129,-9 10-129,0 0 0,0 0-387,0 0 0,-2-20 0,2 20-129,0 0-129,0 0 0,-9-16-129,9 16 0,0 0 0,0 0 129,0 0-129,0 21 0,0-1 0,11 5 0,-2 2 129,7 5-129,1-4 129,5 2-129,-1-7-129,2-3 129,0-9-129,1-4 129,-3-7-129,-2 0 129,1-7-258,-2-8 129,-2 1 0,-2-2 0,-14 16 0,23-27-129,-23 27 129,20-14-129,-20 14 129,0 0 0,18 6 0,-18-6 0,12 17 0,-12-17 0,11 22 129,-11-22 0,10 16-129,-10-16 258,0 0-129,22 3 0,-22-3 0,17-5 0,-17 5 0,22-21 129,-22 21-129,14-27-129,-14 27 129,11-23 0,-11 23-129,3-22 129,-3 22-129,0-23 0,0 23 0,-2-30 0,-3 12 0,-2-3-129,2 0 0,-2-3-129,1 5-129,-6-8-258,12 27-387,-14-39-516,14 39-1419,0-19-1290,-8-1-258,8 20 0,-5-37-129</inkml:trace>
  <inkml:trace contextRef="#ctx0" brushRef="#br0" timeOffset="641.0364">203 288 1032,'0'0'2967,"0"0"-774,0 0 387,0 0-129,0 0 129,0 0-258,0 0-258,0 0-387,0 0-258,-11-16-387,11 16 0,0 0-258,0 0-129,0 10-258,0-10 0,0 25-258,0-7 129,0-2-258,6 0-129,6 4-645,-12-20-1935,14 16-1161,6-7-387,-20-9-258,30 0-258</inkml:trace>
  <inkml:trace contextRef="#ctx0" brushRef="#br0" timeOffset="2432.1391">-53 197 1161,'0'0'2193,"-6"-18"258,6 18 774,0 0-2064,0 0-129,0 0 258,0 0 0,0 0 129,0 0 129,11 2-258,-11-2-258,0 0-129,0 0-258,13 21 129,-13-21-129,8 32 0,-2-14 0,4 11-129,-4-3 0,10 8 0,-7-4-258,7 2 0,-2-5-129,2 0 129,-4-8-129,3-3 0,-15-16 0,25 9 0,-25-9 0,21-12 0,-12-11 129,0-2-129,0-5 0,-2-3-129,-2 0 0,-3 1 0,-2 3 0,0 4 0,-2 8 0,-3 1 0,5 16 0,-9-18 0,9 18-129,0 0 129,0 0 0,0 0 0,0 0-129,-4 14 258,4-14-129,4 32 129,5-11-129,1 4 129,3 0 0,3 2 0,-2-6 0,2 1 0,2-6 129,0-4-129,-2-5 0,1-5-129,1-2 258,0-4-129,-2-6 0,2-3 0,-6-6-129,-1-1 129,-4-3 0,0 0-129,-7-4 129,0 2-129,0-1 129,-7 1-129,0 2 0,0 3 0,0 4 0,7 16-258,-9-18-129,9 18-387,0 0-1548,0 0-2193,0 0 129,0 0-387,14 0-258</inkml:trace>
  <inkml:trace contextRef="#ctx0" brushRef="#br0" timeOffset="3116.1782">584-297 3999,'-20'-16'2967,"20"16"258,0 0 0,-18 0-1935,18 0-129,0 0 0,0 0 129,0 0 129,0 17-129,7 5-129,-3-3 0,14 20-129,-9 4-129,12 16-129,-5 3-258,7 11 129,-3-4-258,1 4 0,-5-10-129,2-7 0,-6-15-129,-1-9 129,-4-14 0,-7-18 0,0 0-129,0 0 129,11-21 0,-11-4-129,1-9 0,3-3-258,1-1 129,2-1 0,6 7 0,1 6 0,4 10-129,0 12 129,3 6 0,-1 17 0,1 8 0,-3 10 129,-2 1-129,0 3 0,-2-4-129,-2-7-129,8 0-774,-20-30-1419,18 15-2064,-18-15 0,25-2-387,-25 2-129</inkml:trace>
  <inkml:trace contextRef="#ctx0" brushRef="#br0" timeOffset="3500.2002">1076 206 13029,'22'11'4515,"10"-11"-645,-32 0 258,32-22-3999,-13 10 0,1-6 129,3 0 0,-9-3 0,0 0 0,-5-4 0,0 2 0,-7-1-129,0 5 0,-2 1-129,0 18 0,-15-18 129,-1 18 0,-3 11 0,-1 12 0,-1 6 129,3 8 0,-1 0 0,6 4 0,6-3 0,7-3 0,5-10 0,15-4-129,3-8-129,4-10-129,8-1-129,-3-7-387,8-1-387,-14-22-645,13 16-1419,-14-13-1290,-2-4-258,-3-1-258,-9-7 129</inkml:trace>
  <inkml:trace contextRef="#ctx0" brushRef="#br0" timeOffset="3840.2196">1466-27 6966,'0'0'4257,"0"0"129,2 32-258,8 4-1806,-10-15-516,15 22-129,-12-17-774,11 10-129,-7-17-258,4 3 0,-11-22-129,16 10-129,-16-10 0,13-21 0,-8-7-129,4-10 0,0-3 0,-2-3-129,5-1 129,1 3-129,3 6 0,1 11 129,5 7-129,-1 13 129,2 5 0,0 9 0,-1 11 0,-1 3 0,-1 2-129,-4 3 0,-2-1 0,-5-4-387,3 5-516,-12-28-2322,2 32-1419,3-16 129,-5-16-516,11 22-258</inkml:trace>
  <inkml:trace contextRef="#ctx0" brushRef="#br0" timeOffset="5507.315">304 937 6192,'0'0'3999,"0"0"-387,0 25 387,2-5-2838,-2-1-129,2 13 0,-2-2 129,9 15 129,-9-10-387,10 13 0,-6-7-387,8 0-129,-6-7-129,3-4-129,-4-12 0,0-2-129,-5-16-129,0 0-387,0 0-516,0 0-1161,7-19-1290,-5-12-1032,-2-10-129,0-1-387</inkml:trace>
  <inkml:trace contextRef="#ctx0" brushRef="#br0" timeOffset="6007.3436">270 910 6192,'0'0'3741,"0"0"129,0 0-258,-10-16-2322,10 16-387,9 0 0,7 15 0,-16-15 129,30 33 0,-18-15-258,13 11 129,-9-4-258,9 3-258,-9-5 0,6-3-129,-6-4 0,0-7-129,-16-9 0,25 0 129,-25 0-258,14-27 129,-9 2 0,0 0 0,-1-9-129,0 2 0,-1-2 129,1 4-258,-1 2 258,3 5-258,-1 3 129,-2 4 0,-3 16 0,11-19 0,-11 19 0,0 0 129,18 0-129,-18 0 129,19 30 129,-6-2 0,-2 6 0,3 9 0,-4-1-129,6 6 129,-3-5-129,1-2 0,-1-7-129,-4-6 129,-1-5-258,-8-23-129,22 18-387,-22-18-516,18-9-1806,-13-14-1677,-2-5 0,3-3-516,-4-4 0</inkml:trace>
  <inkml:trace contextRef="#ctx0" brushRef="#br0" timeOffset="6391.3655">1064 588 6192,'16'0'4515,"-16"0"-258,-2-17-129,2 17-2322,0 0-258,-30 1-129,21 19-258,-12-4-258,8 16-387,-8 0 129,12 14-129,-7 1-129,12 6 0,3-2-129,1 1 129,5-7-258,11-6 0,0-7-129,7-13 0,2-5-129,0-14-129,2 0-258,-6-17-516,11 6-774,-20-21-1548,6-2-1161,-2 2-387,-3-5 129,-3 7-258</inkml:trace>
  <inkml:trace contextRef="#ctx0" brushRef="#br0" timeOffset="6852.3919">1220 743 5547,'0'0'4386,"0"0"-129,-23-16-516,23 16-1290,0 0-774,0 0-258,0 18-516,0-18-129,18 32-258,-9-16 0,7 4-129,-5-4 0,5 0-129,-16-16 0,23 16 0,-23-16-129,19-4 0,-19 4 0,20-30 0,-15 8 0,1 1 0,-1 0-129,-2 3 0,-3 18 0,6-23 0,-6 23-129,0 0 129,18 9 0,-8 7 0,3 2 129,-1 1-129,2 1 129,2-3 0,-16-17 0,25 22 0,-25-22 0,20 0 0,-20 0 129,23-25-129,-16 2-129,4-2 129,-2-2 0,0 0-129,-4 3 0,-3 2-129,-2 22 0,1-26-258,-1 26-258,0 0-387,0 0-1548,0 0-1935,0 0-258,0 0 129,-1-24-774</inkml:trace>
  <inkml:trace contextRef="#ctx0" brushRef="#br0" timeOffset="7183.4108">1530 370 6966,'18'-9'4128,"-2"9"-129,-16 0 516,16 3-2967,10 24 0,-10-11 387,20 21-258,-16-14-387,13 17-387,-8-10-258,7 5-387,-7-8-129,-2 0-129,-5-4 129,-7 2-129,-8-4 0,-3-1-129,-2-1 0,2-19-129,-26 36-387,4-31-516,22 13-2451,0-18-774,0 0-387,0 0-258,18-2-129</inkml:trace>
  <inkml:trace contextRef="#ctx0" brushRef="#br0" timeOffset="7821.4472">2195 460 6708,'-23'-1'3741,"23"1"0,-27-2 129,10-2-2451,17 4-258,-32 0 258,24 16 0,-15-7 129,16 16-516,-14-5-129,17 12-387,-6-7-129,10 7-258,0-8 0,7 0-129,-7-24 129,30 19-129,-9-19 0,1-3 0,-1-13 0,-5-6 129,-2-1-258,-3-5 258,-4 1-258,-7 2 129,2 7-129,-2 2 258,0 16-258,0 0 0,0 0 258,0 0-258,0 22 258,7-5-129,-7-17 0,25 27-258,-6-14-129,1-13-516,14 7-1032,-13-7-1419,8-9-903,-1 3-387,-3-8-258,2 5-129</inkml:trace>
  <inkml:trace contextRef="#ctx0" brushRef="#br0" timeOffset="8078.462">2441 382 5676,'-24'-12'4128,"24"12"-129,-28-2 129,28 2-1806,-20 3-774,-1 3-129,18 13 129,-13-6-516,16 15-129,-11-8-129,11 10-129,0-7-258,5 7-129,1-7 0,6 1-387,0-8 129,-12-16-516,38 17-258,-38-17-1161,41-16-2322,-18 2-129,-2-9-258,1-2 0</inkml:trace>
  <inkml:trace contextRef="#ctx0" brushRef="#br0" timeOffset="8359.4777">2441 382 8127,'87'-2'3741,"-87"2"0,-18-14 129,18 14-2580,0 0-387,0 0 129,0 0 258,-28 16 0,28 11-258,-13-9-129,13 15-129,-7-10-258,7 9-129,2-7-129,10 0 0,1-9-258,6-1 129,3-8-129,1-7-129,2 1-129,-4-2-258,6 1-516,-27 0-1290,28-23-2322,-28 23 129,20-15-387,-20 15-258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6-03T20:48:36.683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3894 2324 1806,'22'0'2709,"-22"0"0,0 0-1032,0 0-1032,0 0-258,1-13-129,-1 13 0,0 0 258,0 0 129,0 0 129,7-16 129,-7 16 129,0 0-129,0 0 258,0 0-516,0 0 0,0 0-387,-10 4-129,10-4 0,-22 14-129,22-14 129,-30 20-258,11-12 129,-3 3 0,-4-4 0,-1 4-129,-5-2 258,-2 1-129,-1-1 129,-5 0 0,-1 0 129,-3 0-258,1-2 129,-5 2 0,0-4 0,-5 3 0,-2-1 0,-4 0 0,-5-2 129,0 4-129,-4-4 129,4 4-129,-5-2 129,7-1-129,-4-3 0,5 1-129,1-2 129,1-1-129,2-1 129,-1 0-129,4 0 0,-1-3 0,4-1 0,-5-3 129,8-2-129,-3-3 129,1-2 0,2-4 129,-2-4-129,7-2 387,-1-5-258,7-1 258,-8-4-258,13-2 129,-3-1-258,4-6 0,-1 1 0,2-6-129,-2 0 0,2-8 0,-4 1 0,2-3 0,-4-5 0,1 3 0,-1-2-129,-3 3 129,4 0-129,-5 4 0,1-2 0,-3 4 0,2-1 0,-2 3 129,3 0 0,-2 0 0,3-1 0,1 1 0,7 1 0,-2-2 129,2 6-129,-1-4 0,5 4 0,-1-6 0,0 8 0,2-2 0,-3 1 0,3 2 0,0 2 0,2 6 0,0-4 0,3 8 0,-1-1 0,1 9 129,-1-2-129,5 6 129,-2-1-129,4 3 129,0 1 0,14 16 0,-29-25-129,29 25 129,-28-25-129,28 25 0,-29-27 129,29 27-129,-28-25 0,28 25 0,-27-28 258,27 28-129,-25-29 0,25 29 129,-23-28-129,23 28 258,-23-25-129,23 25 129,-18-22-258,18 22 129,0 0-129,-19-17 129,19 17-258,0 0 0,0 0 0,0 0-129,-15 9 129,15-9-129,-10 28 0,3-7 0,-2 4 129,-2 2-129,0 1 0,-1 1 129,3-1 0,-2 1-129,4-4 129,0-4 0,2-3 0,5-18 0,-5 21 0,5-21 129,0 0-129,0 0 0,-16-3 129,16 3-129,-16-27 129,3 11-129,1-4 0,-1-1 0,1-2 0,-1-4 0,1 1 0,1-1 129,2-2-129,2 3 129,2-1-129,-1 2 129,3 2-129,-1 5 129,4 2-129,0 16 129,0-21-129,0 21 129,0 0-129,9-14 0,-9 14 0,25 0 0,-9 0 0,5 1 0,4 7 0,2-1 0,0 2 0,-1-1 0,1 1 0,0 2 0,-4-4 0,-2 2 0,-1-2 0,-2 0-129,-2-1 129,0 1-129,-16-7 129,25 9-129,-25-9 129,21 7-129,-21-7 129,0 0 0,0 0 0,16 3 129,-16-3-129,0 0-129,0 0 129,0 0-258,0 0 0,0 0-387,-2 22-1032,2-22-1677,0 0-774,-14 17-258,14-17 0,0 0-387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6-03T20:51:24.289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-1 10 1161,'22'-3'2838,"-22"3"-645,1-18 387,-1 18-129,0 0-129,0 0-129,0 0-258,0 0-258,0 0-258,0 0-387,0 0-129,0 0-129,0 0-387,4 14 0,-1 2 0,-1 4 0,2 5-129,-2 1 129,6 5-129,0-3 0,4 2 0,-1-7 0,5-1-129,-16-22 129,30 23-129,-14-21 0,0-2 0,-16 0-129,28-25 129,-15 7-129,-4 0 0,0-1 0,-9 19 0,16-25-129,-16 25 258,0 0-129,21 16 0,-10 9 0,3 3 129,4 2 0,7 4 129,-4-7-129,9-4 129,-3-12 0,5-10 0,-7-6 0,3-13 0,-10-10 0,-2-2-129,-7-8 0,-5-1 0,-4-2-258,0 4 129,-8 5-129,1 5 129,-2 8-129,2 3 0,7 16-129,0 0 129,0 0 0,0 0-645,0 0-258,0 0-1419,15-2-2064,6 2-258,-5 0 129,9-2-774</inkml:trace>
  <inkml:trace contextRef="#ctx0" brushRef="#br0" timeOffset="968.0554">625-80 1677,'0'0'2967,"0"0"516,0-22 129,0 22-2322,0 0 516,7 9 0,8 14-129,-12-3 258,13 15-258,-10-3-258,10 15-387,-11-6-129,7 8-258,-8-9-129,5-1-129,-6-9-129,3-3 0,-4-10-129,-2-17 129,0 0 0,0 0-129,0 0 129,8-14-129,-4-4-129,5 1 0,-9 17 0,23-29 0,-23 29 0,30-14 0,-14 14-129,0 0 129,-16 0 129,27 18-129,-27-18 129,20 35 0,-15-12 0,2 8 129,-2-1-129,2 2 0,1 2 0,4-4 0,2-3-129,6-8 129,3-10 0,5-7-129,6-6 129,5-12-129,0-10 129,-1-5-129,-3-4 0,-6 3 0,-8 1 0,-10 5 0,-9 3 0,-4 5 0,2 18 0,-34-21 0,13 19-129,-2 2 129,1 7 0,4 7 0,4 11-129,7 2 129,4 3 0,3 0 0,1 2 0,12-5 0,8-6 0,2-7 0,9-3-258,-3-9-129,15 0-387,-15-13-516,19 2-774,-23-19-1290,7-1-774,-8-1-258,-6 1 516,-9-3 645,-3 8 1032,-6 0 774,0 5 1677,0 19 1548,0 0 1677,-18 0 129,18 18-774,0 8-387,0 1-258,10 10-516,-6-3-258,14 7-387,-11-9-387,11-2 129,-11-8-258,-7-22-129,23 17-129,-23-17 129,23-10-129,-7-10 0,-2-8-129,8 1 0,-1-3-129,4 7 0,-2 5 0,2 13 129,-6 5 0,1 12 0,-8 11 0,3 9 0,-8 4 129,0 3-129,-4-2-129,-1-8-387,7 3-903,-9-7-3096,0-25 129,0 0-516,0 0 0</inkml:trace>
  <inkml:trace contextRef="#ctx0" brushRef="#br0" timeOffset="3673.2101">2223 314 3870,'-15'-23'3612,"15"23"129,-3-16-129,3 16-1419,0 0-774,9-14 0,-9 14-387,19 0-129,-3 11 0,-16-11 0,22 30-129,-15-10-129,7 12 0,-5 0-129,5 9-129,-5-1 0,7 5-129,-3-4 0,3-4-129,-2-5 0,-2-3-129,-1-13 129,-11-16 0,21 9 0,-21-9-129,25-24 129,-12 0 0,1-12-129,2 0 129,2-3-129,1-2 0,1 2 0,-1 7-129,1 2 129,-2 9 0,-2 5 0,-16 16-129,23-18 129,-23 18 0,16-4-129,-16 4 129,7 13 0,-7 6 0,0 10 129,2 6 0,-2 8-129,2 10 129,-2 3 0,3 4 0,-1-1-129,1-4 129,1-7 0,0-5-129,1-10 0,-2-6 0,1-7-129,-4-20 0,7 21-387,-7-21-387,0 0-1677,20-7-1935,-17-15 0,10-1-258,-8-14-516</inkml:trace>
  <inkml:trace contextRef="#ctx0" brushRef="#br0" timeOffset="3124.1787">2267 188 387,'0'0'3096,"0"0"645,18-10 0,-18 10-1419,0 0 0,16-9-129,-16 9-258,0 0-387,0 0-258,0 0-129,0 0-258,0 21-129,-5 0-258,-1 17 0,-6 8 0,5 14 0,-9 4-258,7 11 0,-2-4 0,6 0-129,-2-7 0,5-7 0,0-16-129,2-10 0,0-10-129,0-21-129,0 0-387,0 0-258,21-4-774,-21-29-1677,6-7-903,6-2-516,-8-15 129,7 5-387</inkml:trace>
  <inkml:trace contextRef="#ctx0" brushRef="#br0" timeOffset="4016.2297">3155 274 4515,'26'0'3612,"-26"0"129,0 0-258,0 0-1806,0 0-516,-21 7 258,7 18 0,-13-1-129,9 19 0,-8 0-258,10 19-129,-7-3-129,14 17-129,-4-8-129,13 5 0,-2-11-129,6-1-129,10-13-129,8-9 0,3-9-258,1-14-129,6-2-258,-3-14-387,12 2-1032,-16-4-2451,-1-19 0,3 1-645,-11-10 387</inkml:trace>
  <inkml:trace contextRef="#ctx0" brushRef="#br0" timeOffset="4528.259">3349 786 5418,'0'0'3741,"0"0"-258,9 0 258,-9 0-2709,0 0 0,0 0 387,8 14-258,-4 6-129,-4-20 129,0 41-258,-2-20 0,2 11-258,0-5-258,2 1 0,3-7 0,8-1-258,-13-20 129,28 20-129,-10-20 0,3-4 0,-1-10 0,1-6-129,-1-3 129,-2-2-129,-2 4-129,-4 1 129,-12 20 0,18-18-129,-18 18 129,0 0-129,19 20 129,-11-2 0,0 1 0,5-1 129,-13-18-129,28 27 0,-12-22 129,0-1 0,-16-4 0,27-4-129,-27 4 129,18-28 0,-16 5-129,-1-1 129,-1-2-129,-3-1-129,-2 4 0,-6-4-258,9 11-516,-14-10-774,16 26-2064,0-23-645,0 6-258,0 17-258,0-28-129</inkml:trace>
  <inkml:trace contextRef="#ctx0" brushRef="#br0" timeOffset="4882.2792">3818 275 5805,'0'0'3612,"9"-1"0,-9 1 258,0 0-2838,0 0 129,20 19 129,5 15 0,-13 3 129,17 18-129,-13-1-258,10 13-258,-12-1-258,4 5 0,-11-8-129,2 2-129,-9-13 0,0-4-129,-14-9 129,-2-3-129,-4-10-129,-1-6 0,2-2-129,-3-13-516,22-5-645,-19 7-2064,19-7-903,14-7-516,9-12-129,16 3-129</inkml:trace>
  <inkml:trace contextRef="#ctx0" brushRef="#br0" timeOffset="6248.3574">4428 761 2451,'-17'-9'2967,"17"9"516,0 0-387,0 0-1806,0 0 129,0 0 0,9 25-129,-6-9 0,4 11-258,-5-8 0,5 13-258,-7-9-129,4 4-129,-4-27 129,0 29-129,0-29 0,0 0 0,-15-2-129,10-14 0,-4-11 0,6-5-258,-1-5-129,4-4 129,0 2-129,2 1 0,7 10 129,1 1-129,3 11 0,-13 16-129,28-12-129,-28 12-258,29 7-258,-29-7-645,30 23-645,-30-23-129,36 30-258,-36-30-129,37 34 387,-37-34 258,34 30 1032,-34-30 903,26 25 903,-26-25 903,25 18 0,-25-18 258,31 5-258,-12-5-258,-3-7-387,11-4-258,-8-6-387,5-3-258,-7-1 0,-1-2-129,-10-1 129,-5 3-129,-2 3 129,1 18 129,-38-16 0,15 16 129,-11 11 0,9 16 0,-7-4 0,15 16 0,-3-5-129,13 7-129,3-8 0,6-4-129,12-8-129,10-8-258,8-4-258,-4-9-645,16-2-645,-11-20-1161,-1-8-1161,5 4-516,-14-15-129,4 9 129</inkml:trace>
  <inkml:trace contextRef="#ctx0" brushRef="#br0" timeOffset="6497.3717">4982 642 2967,'0'0'3741,"0"0"0,5 14 129,7 7-1161,-1 11-903,-6-10-258,15 17-387,-9-14-129,14 16 0,-11-13-387,11 9 129,-11-4-258,5 2 0,-6-5-258,-1 1 0,-8-8 0,-1 2-258,-3-8 129,0-17-129,-23 22-129,2-19-129,1-3-258,-13-3-645,10-8-1935,-2-5-1032,-9-18-258,9-1-129,-7-20-387</inkml:trace>
  <inkml:trace contextRef="#ctx0" brushRef="#br0" timeOffset="6720.3844">4761 327 11739,'-21'-13'4773,"3"5"-516,18 8 387,0 0-3483,-27-9-516,27 9 0,0 0-516,0 0-645,0 0-2838,13 7-903,-13-7-387,0 0-129,23 9-516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6-03T20:52:14.023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101 0 903,'0'0'2451,"0"0"-129,0 0 258,0 0-1032,0 0-129,0 0-258,0 0 0,0 0 129,0 0-129,2 13 129,-2-13-129,0 35 129,-7-15-129,5 17-129,-9-6-129,6 17 129,-7-7-258,4 8-258,-4-6-129,5 2-258,-2-10 129,2-3-258,-2-9 129,5-3-129,4-20 129,-8 16-258,8-16-129,0 0-258,0 0-1161,-4-13-1806,4 13-258,0-21-645,0 3 129</inkml:trace>
  <inkml:trace contextRef="#ctx0" brushRef="#br0" timeOffset="497.0284">94 356 1806,'16'0'3096,"-16"0"129,0 0 258,0 0-1290,0 0-129,0 0-387,0 0-129,0 0-258,21 25-258,-21-25-129,6 34-129,-6-18-258,0 5-258,0-21 129,0 29 0,0-29-129,-7 18-129,7-18 129,0 0 0,0 0 0,0 0-129,7-13 0,9 1 129,3 1-258,3 0 129,4 4-129,-3 5 0,-1 2 0,-3 4 129,-19-4 0,22 28-129,-21-10 258,-1 2-258,0-2 258,0-1-129,-1-1-129,1-16-129,-4 22-516,4-22-516,0 0-2193,0 0-645,0 0-516,0 0 129,0 0-516</inkml:trace>
  <inkml:trace contextRef="#ctx0" brushRef="#br0" timeOffset="1331.0761">736 628 1161,'0'0'2451,"0"0"0,0 0 516,0 0-645,0-9-129,0 9-645,0-16-129,0 16-387,0 0-129,-7-21-129,7 21-129,-21-14-129,3 7 129,-2 7-258,-8 0 129,-1 7 0,-6 4-129,3 8 258,-4-1-258,10 5 0,-5-2 129,15 1-258,0-6 0,15 0 0,1-16-129,16 19 0,8-12-387,3-7-258,12 4-774,-7-4-774,11-7-1935,3 7-129,-16-7-258,11 7-129</inkml:trace>
  <inkml:trace contextRef="#ctx0" brushRef="#br0" timeOffset="1864.1066">902 753 903,'23'0'1935,"-23"0"129,0 0 258,5-18-129,-5 18-258,0 0-387,0-16 129,0 16-387,0 0 0,-11-12-387,11 12 0,-25-2-258,8 2 0,1 2-258,-7 8 0,-1 6-129,1 2 0,0 0 0,2 3-129,3-3 129,6-2 0,12-16 0,-11 23 129,11-23-129,9 4-129,7-4 0,3-6 129,5-4-258,0-3 0,3 3 0,-2-3-129,-2 4 129,-3 4-129,-4 3 0,-16 2 129,17 4 0,-17-4 0,6 28 129,-6-10-129,2 0 129,-2 1-129,0-19-129,8 32-387,-8-32-774,0 0-1290,29 22-1419,-29-22 0,25 0-258,-18-13-129</inkml:trace>
  <inkml:trace contextRef="#ctx0" brushRef="#br0" timeOffset="2282.1305">1216 815 1935,'9'-16'2451,"-9"16"-129,0 0 129,0 0-1677,0-18 129,0 18 129,-10-9-129,10 9 387,-31-1-258,14 1 0,1 0 0,-2 1-258,18-1-258,-30 16-129,30-16 0,-25 20-129,25-20 129,-11 20 0,11-20 129,0 21 0,0-21 0,7 27-129,6-11 129,-13-16 0,21 32-129,-12-15 0,1-1-129,-6 4-129,-2-2 129,-2-18-129,-4 25 0,4-25 0,-25 12-129,8-10-258,-5-2-387,22 0-387,-35-21-645,35 21-903,-15-25-1548,10 0-129,5 25-129,9-43 258</inkml:trace>
  <inkml:trace contextRef="#ctx0" brushRef="#br0" timeOffset="2751.1573">1328 904 2193,'-16'16'2451,"4"-16"258,12 13-129,0-13-1419,0 0 129,-7 17 129,7-17 129,0 0 129,5 16 0,-5-16-387,20 9-129,-2-3-516,-18-6-129,30 0-129,-14-2 0,0-2-258,-16 4 0,27-25 0,-19 9 0,-8 16 0,6-30 0,-6 30-129,-7-27 129,-9 19-129,-4 2 0,-5 6 129,-3 2 0,-1 12 258,-1 9-258,5 4 129,0 3-129,11 4 129,2-2 0,12 0 0,0-5-129,14-2 0,7-9-129,4-7-387,11-1-258,-10-8-903,12 0-1419,-6 0-1032,-15-7-516,7 6 129,-24 1-387</inkml:trace>
  <inkml:trace contextRef="#ctx0" brushRef="#br0" timeOffset="-216087.3593">-1434 401 774,'0'0'2193,"0"0"258,0 0 0,0 0-1032,0 0-258,0 0-387,0-11-129,0 11-129,0 0 0,23-12 129,-23 12 0,20-4-258,-20 4 0,25 0-129,-25 0 129,28 2-129,-8 3-129,-1 0 0,4 1-129,-1-3 0,1 3 0,-2-5 0,2 5 0,-5-6 0,3 0 0,-3 2 258,2-2-129,1 0-129,-1-4 258,-1-1-258,-1-1 258,0 3-258,-18 3 129,27-7-129,-27 7 0,0 0 0,16-4 0,-16 4 0,0 0 0,0 0 0,0 0 0,0 0 0,0 0-258,-8 9 0,8-9-516,0 0-645,-17 27-1161,-3-27-774,20 12 0,-18-12 0</inkml:trace>
  <inkml:trace contextRef="#ctx0" brushRef="#br0" timeOffset="3516.2011">-155 772 6063,'-12'9'3870,"12"9"0,-16-11 0,0 7-2322,5 15-129,-9-6-129,11 13 0,-12-6-387,12 5 0,-9-4-516,6 3 0,-1-8-258,5 1 0,-1-8-129,-2-1 0,11-18-129,-14 20-258,14-20-387,0 0-774,0 0-903,0 0-1032,-9-18-774,9 18 0,11-48-129</inkml:trace>
  <inkml:trace contextRef="#ctx0" brushRef="#br0" timeOffset="4174.2386">-224 817 1032,'0'0'2322,"0"0"129,0 0 1032,0 0-1806,0 0-129,0 0 258,0 0-129,21 2 129,-21-2-129,0 0-387,0 0-258,0 0-129,0 0-129,21 16-129,-21-16 0,0 0-258,9 19 0,-2 1 129,-7-1-129,6 12 0,-6-1-129,3 5 0,1-1 0,-1 0 0,-1-5-129,0-5 0,0-6 0,-2-18 0,0 0 0,0 0 0,16 2 0,-16-2-129,17-27 129,-4 4-129,1-2 129,4 0-258,0-3 129,1 3 0,1 5 0,-2 3 0,-1 2-129,-17 15 129,27-19 0,-27 19 0,0 0-129,16-5 129,-16 5 0,4 8 0,-4-8 0,0 36 129,0-8-129,-4 6 129,-1 5-129,-1 2 129,-2 0 0,0 2 0,1-6-129,0-5 129,0-7-129,4-3 129,3-22-129,-8 21-129,8-21 0,0 0-129,0 0-258,0 0-258,0 0-387,-10-20-1032,10 20-1806,2-19-387,-1 1 0,-1 18-387</inkml:trace>
  <inkml:trace contextRef="#ctx0" brushRef="#br0" timeOffset="4593.2627">334 1048 2580,'23'-9'3483,"-23"0"258,0 9 0,0 0-1290,0 0-645,0 0 0,0 0-387,0 0-258,-16-7-129,16 7-258,-26 13 0,11 10-258,-10 0-129,6 16 129,-10-3-129,10 12 0,-8-4 0,11 6 0,0-9-129,9 2 0,0-11-129,7-4 129,0-10-129,0-18-129,23 21 129,-7-19-129,0-2 0,2-4-387,5-1-258,-9-13-516,15 13-774,-19-13-1548,5 2-774,-15 16-516,24-25 387,-24 25-645</inkml:trace>
  <inkml:trace contextRef="#ctx0" brushRef="#br0" timeOffset="5207.2976">418 1315 1161,'0'0'3096,"0"0"0,0-18 258,0 18-1290,0 0-258,0 0-258,0 0 129,0 0-387,0 0-129,0 0-258,-7 22 0,7-22-258,-13 32 258,3-16-387,8 8 258,-7-4-387,9 3 0,-4-7 0,4 4-129,0-20 0,9 18 0,-9-18-129,18 3 0,-18-3 0,25-2 0,-25 2-129,27-10 0,-27 10 129,23-6-129,-23 6-129,16 0 129,-16 0 0,0 0 0,19 15 0,-19-15 0,0 0 0,18 16 129,-18-16-129,16 0 129,-16 0 0,21 0-129,-21 0 129,18-15-129,-18 15 129,16-19-129,-16 19 0,14-20 129,-14 20-129,6-19 0,-6 19-129,3-18 129,-3 18-258,0 0-387,0 0-516,-3-18-1935,3 18-903,0 0-387,0 0-258,0 0-258</inkml:trace>
  <inkml:trace contextRef="#ctx0" brushRef="#br0" timeOffset="5711.3266">738 1233 1806,'14'-23'2709,"-14"23"645,16 0 0,-16 0-1935,23 7 258,-5 9 129,-18-16 0,32 43 0,-23-22-387,12 18-129,-15-10-258,6 13-258,-12-8 129,0 7-258,-2-9-129,-7 4-258,-8-11 129,-5 0-387,3-4-258,-10-9-516,12 4-903,-12-8-2064,8-8-645,21 0 0,-18 0-387</inkml:trace>
  <inkml:trace contextRef="#ctx0" brushRef="#br0" timeOffset="6268.3585">1144 1244 5160,'0'0'3870,"0"11"0,3 12 387,-3 3-1935,-11-1-774,11 20 0,-5-10 0,5 15-258,-4-9-516,4 3-258,0-10-129,0-2-516,2-7-129,-2-25-774,13 29-1290,-13-29-1935,0 0 0,26 0-258,-18-18-258</inkml:trace>
  <inkml:trace contextRef="#ctx0" brushRef="#br0" timeOffset="7303.4176">1309 1457 6837,'0'0'3354,"0"9"258,0 11 258,-2 5-2580,-3-4 0,5 15-129,0-10 0,16 12 129,-7-10-129,12 2-516,-3-10-129,5-2-258,-3-13-129,3-5 0,-4-7 0,-5-13-129,-3-8 0,-7-6 129,-4-3-387,-6-2 258,-8 3-258,-5 4 258,-1 7-258,-1 7 258,-1 11-129,3 7 0,3 0 0,16 0 0,-11 27-129,11-27-129,11 25-387,-11-25 0,44 14-258,-17-14 258,14 4-129,-15-4 129,10 0 258,-13 0 258,-1-2 387,-22 2 258,0 0 129,0 0 129,-2 9 129,2-9 0,-29 21 129,20-1-258,9-20 129,-16 32-258,16-32 0,0 26-258,0-26 129,22 15-129,-6-15-129,2 0 129,-1-4-129,1-5 258,-18 9-387,29-27 129,-29 27-129,10-30 129,-10 30-258,-5-25 129,5 25-129,-25-18-129,25 18-258,-25-10-129,25 10-129,-16-4-387,16 4 129,0 0-387,16 0 387,-16 0-129,27 2 387,-27-2-129,30 4 516,-30-4 129,28 8 387,-28-8 258,25 18 258,-10 4 129,-8-3 129,10 17 129,-13-2 0,14 15 0,-16-2 0,12 11-258,-12-6-129,7 1-129,-9-8-258,7-6 129,-7-11-129,5-12 0,-5-16-258,0 0 129,5-23 0,-3-11-129,-2-10 0,0-9-129,-2-4-129,-1-4 258,3 4-258,0 4 129,5 10-129,6 6 258,5 12-258,5 9 387,0 9-129,1 7 0,-3 0 0,-3 12 129,-16-12 0,22 34-129,-19-16 129,-3 3-129,-5-1 129,-7-1-258,-8-3 0,-5-7-387,5 2-258,-12-11-1161,32 0-1161,-26 0-1290,26 0 129,-9-21-258,9 1-258</inkml:trace>
  <inkml:trace contextRef="#ctx0" brushRef="#br0" timeOffset="7695.4401">2191 1536 2193,'0'0'2580,"-18"-6"387,18 6-258,-32 2-1161,13 0-645,1 1 645,0 3-258,2-1 129,-2 2-258,18-7 0,-21 20-129,21-4-258,0-16-129,5 26-129,-5-26 258,25 29-258,-25-29 129,38 25 0,-38-25-129,32 26 0,-32-26-129,23 29 0,-23-29 0,7 30-129,-7-30 0,-5 29-129,5-29 129,-31 19-129,10-13-129,-2-5-129,3 1-258,-3-4-387,23 2-1161,-25-1-2451,25 1 129,0-20-387,0 20-387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6-03T20:54:30.516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0 252 1,'0'0'0,"0"0"128,0 0 517,11-2 129,-11 2 129,0 0 258,0 0 258,0 0-129,0 0 387,0 0-387,0 0-258,16-5-129,-16 5 0,0 0-258,14-18 258,-14 18-129,20-18-129,-20 18 129,26-25-129,-8 13-258,-2-4-129,4 1-129,1-2 0,2 2-129,2 0 0,0-1 0,5 4 0,0-1 0,6 1 129,0 3-129,3 0 0,-2 2 129,6 2-129,-4-1 129,5 3-129,-4 1 258,0 2-258,1 0 129,-2 0 0,2 0 0,-1 0 258,2 4-258,-3-3 129,4 5-129,-4-4 129,6 3-129,-6-2 129,3 3-129,-1-3 129,2 3-129,-4-3 0,0 1 0,-3-1 0,1 1 129,-3-2-129,2 1 129,-4-1-129,1 0 129,1-2-129,0 2 0,0-2-129,-2 0 129,-2 0-129,-5 1 129,0-1 0,-7 2-129,-1 0 129,-17-2 0,27 5 129,-27-5-258,27 9 0,-27-9 0,32 11 0,-16-6-387,5 2 129,-3-1-129,7 7-258,-9-8-645,11 11-1290,1 2-1290,-28-18-387,46 25 0,-46-25 129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6-03T20:54:33.348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0 34 1935,'9'15'2451,"-9"-15"-516,0 0-1290,18-6-645,-2 3-129,1-1 129,7-1 0,-1 1 0,0-1 387,0 0-129,2 3 387,-2-2-258,0 3 258,4-3-129,-2 2 129,5 2-129,0 0-258,6 0-129,-2 0-129,5 0 129,-2 0-129,6 0 0,-2 0 0,0 0 0,-1 2 0,3 2 258,0-3-258,-1 5 129,1-3 129,0 4-129,3-1 0,0 1 0,6-2 0,-2 0 0,7 1 0,0-3 0,1 1 258,1-1-129,-2-1 258,2 0-129,-6 0 0,2 0 0,-7-2 258,2 3-129,-4-3-258,4 2 0,-7 0-129,3-1 0,-3-1-129,1 4 0,-5-2 129,2 0-129,-2-1 0,-3 1 0,1 2 0,-3-1 129,0 1-129,-4-1 0,2 1 129,-5-1 129,-1-1-129,-2 0 129,0 0-129,-2 0 0,1-1 258,0 1-258,2-2 0,0 2-129,0 0 0,3 1 129,-5-1-258,0 2 258,-1-3-258,-1 1 129,-5 2 0,2-1-258,-18-3-387,27 6-129,-27-6-645,28 5-258,-12-3-516,4 1-258,-4-3 0,9 2-129,-8-2 387,10 4 516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6-03T20:54:38.344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17234 5492 2064,'15'23'3096,"-15"-23"0,0 0-258,0 0-1935,19 9-516,-19-9-129,20 4-129,-20-4 387,17 2 0,-17-2 258,0 0 258,0 0 0,0 0-129,0 0 258,0 0-258,0 0-129,0 0-258,-5-13-258,5 13 0,0 0-129,0 0 0,-19-19-129,19 19 129,0 0-129,-24-22 129,24 22-129,-21-21 129,7 5 0,14 16 129,-29-32-129,17 12 129,-4-1 129,3-2 0,-1-4-129,4-1 129,-3-4 0,2 0-129,-5-7 0,2-2-129,-5-7 129,1-4-129,-7-5 129,0-2-129,-5-5 0,3 0 0,-3-5 0,3 1-129,1-3 129,-1 5-129,4-1 129,-2-1-129,2 2 0,-2-1 129,-2 1-129,-3-2 0,-4 1 0,-3-4 129,-4 1-129,-2-6 0,-1-1 129,-1 1-129,-1-4 129,1 5-129,1-3 0,0 5 0,1-4 0,0 6 129,-1-2-129,1 4 0,-3 0 0,5-4 129,-5-2-129,3-3 129,-2-1-129,1 3 0,1-2 129,2 3-258,0-3 258,2 6-129,0 3 0,2 9 0,1-1 0,1 4 0,-1 4-129,0-1 129,1 5-129,-2-3 129,3 2-129,-5 0 129,1 1-129,-3-3 0,2 2 258,0-1-258,0 3 258,0 1-258,1 3 258,5 3-258,-3-2 129,6 6 0,0-2 0,-1 5 0,1 2 0,2 2 0,-1 1 0,1 3-129,1 3 258,2 5-258,0-2 258,2 6-129,4 0-129,-1 1 129,2 1 0,0 1 0,2 0 0,-1 3 0,-3 0 0,-1 3 0,-1 0 0,-3-2 0,2 3 0,-3-1 0,-1 3 0,-1 0 0,-3-1 0,-1-1 0,0 2 0,-3-1 0,-1-1 0,-3 2 0,2-1 0,-4-4 0,-2 1 0,0-2 258,1-1-258,-3-2 129,1 2-129,-1-2 258,-5-3-258,4 2 258,-4-1-258,1 1 0,-1-1 0,2 1 0,0-2 0,0-1 0,3 1 0,1 0 0,1 0 0,-3 0 0,0 1 0,-6-1 0,-1 1 0,-10 1 0,1-1 0,-7 5 0,-1-1 0,-1 2 0,0-2 0,2 2 0,1-1 129,8 1-129,-3 2 0,6-2 0,-1-2 0,3-3 0,-1 1 129,1 2-129,0-3 0,0-1 0,0 1 0,-2-3 0,2-1 0,-2 2 0,-2-2 0,2 0 0,-1 2 0,2-4 0,1-1 129,4-3-258,-1 1 258,8 1-129,-1-1 0,2-2 0,3 3 0,0-1 129,-2 1-129,1 6 129,-2 0-129,0 3 0,-3 2 0,-2 2 0,0 2 129,-3 0-129,-3 1 0,-1 0 0,-2 4 0,-3-3 0,-3-1 0,-1 1 0,-1-1 0,-3 1 0,-1 1 0,-1-3 0,-1-1 0,0-3 0,0 2 0,0 0 129,-1-2-129,-2 0 0,-1 0 0,-3 2 0,1 0 0,-3 2 0,2-2 0,-2 5 0,2-2 0,3 1 0,-2 1 0,6 0 0,-2 0 0,2 2 0,2 0 0,-2 0 0,0 0 0,-2 0-129,0 2 129,0 0 0,0 2 0,-2-3 0,4 3 129,0-2-258,1-2 258,3 1-129,-1-1 0,2 2 0,-1 0 0,1 0 0,-3-2-129,1 2 129,-1 3 0,-1 0 0,3 1 129,-6-1-129,2 2 0,0-3 0,-1 1 0,1 2 0,2-2 0,-1-1 0,1 3 0,3-2 0,2-1 0,2 1 0,3-1 0,1 3 0,1 0 0,2-3 0,-1 1 0,3 0 0,-2 2 0,0 1 0,0-1 0,-2 0 0,0-4 0,0 3 0,2-1 0,1 0 0,3-1 0,1 1 0,0 1 0,2-1 0,2 2 0,1 2 0,1 0 0,-1 1 0,3 3 0,-1-1 0,2-1 0,0 1 0,2-3 0,-2 2 0,0 0 0,0-2 0,-1-2 0,-1-2 0,0 0 0,-3 3 0,2-1 0,-4-2 0,1 2 0,-1-2 0,0 1 0,4 1 0,-2 2-129,3 0 258,2 0-258,2-1 129,0 1 0,3-2 0,1 2 0,-1-2 0,2 2 0,-1-2 0,-1-1 0,2 1 0,-1-2 0,-1 4 129,0-2-258,-1 2 258,3-2-258,-1 2 129,-1 0 0,2 0 129,2-2-129,0 2 0,2-2 0,0 0 0,1 0 0,-1 0-129,3 1 129,1-1 0,1 2 0,-4-1 0,1 1 0,1-2 0,-3 2 0,5 0 0,-3 2 0,1-2 0,-1 0 0,4 0 0,-2 0 0,4-1 0,-1 1 0,0 2 0,-2-2 0,2 0 0,-4 1 0,1 1 0,-1 0 129,0-1-129,-3 3 0,0-1 129,0 1-129,-2 1-129,0 0 258,0 2-258,0 0 0,-2 2 0,0 2 129,-2-3-129,1 1 129,-3-2 0,1 2-129,-4 0 129,0 1 0,-1 1 0,-1-2 0,0 0 129,1 3-258,2 0 258,0 2-258,2-1 258,1 1-129,1 0-129,1 2 129,-1 0 129,-1 1-258,-2 3 258,-1-1-129,0 1 0,-1 1-129,0-1 129,2-3 0,1 1 0,4 0 0,1-6 0,2 0 0,1 1 0,0-3 0,0 1 0,-2 1 0,-2-1 0,-2 1 0,-3-1 0,0-1 0,-5 1 0,1-1 0,-3 1 0,-1-2 0,3 1 0,-1-1 0,5 2 0,-1-3 129,3 3-129,1-2 129,1-1-258,1 1 258,-1 4-129,2-3 129,-1 3-258,-1 1 129,1 2 0,-1-1 0,2 1 0,0 2 0,4-2 0,0 2 0,0-2 0,3 1 0,0-3 0,2 0 0,2 1 0,0 0 0,2 3 0,-2 3 0,1 2 0,-1 6-129,0-1 129,2 4 0,-4 0 0,2-2 0,0-3 0,1-8 0,1-1 0,3-8 0,2-3 0,0-5 0,16-11 0,-25 18 0,25-18 0,-18 11 0,18-11 0,0 0 0,-17 7 0,17-7 0,0 0 0,0 0 0,0 0 129,0 0-129,0 0 0,0 0 0,0 0 0,0 0 0,0 0-129,0 0 129,-11 17-129,11-17 129,0 20 0,0-4-129,0-16 129,0 30 0,2-14 0,-2-16 0,0 29 0,0-29 0,0 25 0,0-25 0,-4 19 0,4-19 0,-7 20 0,7-20 0,-5 16 0,5-16 0,-4 18 0,4-18 0,0 0 0,-2 17 0,2-17 0,0 0 0,0 0 0,0 0 0,0 0 0,0 0 0,-16 6 0,16-6 0,-17-2 0,17 2 0,-25-16 0,25 16 0,-27-21 0,11 10 0,16 11 0,-28-23 0,28 23 129,-25-20-129,25 20 0,-16-14 0,16 14 0,0 0 0,0 0 0,-16-16 0,16 16 0,0 0 0,0 0 0,0 0 0,0 0-129,0 0 129,0 0-129,0 0 129,0 0-129,0 0 129,0 0 0,12 11-129,-12-11 129,23 16 0,-23-16 0,31 23 0,-15-13 0,5-1 0,2-2 0,4-1 0,-1-1 129,5-3-129,-5 0 0,1-2 0,-2 0 0,-6 0 0,-3-2 0,-16 2 129,25-11-129,-25 11 129,0 0-129,16-21 0,-16 21 129,9-16-129,-9 16 0,0 0 0,4-16 0,-4 16 0,0 0-129,0 0-129,0 0-387,0 0-1032,0 0-2322,0 0-258,10-16-516,-10 16 129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4DC39-08C1-4F00-ACFA-86EADB399664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EBD1D-9036-4391-9980-9EFB63A8F4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55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2EB1-5946-4D2A-AC92-EA4E74E03249}" type="datetime1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8F8B-856F-40B0-ACA3-87559D46AC94}" type="datetime1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A449A-6386-4D5F-AD40-BE112D393341}" type="datetime1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B816-ED30-4D5B-BC0B-50674102469B}" type="datetime1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A04F2-99ED-479E-BEBB-5926FFF0C787}" type="datetime1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968C-7C3E-4B89-A0D3-99604597F134}" type="datetime1">
              <a:rPr lang="en-US" smtClean="0"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99F3-43B8-4C65-9291-9E6FED75708D}" type="datetime1">
              <a:rPr lang="en-US" smtClean="0"/>
              <a:t>8/24/2012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D48F-E73C-41D0-8A8C-279741ABF435}" type="datetime1">
              <a:rPr lang="en-US" smtClean="0"/>
              <a:t>8/24/2012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D1E3-F57E-46A2-9738-5081A4B254E0}" type="datetime1">
              <a:rPr lang="en-US" smtClean="0"/>
              <a:t>8/24/2012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FDF-3311-4F44-AD33-28D45627F467}" type="datetime1">
              <a:rPr lang="en-US" smtClean="0"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03060-4680-4165-B189-D90323FD3714}" type="datetime1">
              <a:rPr lang="en-US" smtClean="0"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9BCFA-E5C6-494A-A7BF-BDEE53ED74E7}" type="datetime1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4.xml"/><Relationship Id="rId7" Type="http://schemas.openxmlformats.org/officeDocument/2006/relationships/hyperlink" Target="http://creativecommons.org/licenses/by-nc-sa/3.0/" TargetMode="Externa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hyperlink" Target="http://www.peerinstruction4cs.org/" TargetMode="Externa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image" Target="../media/image60.emf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customXml" Target="../ink/ink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4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7" Type="http://schemas.openxmlformats.org/officeDocument/2006/relationships/image" Target="../media/image2.jpeg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1.xml"/><Relationship Id="rId4" Type="http://schemas.openxmlformats.org/officeDocument/2006/relationships/tags" Target="../tags/tag7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image" Target="../media/image4.jpeg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7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image" Target="../media/image5.jpeg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8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90.xml"/><Relationship Id="rId13" Type="http://schemas.openxmlformats.org/officeDocument/2006/relationships/image" Target="../media/image6.png"/><Relationship Id="rId3" Type="http://schemas.openxmlformats.org/officeDocument/2006/relationships/tags" Target="../tags/tag85.xml"/><Relationship Id="rId7" Type="http://schemas.openxmlformats.org/officeDocument/2006/relationships/tags" Target="../tags/tag89.xml"/><Relationship Id="rId12" Type="http://schemas.openxmlformats.org/officeDocument/2006/relationships/slideLayout" Target="../slideLayouts/slideLayout4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6" Type="http://schemas.openxmlformats.org/officeDocument/2006/relationships/tags" Target="../tags/tag88.xml"/><Relationship Id="rId11" Type="http://schemas.openxmlformats.org/officeDocument/2006/relationships/tags" Target="../tags/tag93.xml"/><Relationship Id="rId5" Type="http://schemas.openxmlformats.org/officeDocument/2006/relationships/tags" Target="../tags/tag87.xml"/><Relationship Id="rId15" Type="http://schemas.openxmlformats.org/officeDocument/2006/relationships/image" Target="../media/image8.jpeg"/><Relationship Id="rId10" Type="http://schemas.openxmlformats.org/officeDocument/2006/relationships/tags" Target="../tags/tag92.xml"/><Relationship Id="rId4" Type="http://schemas.openxmlformats.org/officeDocument/2006/relationships/tags" Target="../tags/tag86.xml"/><Relationship Id="rId9" Type="http://schemas.openxmlformats.org/officeDocument/2006/relationships/tags" Target="../tags/tag91.xml"/><Relationship Id="rId14" Type="http://schemas.openxmlformats.org/officeDocument/2006/relationships/image" Target="../media/image7.jpe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01.xml"/><Relationship Id="rId13" Type="http://schemas.openxmlformats.org/officeDocument/2006/relationships/slideLayout" Target="../slideLayouts/slideLayout4.xml"/><Relationship Id="rId3" Type="http://schemas.openxmlformats.org/officeDocument/2006/relationships/tags" Target="../tags/tag96.xml"/><Relationship Id="rId7" Type="http://schemas.openxmlformats.org/officeDocument/2006/relationships/tags" Target="../tags/tag100.xml"/><Relationship Id="rId12" Type="http://schemas.openxmlformats.org/officeDocument/2006/relationships/tags" Target="../tags/tag105.xml"/><Relationship Id="rId2" Type="http://schemas.openxmlformats.org/officeDocument/2006/relationships/tags" Target="../tags/tag95.xml"/><Relationship Id="rId16" Type="http://schemas.openxmlformats.org/officeDocument/2006/relationships/image" Target="../media/image8.jpeg"/><Relationship Id="rId1" Type="http://schemas.openxmlformats.org/officeDocument/2006/relationships/tags" Target="../tags/tag94.xml"/><Relationship Id="rId6" Type="http://schemas.openxmlformats.org/officeDocument/2006/relationships/tags" Target="../tags/tag99.xml"/><Relationship Id="rId11" Type="http://schemas.openxmlformats.org/officeDocument/2006/relationships/tags" Target="../tags/tag104.xml"/><Relationship Id="rId5" Type="http://schemas.openxmlformats.org/officeDocument/2006/relationships/tags" Target="../tags/tag98.xml"/><Relationship Id="rId15" Type="http://schemas.openxmlformats.org/officeDocument/2006/relationships/image" Target="../media/image7.jpeg"/><Relationship Id="rId10" Type="http://schemas.openxmlformats.org/officeDocument/2006/relationships/tags" Target="../tags/tag103.xml"/><Relationship Id="rId4" Type="http://schemas.openxmlformats.org/officeDocument/2006/relationships/tags" Target="../tags/tag97.xml"/><Relationship Id="rId9" Type="http://schemas.openxmlformats.org/officeDocument/2006/relationships/tags" Target="../tags/tag102.xml"/><Relationship Id="rId1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13.xml"/><Relationship Id="rId13" Type="http://schemas.openxmlformats.org/officeDocument/2006/relationships/slideLayout" Target="../slideLayouts/slideLayout4.xml"/><Relationship Id="rId3" Type="http://schemas.openxmlformats.org/officeDocument/2006/relationships/tags" Target="../tags/tag108.xml"/><Relationship Id="rId7" Type="http://schemas.openxmlformats.org/officeDocument/2006/relationships/tags" Target="../tags/tag112.xml"/><Relationship Id="rId12" Type="http://schemas.openxmlformats.org/officeDocument/2006/relationships/tags" Target="../tags/tag117.xml"/><Relationship Id="rId2" Type="http://schemas.openxmlformats.org/officeDocument/2006/relationships/tags" Target="../tags/tag107.xml"/><Relationship Id="rId16" Type="http://schemas.openxmlformats.org/officeDocument/2006/relationships/image" Target="../media/image8.jpeg"/><Relationship Id="rId1" Type="http://schemas.openxmlformats.org/officeDocument/2006/relationships/tags" Target="../tags/tag106.xml"/><Relationship Id="rId6" Type="http://schemas.openxmlformats.org/officeDocument/2006/relationships/tags" Target="../tags/tag111.xml"/><Relationship Id="rId11" Type="http://schemas.openxmlformats.org/officeDocument/2006/relationships/tags" Target="../tags/tag116.xml"/><Relationship Id="rId5" Type="http://schemas.openxmlformats.org/officeDocument/2006/relationships/tags" Target="../tags/tag110.xml"/><Relationship Id="rId15" Type="http://schemas.openxmlformats.org/officeDocument/2006/relationships/image" Target="../media/image7.jpeg"/><Relationship Id="rId10" Type="http://schemas.openxmlformats.org/officeDocument/2006/relationships/tags" Target="../tags/tag115.xml"/><Relationship Id="rId4" Type="http://schemas.openxmlformats.org/officeDocument/2006/relationships/tags" Target="../tags/tag109.xml"/><Relationship Id="rId9" Type="http://schemas.openxmlformats.org/officeDocument/2006/relationships/tags" Target="../tags/tag114.xml"/><Relationship Id="rId1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125.xml"/><Relationship Id="rId13" Type="http://schemas.openxmlformats.org/officeDocument/2006/relationships/slideLayout" Target="../slideLayouts/slideLayout4.xml"/><Relationship Id="rId3" Type="http://schemas.openxmlformats.org/officeDocument/2006/relationships/tags" Target="../tags/tag120.xml"/><Relationship Id="rId7" Type="http://schemas.openxmlformats.org/officeDocument/2006/relationships/tags" Target="../tags/tag124.xml"/><Relationship Id="rId12" Type="http://schemas.openxmlformats.org/officeDocument/2006/relationships/tags" Target="../tags/tag129.xml"/><Relationship Id="rId2" Type="http://schemas.openxmlformats.org/officeDocument/2006/relationships/tags" Target="../tags/tag119.xml"/><Relationship Id="rId16" Type="http://schemas.openxmlformats.org/officeDocument/2006/relationships/image" Target="../media/image8.jpeg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11" Type="http://schemas.openxmlformats.org/officeDocument/2006/relationships/tags" Target="../tags/tag128.xml"/><Relationship Id="rId5" Type="http://schemas.openxmlformats.org/officeDocument/2006/relationships/tags" Target="../tags/tag122.xml"/><Relationship Id="rId15" Type="http://schemas.openxmlformats.org/officeDocument/2006/relationships/image" Target="../media/image7.jpeg"/><Relationship Id="rId10" Type="http://schemas.openxmlformats.org/officeDocument/2006/relationships/tags" Target="../tags/tag127.xml"/><Relationship Id="rId4" Type="http://schemas.openxmlformats.org/officeDocument/2006/relationships/tags" Target="../tags/tag121.xml"/><Relationship Id="rId9" Type="http://schemas.openxmlformats.org/officeDocument/2006/relationships/tags" Target="../tags/tag126.xml"/><Relationship Id="rId1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1.xml"/><Relationship Id="rId1" Type="http://schemas.openxmlformats.org/officeDocument/2006/relationships/tags" Target="../tags/tag130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139.xml"/><Relationship Id="rId13" Type="http://schemas.openxmlformats.org/officeDocument/2006/relationships/image" Target="../media/image9.png"/><Relationship Id="rId3" Type="http://schemas.openxmlformats.org/officeDocument/2006/relationships/tags" Target="../tags/tag134.xml"/><Relationship Id="rId7" Type="http://schemas.openxmlformats.org/officeDocument/2006/relationships/tags" Target="../tags/tag138.xml"/><Relationship Id="rId12" Type="http://schemas.openxmlformats.org/officeDocument/2006/relationships/slideLayout" Target="../slideLayouts/slideLayout4.xml"/><Relationship Id="rId2" Type="http://schemas.openxmlformats.org/officeDocument/2006/relationships/tags" Target="../tags/tag133.xml"/><Relationship Id="rId1" Type="http://schemas.openxmlformats.org/officeDocument/2006/relationships/tags" Target="../tags/tag132.xml"/><Relationship Id="rId6" Type="http://schemas.openxmlformats.org/officeDocument/2006/relationships/tags" Target="../tags/tag137.xml"/><Relationship Id="rId11" Type="http://schemas.openxmlformats.org/officeDocument/2006/relationships/tags" Target="../tags/tag142.xml"/><Relationship Id="rId5" Type="http://schemas.openxmlformats.org/officeDocument/2006/relationships/tags" Target="../tags/tag136.xml"/><Relationship Id="rId10" Type="http://schemas.openxmlformats.org/officeDocument/2006/relationships/tags" Target="../tags/tag141.xml"/><Relationship Id="rId4" Type="http://schemas.openxmlformats.org/officeDocument/2006/relationships/tags" Target="../tags/tag135.xml"/><Relationship Id="rId9" Type="http://schemas.openxmlformats.org/officeDocument/2006/relationships/tags" Target="../tags/tag14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45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4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48.xm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55.emf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customXml" Target="../ink/ink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hyperlink" Target="http://megaswf.com/serve/102223" TargetMode="External"/><Relationship Id="rId5" Type="http://schemas.openxmlformats.org/officeDocument/2006/relationships/hyperlink" Target="http://www.youtube.com/watch?v=94p5NUogClM" TargetMode="Externa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slideLayout" Target="../slideLayouts/slideLayout2.xml"/><Relationship Id="rId18" Type="http://schemas.openxmlformats.org/officeDocument/2006/relationships/customXml" Target="../ink/ink4.xml"/><Relationship Id="rId26" Type="http://schemas.openxmlformats.org/officeDocument/2006/relationships/customXml" Target="../ink/ink8.xml"/><Relationship Id="rId3" Type="http://schemas.openxmlformats.org/officeDocument/2006/relationships/tags" Target="../tags/tag24.xml"/><Relationship Id="rId21" Type="http://schemas.openxmlformats.org/officeDocument/2006/relationships/image" Target="../media/image17.emf"/><Relationship Id="rId7" Type="http://schemas.openxmlformats.org/officeDocument/2006/relationships/tags" Target="../tags/tag28.xml"/><Relationship Id="rId12" Type="http://schemas.openxmlformats.org/officeDocument/2006/relationships/tags" Target="../tags/tag33.xml"/><Relationship Id="rId17" Type="http://schemas.openxmlformats.org/officeDocument/2006/relationships/image" Target="../media/image15.emf"/><Relationship Id="rId25" Type="http://schemas.openxmlformats.org/officeDocument/2006/relationships/image" Target="../media/image19.emf"/><Relationship Id="rId2" Type="http://schemas.openxmlformats.org/officeDocument/2006/relationships/tags" Target="../tags/tag23.xml"/><Relationship Id="rId16" Type="http://schemas.openxmlformats.org/officeDocument/2006/relationships/customXml" Target="../ink/ink3.xml"/><Relationship Id="rId20" Type="http://schemas.openxmlformats.org/officeDocument/2006/relationships/customXml" Target="../ink/ink5.xml"/><Relationship Id="rId29" Type="http://schemas.openxmlformats.org/officeDocument/2006/relationships/image" Target="../media/image21.emf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24" Type="http://schemas.openxmlformats.org/officeDocument/2006/relationships/customXml" Target="../ink/ink7.xml"/><Relationship Id="rId5" Type="http://schemas.openxmlformats.org/officeDocument/2006/relationships/tags" Target="../tags/tag26.xml"/><Relationship Id="rId15" Type="http://schemas.openxmlformats.org/officeDocument/2006/relationships/image" Target="../media/image6.emf"/><Relationship Id="rId23" Type="http://schemas.openxmlformats.org/officeDocument/2006/relationships/image" Target="../media/image18.emf"/><Relationship Id="rId28" Type="http://schemas.openxmlformats.org/officeDocument/2006/relationships/customXml" Target="../ink/ink9.xml"/><Relationship Id="rId10" Type="http://schemas.openxmlformats.org/officeDocument/2006/relationships/tags" Target="../tags/tag31.xml"/><Relationship Id="rId19" Type="http://schemas.openxmlformats.org/officeDocument/2006/relationships/image" Target="../media/image16.emf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4" Type="http://schemas.openxmlformats.org/officeDocument/2006/relationships/customXml" Target="../ink/ink2.xml"/><Relationship Id="rId22" Type="http://schemas.openxmlformats.org/officeDocument/2006/relationships/customXml" Target="../ink/ink6.xml"/><Relationship Id="rId27" Type="http://schemas.openxmlformats.org/officeDocument/2006/relationships/image" Target="../media/image2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209800" y="1295400"/>
            <a:ext cx="4419600" cy="2362199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Theory of Computation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6553200" y="6340475"/>
            <a:ext cx="2133600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" name="Subtitle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990600" y="5781675"/>
            <a:ext cx="73914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solidFill>
                  <a:srgbClr val="4374B7"/>
                </a:solidFill>
                <a:latin typeface="Helvetica Neue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Helvetica Neue"/>
                <a:cs typeface="Arial" pitchFamily="34" charset="0"/>
              </a:rPr>
              <a:t>Theory of Computation Peer Instruction Lecture Slides by </a:t>
            </a:r>
            <a:r>
              <a:rPr lang="en-US" sz="1400" dirty="0" smtClean="0">
                <a:solidFill>
                  <a:srgbClr val="4374B7"/>
                </a:solidFill>
                <a:latin typeface="Helvetica Neue"/>
                <a:cs typeface="Arial" pitchFamily="34" charset="0"/>
                <a:hlinkClick r:id="rId6"/>
              </a:rPr>
              <a:t>Dr. Cynthia Lee, UCSD</a:t>
            </a:r>
            <a:r>
              <a:rPr lang="en-US" sz="1400" dirty="0" smtClean="0">
                <a:solidFill>
                  <a:srgbClr val="000000"/>
                </a:solidFill>
                <a:latin typeface="Helvetica Neue"/>
                <a:cs typeface="Arial" pitchFamily="34" charset="0"/>
              </a:rPr>
              <a:t> are licensed under a </a:t>
            </a:r>
            <a:r>
              <a:rPr lang="en-US" sz="1400" dirty="0" smtClean="0">
                <a:solidFill>
                  <a:srgbClr val="4374B7"/>
                </a:solidFill>
                <a:latin typeface="Helvetica Neue"/>
                <a:cs typeface="Arial" pitchFamily="34" charset="0"/>
                <a:hlinkClick r:id="rId7"/>
              </a:rPr>
              <a:t>Creative Commons Attribution-</a:t>
            </a:r>
            <a:r>
              <a:rPr lang="en-US" sz="1400" dirty="0" err="1" smtClean="0">
                <a:solidFill>
                  <a:srgbClr val="4374B7"/>
                </a:solidFill>
                <a:latin typeface="Helvetica Neue"/>
                <a:cs typeface="Arial" pitchFamily="34" charset="0"/>
                <a:hlinkClick r:id="rId7"/>
              </a:rPr>
              <a:t>NonCommercial</a:t>
            </a:r>
            <a:r>
              <a:rPr lang="en-US" sz="1400" dirty="0" smtClean="0">
                <a:solidFill>
                  <a:srgbClr val="4374B7"/>
                </a:solidFill>
                <a:latin typeface="Helvetica Neue"/>
                <a:cs typeface="Arial" pitchFamily="34" charset="0"/>
                <a:hlinkClick r:id="rId7"/>
              </a:rPr>
              <a:t>-</a:t>
            </a:r>
            <a:r>
              <a:rPr lang="en-US" sz="1400" dirty="0" err="1" smtClean="0">
                <a:solidFill>
                  <a:srgbClr val="4374B7"/>
                </a:solidFill>
                <a:latin typeface="Helvetica Neue"/>
                <a:cs typeface="Arial" pitchFamily="34" charset="0"/>
                <a:hlinkClick r:id="rId7"/>
              </a:rPr>
              <a:t>ShareAlike</a:t>
            </a:r>
            <a:r>
              <a:rPr lang="en-US" sz="1400" dirty="0" smtClean="0">
                <a:solidFill>
                  <a:srgbClr val="4374B7"/>
                </a:solidFill>
                <a:latin typeface="Helvetica Neue"/>
                <a:cs typeface="Arial" pitchFamily="34" charset="0"/>
                <a:hlinkClick r:id="rId7"/>
              </a:rPr>
              <a:t> 3.0 </a:t>
            </a:r>
            <a:r>
              <a:rPr lang="en-US" sz="1400" dirty="0" err="1" smtClean="0">
                <a:solidFill>
                  <a:srgbClr val="4374B7"/>
                </a:solidFill>
                <a:latin typeface="Helvetica Neue"/>
                <a:cs typeface="Arial" pitchFamily="34" charset="0"/>
                <a:hlinkClick r:id="rId7"/>
              </a:rPr>
              <a:t>Unported</a:t>
            </a:r>
            <a:r>
              <a:rPr lang="en-US" sz="1400" dirty="0" smtClean="0">
                <a:solidFill>
                  <a:srgbClr val="4374B7"/>
                </a:solidFill>
                <a:latin typeface="Helvetica Neue"/>
                <a:cs typeface="Arial" pitchFamily="34" charset="0"/>
                <a:hlinkClick r:id="rId7"/>
              </a:rPr>
              <a:t> License</a:t>
            </a:r>
            <a:r>
              <a:rPr lang="en-US" sz="1400" dirty="0" smtClean="0">
                <a:solidFill>
                  <a:srgbClr val="000000"/>
                </a:solidFill>
                <a:latin typeface="Helvetica Neue"/>
                <a:cs typeface="Arial" pitchFamily="34" charset="0"/>
              </a:rPr>
              <a:t>.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Helvetica Neue"/>
                <a:cs typeface="Arial" pitchFamily="34" charset="0"/>
              </a:rPr>
              <a:t>Based on a work at </a:t>
            </a:r>
            <a:r>
              <a:rPr lang="en-US" sz="1400" dirty="0" smtClean="0">
                <a:solidFill>
                  <a:srgbClr val="4374B7"/>
                </a:solidFill>
                <a:latin typeface="Helvetica Neue"/>
                <a:cs typeface="Arial" pitchFamily="34" charset="0"/>
                <a:hlinkClick r:id="rId6"/>
              </a:rPr>
              <a:t>www.peerinstruction4cs.org</a:t>
            </a:r>
            <a:r>
              <a:rPr lang="en-US" sz="1400" dirty="0" smtClean="0">
                <a:solidFill>
                  <a:srgbClr val="000000"/>
                </a:solidFill>
                <a:latin typeface="Helvetica Neue"/>
                <a:cs typeface="Arial" pitchFamily="34" charset="0"/>
              </a:rPr>
              <a:t>.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pic>
        <p:nvPicPr>
          <p:cNvPr id="11" name="Picture 2" descr="Creative Commons License">
            <a:hlinkClick r:id="rId7"/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181" y="5334000"/>
            <a:ext cx="1270819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7825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Reviewing for</a:t>
            </a:r>
            <a:br>
              <a:rPr lang="en-US" dirty="0" smtClean="0"/>
            </a:br>
            <a:r>
              <a:rPr lang="en-US" dirty="0" smtClean="0">
                <a:solidFill>
                  <a:schemeClr val="accent5"/>
                </a:solidFill>
              </a:rPr>
              <a:t>The final exam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70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Looking Ahead to the 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DFAs, NFAs, REs, PDAs, Grammars: general understanding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Closure proofs (for all language classes)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Pumping Lemma proofs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Prove a language is decidable/</a:t>
            </a:r>
            <a:r>
              <a:rPr lang="en-US" dirty="0" err="1" smtClean="0"/>
              <a:t>r.e</a:t>
            </a:r>
            <a:r>
              <a:rPr lang="en-US" dirty="0" smtClean="0"/>
              <a:t>./co-</a:t>
            </a:r>
            <a:r>
              <a:rPr lang="en-US" dirty="0" err="1" smtClean="0"/>
              <a:t>r.e</a:t>
            </a:r>
            <a:r>
              <a:rPr lang="en-US" dirty="0" smtClean="0"/>
              <a:t>. (write TM code, maybe use something from the “toolkit” from Section 4.1, like problem #2, be careful to avoid loops and lexicographic/alphabetic issue)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Prove a language is </a:t>
            </a:r>
            <a:r>
              <a:rPr lang="en-US" dirty="0" err="1" smtClean="0"/>
              <a:t>undecidable</a:t>
            </a:r>
            <a:r>
              <a:rPr lang="en-US" dirty="0" smtClean="0"/>
              <a:t> by reduction from some other language (like problem #4</a:t>
            </a:r>
            <a:r>
              <a:rPr lang="en-US" dirty="0"/>
              <a:t> </a:t>
            </a:r>
            <a:r>
              <a:rPr lang="en-US" dirty="0" smtClean="0"/>
              <a:t>on HW#4)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Prove a language is </a:t>
            </a:r>
            <a:r>
              <a:rPr lang="en-US" dirty="0" err="1" smtClean="0"/>
              <a:t>undecidable</a:t>
            </a:r>
            <a:r>
              <a:rPr lang="en-US" dirty="0" smtClean="0"/>
              <a:t> by reduction from A</a:t>
            </a:r>
            <a:r>
              <a:rPr lang="en-US" baseline="-25000" dirty="0" smtClean="0"/>
              <a:t>TM</a:t>
            </a:r>
            <a:r>
              <a:rPr lang="en-US" dirty="0" smtClean="0"/>
              <a:t> (this is similar to #5 on this list, but when reducing from A</a:t>
            </a:r>
            <a:r>
              <a:rPr lang="en-US" baseline="-25000" dirty="0" smtClean="0"/>
              <a:t>TM</a:t>
            </a:r>
            <a:r>
              <a:rPr lang="en-US" dirty="0" smtClean="0"/>
              <a:t> specifically, there are some special tricks to know—we’ll do many examples on Tuesday)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96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r>
              <a:rPr lang="en-US" i="1" dirty="0" smtClean="0"/>
              <a:t> not </a:t>
            </a:r>
            <a:r>
              <a:rPr lang="en-US" dirty="0" smtClean="0"/>
              <a:t>on the exam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Tuesday’s lecture on P/NP was largely enrichment</a:t>
            </a:r>
          </a:p>
          <a:p>
            <a:pPr lvl="1"/>
            <a:r>
              <a:rPr lang="en-US" dirty="0" smtClean="0"/>
              <a:t>You will not be asked to prove from scratch that A    B </a:t>
            </a:r>
          </a:p>
          <a:p>
            <a:pPr lvl="1"/>
            <a:r>
              <a:rPr lang="en-US" dirty="0" smtClean="0"/>
              <a:t>You </a:t>
            </a:r>
            <a:r>
              <a:rPr lang="en-US" i="1" dirty="0" smtClean="0">
                <a:solidFill>
                  <a:schemeClr val="accent5"/>
                </a:solidFill>
              </a:rPr>
              <a:t>should</a:t>
            </a:r>
            <a:r>
              <a:rPr lang="en-US" i="1" dirty="0" smtClean="0"/>
              <a:t> </a:t>
            </a:r>
            <a:r>
              <a:rPr lang="en-US" dirty="0" smtClean="0"/>
              <a:t>know basic facts about what P and NP are, and why it’s a “Big Deal”</a:t>
            </a:r>
          </a:p>
          <a:p>
            <a:r>
              <a:rPr lang="en-US" dirty="0" smtClean="0"/>
              <a:t>PCP (5.2 in the book), entire Chapter 6</a:t>
            </a:r>
          </a:p>
          <a:p>
            <a:r>
              <a:rPr lang="en-US" dirty="0" smtClean="0"/>
              <a:t>Reductions via computation histories, writing proofs using linear-bounded automata </a:t>
            </a:r>
          </a:p>
          <a:p>
            <a:r>
              <a:rPr lang="en-US" dirty="0" smtClean="0"/>
              <a:t>Exclusions for midterm still apply (i.e., no GNFA, no changing grammar to CNF)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12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Ink 10"/>
              <p14:cNvContentPartPr/>
              <p14:nvPr>
                <p:custDataLst>
                  <p:tags r:id="rId4"/>
                </p:custDataLst>
              </p14:nvPr>
            </p14:nvContentPartPr>
            <p14:xfrm>
              <a:off x="7924800" y="2270280"/>
              <a:ext cx="323640" cy="39672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916170" y="2257680"/>
                <a:ext cx="340901" cy="420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13024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Terminology check:</a:t>
            </a:r>
            <a:br>
              <a:rPr lang="en-US" dirty="0" smtClean="0"/>
            </a:br>
            <a:r>
              <a:rPr lang="en-US" dirty="0" smtClean="0"/>
              <a:t>“Run </a:t>
            </a:r>
            <a:r>
              <a:rPr lang="en-US" dirty="0"/>
              <a:t>A</a:t>
            </a:r>
            <a:r>
              <a:rPr lang="en-US" baseline="-25000" dirty="0"/>
              <a:t>TM</a:t>
            </a:r>
            <a:r>
              <a:rPr lang="en-US" dirty="0"/>
              <a:t> on input </a:t>
            </a:r>
            <a:r>
              <a:rPr lang="en-US" dirty="0" err="1" smtClean="0"/>
              <a:t>M,w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should you write instead of the above? (Assume the context is trying to test if M accepts w)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“</a:t>
            </a:r>
            <a:r>
              <a:rPr lang="en-US" dirty="0"/>
              <a:t>Run A</a:t>
            </a:r>
            <a:r>
              <a:rPr lang="en-US" baseline="-25000" dirty="0"/>
              <a:t>TM</a:t>
            </a:r>
            <a:r>
              <a:rPr lang="en-US" dirty="0"/>
              <a:t> on input </a:t>
            </a:r>
            <a:r>
              <a:rPr lang="en-US" dirty="0" smtClean="0"/>
              <a:t>&lt;</a:t>
            </a:r>
            <a:r>
              <a:rPr lang="en-US" dirty="0" err="1" smtClean="0"/>
              <a:t>M,w</a:t>
            </a:r>
            <a:r>
              <a:rPr lang="en-US" dirty="0" smtClean="0"/>
              <a:t>&gt;”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“Run </a:t>
            </a:r>
            <a:r>
              <a:rPr lang="en-US" dirty="0" smtClean="0"/>
              <a:t>&lt;A</a:t>
            </a:r>
            <a:r>
              <a:rPr lang="en-US" baseline="-25000" dirty="0" smtClean="0"/>
              <a:t>TM</a:t>
            </a:r>
            <a:r>
              <a:rPr lang="en-US" dirty="0" smtClean="0"/>
              <a:t>&gt; on </a:t>
            </a:r>
            <a:r>
              <a:rPr lang="en-US" dirty="0"/>
              <a:t>input &lt;</a:t>
            </a:r>
            <a:r>
              <a:rPr lang="en-US" dirty="0" err="1"/>
              <a:t>M,w</a:t>
            </a:r>
            <a:r>
              <a:rPr lang="en-US" dirty="0"/>
              <a:t>&gt;”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“Run M</a:t>
            </a:r>
            <a:r>
              <a:rPr lang="en-US" baseline="-25000" dirty="0" smtClean="0"/>
              <a:t>ATM</a:t>
            </a:r>
            <a:r>
              <a:rPr lang="en-US" dirty="0" smtClean="0"/>
              <a:t>, a TM that recognizes language A</a:t>
            </a:r>
            <a:r>
              <a:rPr lang="en-US" baseline="-25000" dirty="0" smtClean="0"/>
              <a:t>TM,</a:t>
            </a:r>
            <a:r>
              <a:rPr lang="en-US" dirty="0" smtClean="0"/>
              <a:t> on input </a:t>
            </a:r>
            <a:r>
              <a:rPr lang="en-US" dirty="0" err="1" smtClean="0"/>
              <a:t>M,w</a:t>
            </a:r>
            <a:r>
              <a:rPr lang="en-US" dirty="0" smtClean="0"/>
              <a:t>”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“Run M</a:t>
            </a:r>
            <a:r>
              <a:rPr lang="en-US" baseline="-25000" dirty="0"/>
              <a:t>ATM</a:t>
            </a:r>
            <a:r>
              <a:rPr lang="en-US" dirty="0"/>
              <a:t>, a TM that recognizes language A</a:t>
            </a:r>
            <a:r>
              <a:rPr lang="en-US" baseline="-25000" dirty="0"/>
              <a:t>TM,</a:t>
            </a:r>
            <a:r>
              <a:rPr lang="en-US" dirty="0"/>
              <a:t> on input </a:t>
            </a:r>
            <a:r>
              <a:rPr lang="en-US" dirty="0" smtClean="0"/>
              <a:t>&lt;</a:t>
            </a:r>
            <a:r>
              <a:rPr lang="en-US" dirty="0" err="1" smtClean="0"/>
              <a:t>M,w</a:t>
            </a:r>
            <a:r>
              <a:rPr lang="en-US" dirty="0" smtClean="0"/>
              <a:t>&gt;”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17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Study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Review lecture slides</a:t>
            </a:r>
          </a:p>
          <a:p>
            <a:pPr lvl="1"/>
            <a:r>
              <a:rPr lang="en-US" dirty="0" smtClean="0"/>
              <a:t>T/F, multiple choice, drawing taken mostly from lecture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Review homework</a:t>
            </a:r>
          </a:p>
          <a:p>
            <a:pPr lvl="1"/>
            <a:r>
              <a:rPr lang="en-US" dirty="0" smtClean="0"/>
              <a:t>Proofs taken from homework</a:t>
            </a:r>
          </a:p>
          <a:p>
            <a:pPr lvl="1"/>
            <a:r>
              <a:rPr lang="en-US" dirty="0" smtClean="0"/>
              <a:t>Some T/F, multiple choice questions incorporate proof concepts from homework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Practice exam</a:t>
            </a:r>
          </a:p>
          <a:p>
            <a:r>
              <a:rPr lang="en-US" dirty="0" smtClean="0"/>
              <a:t>Book is there if you need more clarification of a topic</a:t>
            </a:r>
          </a:p>
          <a:p>
            <a:pPr lvl="1"/>
            <a:r>
              <a:rPr lang="en-US" dirty="0" smtClean="0"/>
              <a:t>Poring over every detail of Chapters 1-5,7 in their entirety likely to be a very unproductive use of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23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 Exam</a:t>
            </a:r>
            <a:br>
              <a:rPr lang="en-US" dirty="0" smtClean="0"/>
            </a:br>
            <a:r>
              <a:rPr lang="en-US" dirty="0" smtClean="0">
                <a:solidFill>
                  <a:schemeClr val="accent5"/>
                </a:solidFill>
              </a:rPr>
              <a:t>Whole-Course </a:t>
            </a:r>
            <a:r>
              <a:rPr lang="en-US" dirty="0" err="1" smtClean="0">
                <a:solidFill>
                  <a:schemeClr val="accent5"/>
                </a:solidFill>
              </a:rPr>
              <a:t>REview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4" name="Slide Number Placeholder 3" hidden="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00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True (a) or False (b)?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Language A = {w | “0101” is a substring of w}. It is possible to build a TM that recognizes (but does not decide) 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260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True (a) or False (b)?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Language A = {w | the first character of w is ‘1’ and the last character is ‘0’}. It is possible to build a TM that recognizes (but does not decide) 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39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did we do in this class?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79863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examined </a:t>
            </a:r>
            <a:r>
              <a:rPr lang="en-US" dirty="0" smtClean="0">
                <a:solidFill>
                  <a:schemeClr val="accent5"/>
                </a:solidFill>
              </a:rPr>
              <a:t>a series</a:t>
            </a:r>
            <a:r>
              <a:rPr lang="en-US" dirty="0" smtClean="0"/>
              <a:t> of abstracted models of computation machines</a:t>
            </a:r>
          </a:p>
          <a:p>
            <a:pPr lvl="1"/>
            <a:r>
              <a:rPr lang="en-US" dirty="0" smtClean="0"/>
              <a:t>Started with the </a:t>
            </a:r>
            <a:r>
              <a:rPr lang="en-US" dirty="0" smtClean="0">
                <a:solidFill>
                  <a:schemeClr val="accent5"/>
                </a:solidFill>
              </a:rPr>
              <a:t>most limited</a:t>
            </a:r>
            <a:endParaRPr lang="en-US" dirty="0" smtClean="0"/>
          </a:p>
          <a:p>
            <a:pPr lvl="1"/>
            <a:r>
              <a:rPr lang="en-US" dirty="0" smtClean="0"/>
              <a:t>Moved towards the </a:t>
            </a:r>
            <a:r>
              <a:rPr lang="en-US" dirty="0" smtClean="0">
                <a:solidFill>
                  <a:schemeClr val="accent5"/>
                </a:solidFill>
              </a:rPr>
              <a:t>most versatile</a:t>
            </a:r>
            <a:endParaRPr lang="en-US" dirty="0" smtClean="0"/>
          </a:p>
          <a:p>
            <a:r>
              <a:rPr lang="en-US" dirty="0" smtClean="0"/>
              <a:t>Along the way,</a:t>
            </a:r>
          </a:p>
          <a:p>
            <a:pPr lvl="1"/>
            <a:r>
              <a:rPr lang="en-US" dirty="0" smtClean="0"/>
              <a:t>Learned how to use each model as a handy tool in your programming life (e.g. </a:t>
            </a:r>
            <a:r>
              <a:rPr lang="en-US" dirty="0" err="1" smtClean="0"/>
              <a:t>RegExp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Became intimate with the contours of each model’s limitations and powers</a:t>
            </a:r>
          </a:p>
          <a:p>
            <a:pPr lvl="1"/>
            <a:r>
              <a:rPr lang="en-US" dirty="0" smtClean="0"/>
              <a:t>Proved things about the limitations, about the powers, and about the relationships between models</a:t>
            </a:r>
            <a:endParaRPr lang="en-US" dirty="0"/>
          </a:p>
        </p:txBody>
      </p:sp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>
          <a:xfrm>
            <a:off x="6477000" y="990600"/>
            <a:ext cx="2133600" cy="92333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Weak = limited uses</a:t>
            </a:r>
          </a:p>
          <a:p>
            <a:r>
              <a:rPr lang="en-US" dirty="0" smtClean="0"/>
              <a:t>Powerful = versatile</a:t>
            </a:r>
          </a:p>
          <a:p>
            <a:r>
              <a:rPr lang="en-US" dirty="0" smtClean="0"/>
              <a:t>Venn Diagram</a:t>
            </a:r>
            <a:endParaRPr lang="en-US" dirty="0"/>
          </a:p>
        </p:txBody>
      </p:sp>
      <p:pic>
        <p:nvPicPr>
          <p:cNvPr id="29698" name="Picture 2" descr="http://www.uni-kl.de/aegee/kaiserslautern/wp-content/uploads/2008/02/evolution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72200" y="2432396"/>
            <a:ext cx="2057400" cy="947665"/>
          </a:xfrm>
          <a:prstGeom prst="rect">
            <a:avLst/>
          </a:prstGeom>
          <a:noFill/>
        </p:spPr>
      </p:pic>
      <p:sp>
        <p:nvSpPr>
          <p:cNvPr id="9" name="Rectangle 8" hidden="1"/>
          <p:cNvSpPr/>
          <p:nvPr>
            <p:custDataLst>
              <p:tags r:id="rId5"/>
            </p:custDataLst>
          </p:nvPr>
        </p:nvSpPr>
        <p:spPr>
          <a:xfrm>
            <a:off x="5943600" y="3516868"/>
            <a:ext cx="30480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DFA                                        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9008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Remember this slide?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1447800"/>
            <a:ext cx="6781800" cy="49709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83307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Today, How do we cope with</a:t>
            </a:r>
            <a:br>
              <a:rPr lang="en-US" dirty="0" smtClean="0"/>
            </a:br>
            <a:r>
              <a:rPr lang="en-US" dirty="0" smtClean="0">
                <a:solidFill>
                  <a:schemeClr val="accent5"/>
                </a:solidFill>
              </a:rPr>
              <a:t>Intractable Problems?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While P </a:t>
            </a:r>
            <a:r>
              <a:rPr lang="en-US" dirty="0" err="1" smtClean="0"/>
              <a:t>vs</a:t>
            </a:r>
            <a:r>
              <a:rPr lang="en-US" dirty="0" smtClean="0"/>
              <a:t> NP is still a mystery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992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DFA2_b.jpg"/>
          <p:cNvPicPr>
            <a:picLocks noGrp="1" noChangeAspect="1"/>
          </p:cNvPicPr>
          <p:nvPr>
            <p:ph sz="half" idx="1"/>
            <p:custDataLst>
              <p:tags r:id="rId1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804862" y="2391569"/>
            <a:ext cx="3343275" cy="2943225"/>
          </a:xfrm>
        </p:spPr>
      </p:pic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Which is the best description of the language recognized by the DFA M</a:t>
            </a:r>
            <a:r>
              <a:rPr lang="en-US" baseline="-25000" dirty="0"/>
              <a:t>2</a:t>
            </a:r>
            <a:r>
              <a:rPr lang="en-US" dirty="0" smtClean="0"/>
              <a:t>?  </a:t>
            </a:r>
            <a:r>
              <a:rPr lang="en-US" sz="4000" dirty="0" smtClean="0"/>
              <a:t>(</a:t>
            </a:r>
            <a:r>
              <a:rPr lang="el-GR" sz="4000" dirty="0" smtClean="0"/>
              <a:t>Σ</a:t>
            </a:r>
            <a:r>
              <a:rPr lang="en-US" sz="4000" dirty="0" smtClean="0"/>
              <a:t> = {</a:t>
            </a:r>
            <a:r>
              <a:rPr lang="en-US" sz="4000" dirty="0" err="1" smtClean="0"/>
              <a:t>a,b</a:t>
            </a:r>
            <a:r>
              <a:rPr lang="en-US" sz="4000" dirty="0" smtClean="0"/>
              <a:t>})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798637"/>
            <a:ext cx="4038600" cy="4525963"/>
          </a:xfrm>
        </p:spPr>
        <p:txBody>
          <a:bodyPr/>
          <a:lstStyle/>
          <a:p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Starts with b and ends with b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Starts with a and ends with b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/>
              <a:t>b</a:t>
            </a:r>
            <a:r>
              <a:rPr lang="en-US" dirty="0" err="1" smtClean="0"/>
              <a:t>‘s</a:t>
            </a:r>
            <a:r>
              <a:rPr lang="en-US" dirty="0" smtClean="0"/>
              <a:t> followed by </a:t>
            </a:r>
            <a:r>
              <a:rPr lang="en-US" dirty="0" err="1"/>
              <a:t>a</a:t>
            </a:r>
            <a:r>
              <a:rPr lang="en-US" dirty="0" err="1" smtClean="0"/>
              <a:t>’s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533400" y="2362200"/>
            <a:ext cx="614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 smtClean="0"/>
              <a:t>2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2791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FA_fortracing.jpg"/>
          <p:cNvPicPr>
            <a:picLocks noGrp="1" noChangeAspect="1"/>
          </p:cNvPicPr>
          <p:nvPr>
            <p:ph sz="half" idx="1"/>
            <p:custDataLst>
              <p:tags r:id="rId1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-152400" y="76200"/>
            <a:ext cx="5740401" cy="3048000"/>
          </a:xfrm>
        </p:spPr>
      </p:pic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Tracing in an NFA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What are the two sequences of states on the input “100”?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(q0,q0,q1,q2[accept]), (q0,q1,q2[accept])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(q0,q0,q1,q2[accept]), (q0,q1,q2[reject])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(q0,q0,q1,q2[reject]), (q0,q1,q2[reject])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76200" y="1371600"/>
            <a:ext cx="907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“100”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62864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3" cstate="print"/>
          <a:srcRect/>
          <a:stretch>
            <a:fillRect/>
          </a:stretch>
        </p:blipFill>
        <p:spPr bwMode="auto">
          <a:xfrm rot="5400000">
            <a:off x="1943569" y="4228631"/>
            <a:ext cx="3733800" cy="167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Thm</a:t>
            </a:r>
            <a:r>
              <a:rPr lang="en-US" dirty="0" smtClean="0"/>
              <a:t>. The class of regular languages is closed under the union operation.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648200" y="1981200"/>
            <a:ext cx="44958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Given two regular languages L1, L2, with DFAs M1, M2</a:t>
            </a:r>
          </a:p>
          <a:p>
            <a:pPr lvl="1"/>
            <a:r>
              <a:rPr lang="en-US" dirty="0" smtClean="0"/>
              <a:t>M1 = (Q1,</a:t>
            </a:r>
            <a:r>
              <a:rPr lang="el-GR" dirty="0" smtClean="0"/>
              <a:t>Σ</a:t>
            </a:r>
            <a:r>
              <a:rPr lang="en-US" dirty="0" smtClean="0"/>
              <a:t>,</a:t>
            </a:r>
            <a:r>
              <a:rPr lang="el-GR" dirty="0" smtClean="0"/>
              <a:t>δ</a:t>
            </a:r>
            <a:r>
              <a:rPr lang="en-US" dirty="0" smtClean="0"/>
              <a:t>1,q</a:t>
            </a:r>
            <a:r>
              <a:rPr lang="en-US" baseline="-25000" dirty="0" smtClean="0"/>
              <a:t>0</a:t>
            </a:r>
            <a:r>
              <a:rPr lang="en-US" dirty="0" smtClean="0"/>
              <a:t>1,F1)</a:t>
            </a:r>
          </a:p>
          <a:p>
            <a:pPr lvl="1"/>
            <a:r>
              <a:rPr lang="en-US" dirty="0" smtClean="0"/>
              <a:t>M2 = (Q2,</a:t>
            </a:r>
            <a:r>
              <a:rPr lang="el-GR" dirty="0" smtClean="0"/>
              <a:t>Σ</a:t>
            </a:r>
            <a:r>
              <a:rPr lang="en-US" dirty="0" smtClean="0"/>
              <a:t>,</a:t>
            </a:r>
            <a:r>
              <a:rPr lang="el-GR" dirty="0" smtClean="0"/>
              <a:t>δ</a:t>
            </a:r>
            <a:r>
              <a:rPr lang="en-US" dirty="0" smtClean="0"/>
              <a:t>2, q</a:t>
            </a:r>
            <a:r>
              <a:rPr lang="en-US" baseline="-25000" dirty="0" smtClean="0"/>
              <a:t>0</a:t>
            </a:r>
            <a:r>
              <a:rPr lang="en-US" dirty="0" smtClean="0"/>
              <a:t>2,F2)</a:t>
            </a:r>
          </a:p>
          <a:p>
            <a:r>
              <a:rPr lang="en-US" dirty="0" smtClean="0"/>
              <a:t>We want to construct a DFA M = (Q,</a:t>
            </a:r>
            <a:r>
              <a:rPr lang="el-GR" dirty="0" smtClean="0"/>
              <a:t>Σ</a:t>
            </a:r>
            <a:r>
              <a:rPr lang="en-US" dirty="0" smtClean="0"/>
              <a:t>,</a:t>
            </a:r>
            <a:r>
              <a:rPr lang="el-GR" dirty="0" smtClean="0"/>
              <a:t>δ</a:t>
            </a:r>
            <a:r>
              <a:rPr lang="en-US" dirty="0" smtClean="0"/>
              <a:t>, q</a:t>
            </a:r>
            <a:r>
              <a:rPr lang="en-US" baseline="-25000" dirty="0" smtClean="0"/>
              <a:t>0</a:t>
            </a:r>
            <a:r>
              <a:rPr lang="en-US" dirty="0" smtClean="0"/>
              <a:t>,F), </a:t>
            </a:r>
            <a:r>
              <a:rPr lang="en-US" dirty="0" err="1" smtClean="0"/>
              <a:t>s.t</a:t>
            </a:r>
            <a:r>
              <a:rPr lang="en-US" dirty="0" smtClean="0"/>
              <a:t>.:</a:t>
            </a:r>
          </a:p>
          <a:p>
            <a:pPr lvl="1"/>
            <a:r>
              <a:rPr lang="en-US" dirty="0" smtClean="0"/>
              <a:t>Q = Q1 x Q2</a:t>
            </a:r>
          </a:p>
          <a:p>
            <a:pPr lvl="1"/>
            <a:r>
              <a:rPr lang="el-GR" dirty="0" smtClean="0"/>
              <a:t>δ</a:t>
            </a:r>
            <a:r>
              <a:rPr lang="en-US" dirty="0" smtClean="0"/>
              <a:t> =</a:t>
            </a:r>
          </a:p>
          <a:p>
            <a:pPr lvl="1"/>
            <a:r>
              <a:rPr lang="en-US" dirty="0" smtClean="0"/>
              <a:t>q</a:t>
            </a:r>
            <a:r>
              <a:rPr lang="en-US" baseline="-25000" dirty="0" smtClean="0"/>
              <a:t>0</a:t>
            </a:r>
            <a:r>
              <a:rPr lang="en-US" dirty="0" smtClean="0"/>
              <a:t> = </a:t>
            </a:r>
          </a:p>
          <a:p>
            <a:pPr lvl="1"/>
            <a:r>
              <a:rPr lang="en-US" dirty="0" smtClean="0"/>
              <a:t>F = </a:t>
            </a:r>
          </a:p>
          <a:p>
            <a:r>
              <a:rPr lang="en-US" dirty="0" smtClean="0"/>
              <a:t>M recognizes L1 U L2</a:t>
            </a:r>
          </a:p>
          <a:p>
            <a:r>
              <a:rPr lang="en-US" dirty="0" smtClean="0"/>
              <a:t>A DFA recognizes L1 U L2, then L1 U L2 must be regular </a:t>
            </a:r>
          </a:p>
        </p:txBody>
      </p:sp>
      <p:sp>
        <p:nvSpPr>
          <p:cNvPr id="9" name="Rectangle 8" hidden="1"/>
          <p:cNvSpPr/>
          <p:nvPr>
            <p:custDataLst>
              <p:tags r:id="rId5"/>
            </p:custDataLst>
          </p:nvPr>
        </p:nvSpPr>
        <p:spPr>
          <a:xfrm>
            <a:off x="2971800" y="3200400"/>
            <a:ext cx="16002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Finish this DFA</a:t>
            </a:r>
            <a:endParaRPr lang="en-US" dirty="0"/>
          </a:p>
        </p:txBody>
      </p:sp>
      <p:sp>
        <p:nvSpPr>
          <p:cNvPr id="13" name="Rectangle 12"/>
          <p:cNvSpPr/>
          <p:nvPr>
            <p:custDataLst>
              <p:tags r:id="rId6"/>
            </p:custDataLst>
          </p:nvPr>
        </p:nvSpPr>
        <p:spPr>
          <a:xfrm>
            <a:off x="228600" y="1447800"/>
            <a:ext cx="2252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Our working example:</a:t>
            </a:r>
            <a:endParaRPr lang="en-US" dirty="0"/>
          </a:p>
        </p:txBody>
      </p:sp>
      <p:sp>
        <p:nvSpPr>
          <p:cNvPr id="14" name="Rectangle 13"/>
          <p:cNvSpPr/>
          <p:nvPr>
            <p:custDataLst>
              <p:tags r:id="rId7"/>
            </p:custDataLst>
          </p:nvPr>
        </p:nvSpPr>
        <p:spPr>
          <a:xfrm>
            <a:off x="4508265" y="1535668"/>
            <a:ext cx="2578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 generalized proof form:</a:t>
            </a:r>
            <a:endParaRPr lang="en-US" dirty="0"/>
          </a:p>
        </p:txBody>
      </p:sp>
      <p:sp>
        <p:nvSpPr>
          <p:cNvPr id="16" name="Rectangle 15" hidden="1"/>
          <p:cNvSpPr/>
          <p:nvPr>
            <p:custDataLst>
              <p:tags r:id="rId8"/>
            </p:custDataLst>
          </p:nvPr>
        </p:nvSpPr>
        <p:spPr>
          <a:xfrm>
            <a:off x="7391400" y="2590800"/>
            <a:ext cx="1600200" cy="1754326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WHERE DO M1, M2 COME FROM? WHY CAN WE ASSUME THEY EXIST?</a:t>
            </a:r>
            <a:endParaRPr lang="en-US" dirty="0"/>
          </a:p>
        </p:txBody>
      </p:sp>
      <p:pic>
        <p:nvPicPr>
          <p:cNvPr id="17" name="Picture 16" descr="oddlength_ab_Rstatenames.jp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228600" y="2012662"/>
            <a:ext cx="1981200" cy="682913"/>
          </a:xfrm>
          <a:prstGeom prst="rect">
            <a:avLst/>
          </a:prstGeom>
        </p:spPr>
      </p:pic>
      <p:pic>
        <p:nvPicPr>
          <p:cNvPr id="19" name="Picture 18" descr="bs_before_as_final.jp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5" cstate="print"/>
          <a:stretch>
            <a:fillRect/>
          </a:stretch>
        </p:blipFill>
        <p:spPr>
          <a:xfrm>
            <a:off x="152400" y="2743200"/>
            <a:ext cx="3296330" cy="1143000"/>
          </a:xfrm>
          <a:prstGeom prst="rect">
            <a:avLst/>
          </a:prstGeom>
        </p:spPr>
      </p:pic>
      <p:graphicFrame>
        <p:nvGraphicFramePr>
          <p:cNvPr id="20" name="Content Placeholder 5"/>
          <p:cNvGraphicFramePr>
            <a:graphicFrameLocks/>
          </p:cNvGraphicFramePr>
          <p:nvPr>
            <p:custDataLst>
              <p:tags r:id="rId11"/>
            </p:custDataLst>
          </p:nvPr>
        </p:nvGraphicFramePr>
        <p:xfrm>
          <a:off x="228600" y="4038600"/>
          <a:ext cx="2362200" cy="266700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787400"/>
                <a:gridCol w="787400"/>
                <a:gridCol w="787400"/>
              </a:tblGrid>
              <a:tr h="3810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(r1,q1)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(r2,q2)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(r2,q1)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(r1,q2)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(r2,q2)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(r2,q3)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(r1,q3)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(r2,q3)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(r2,q3)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(r2,q1)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(r1,q2)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(r1,q1)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(r2,q2)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(r1,q2)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(r1,q3)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(r2,q3)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(r1,q3)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(r1,q3)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04603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4" cstate="print"/>
          <a:srcRect/>
          <a:stretch>
            <a:fillRect/>
          </a:stretch>
        </p:blipFill>
        <p:spPr bwMode="auto">
          <a:xfrm rot="5400000">
            <a:off x="1593635" y="4565435"/>
            <a:ext cx="2743200" cy="1232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Thm</a:t>
            </a:r>
            <a:r>
              <a:rPr lang="en-US" dirty="0" smtClean="0"/>
              <a:t>. The class of regular languages is closed under the union operation.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0"/>
            <a:ext cx="2754310" cy="3325197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9" name="Rectangle 8" hidden="1"/>
          <p:cNvSpPr/>
          <p:nvPr>
            <p:custDataLst>
              <p:tags r:id="rId4"/>
            </p:custDataLst>
          </p:nvPr>
        </p:nvSpPr>
        <p:spPr>
          <a:xfrm>
            <a:off x="2971800" y="3200400"/>
            <a:ext cx="16002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Finish this DFA</a:t>
            </a:r>
            <a:endParaRPr lang="en-US" dirty="0"/>
          </a:p>
        </p:txBody>
      </p:sp>
      <p:sp>
        <p:nvSpPr>
          <p:cNvPr id="13" name="Rectangle 12"/>
          <p:cNvSpPr/>
          <p:nvPr>
            <p:custDataLst>
              <p:tags r:id="rId5"/>
            </p:custDataLst>
          </p:nvPr>
        </p:nvSpPr>
        <p:spPr>
          <a:xfrm>
            <a:off x="228600" y="1447800"/>
            <a:ext cx="2252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Our working example:</a:t>
            </a:r>
            <a:endParaRPr lang="en-US" dirty="0"/>
          </a:p>
        </p:txBody>
      </p:sp>
      <p:sp>
        <p:nvSpPr>
          <p:cNvPr id="14" name="Rectangle 13"/>
          <p:cNvSpPr/>
          <p:nvPr>
            <p:custDataLst>
              <p:tags r:id="rId6"/>
            </p:custDataLst>
          </p:nvPr>
        </p:nvSpPr>
        <p:spPr>
          <a:xfrm>
            <a:off x="3810000" y="1535668"/>
            <a:ext cx="2578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 generalized proof form:</a:t>
            </a:r>
            <a:endParaRPr lang="en-US" dirty="0"/>
          </a:p>
        </p:txBody>
      </p:sp>
      <p:sp>
        <p:nvSpPr>
          <p:cNvPr id="15" name="Content Placeholder 3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6553200" y="3733800"/>
            <a:ext cx="2590800" cy="1905000"/>
          </a:xfrm>
          <a:prstGeom prst="rect">
            <a:avLst/>
          </a:prstGeom>
          <a:solidFill>
            <a:schemeClr val="accent1">
              <a:alpha val="18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514350" lvl="0" indent="-514350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en-US" sz="2800" dirty="0" smtClean="0"/>
              <a:t>q0 = (r1,q1)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en-US" sz="2800" dirty="0" smtClean="0"/>
              <a:t>q0 = (q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1, q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2)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en-US" sz="2800" dirty="0" smtClean="0"/>
              <a:t>q0 = {(r1,q1)}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en-US" sz="2800" dirty="0" smtClean="0"/>
              <a:t> None of the above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15" hidden="1"/>
          <p:cNvSpPr/>
          <p:nvPr>
            <p:custDataLst>
              <p:tags r:id="rId8"/>
            </p:custDataLst>
          </p:nvPr>
        </p:nvSpPr>
        <p:spPr>
          <a:xfrm>
            <a:off x="1676400" y="2667000"/>
            <a:ext cx="16002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Finish this DFA</a:t>
            </a:r>
            <a:endParaRPr lang="en-US" dirty="0"/>
          </a:p>
        </p:txBody>
      </p:sp>
      <p:pic>
        <p:nvPicPr>
          <p:cNvPr id="20" name="Picture 19" descr="oddlength_ab_Rstatenames.jp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5" cstate="print"/>
          <a:stretch>
            <a:fillRect/>
          </a:stretch>
        </p:blipFill>
        <p:spPr>
          <a:xfrm>
            <a:off x="228600" y="2012662"/>
            <a:ext cx="1981200" cy="682913"/>
          </a:xfrm>
          <a:prstGeom prst="rect">
            <a:avLst/>
          </a:prstGeom>
        </p:spPr>
      </p:pic>
      <p:pic>
        <p:nvPicPr>
          <p:cNvPr id="21" name="Picture 20" descr="bs_before_as_final.jp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6" cstate="print"/>
          <a:stretch>
            <a:fillRect/>
          </a:stretch>
        </p:blipFill>
        <p:spPr>
          <a:xfrm>
            <a:off x="152400" y="2743200"/>
            <a:ext cx="3296330" cy="1143000"/>
          </a:xfrm>
          <a:prstGeom prst="rect">
            <a:avLst/>
          </a:prstGeom>
        </p:spPr>
      </p:pic>
      <p:graphicFrame>
        <p:nvGraphicFramePr>
          <p:cNvPr id="22" name="Content Placeholder 5"/>
          <p:cNvGraphicFramePr>
            <a:graphicFrameLocks/>
          </p:cNvGraphicFramePr>
          <p:nvPr>
            <p:custDataLst>
              <p:tags r:id="rId11"/>
            </p:custDataLst>
          </p:nvPr>
        </p:nvGraphicFramePr>
        <p:xfrm>
          <a:off x="0" y="4191000"/>
          <a:ext cx="2362200" cy="266700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787400"/>
                <a:gridCol w="787400"/>
                <a:gridCol w="787400"/>
              </a:tblGrid>
              <a:tr h="3810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(r1,q1)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(r2,q2)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(r2,q1)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(r1,q2)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(r2,q2)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(r2,q3)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(r1,q3)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(r2,q3)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(r2,q3)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(r2,q1)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(r1,q2)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(r1,q1)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(r2,q2)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(r1,q2)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(r1,q3)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(r2,q3)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(r1,q3)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(r1,q3)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Content Placeholder 10"/>
          <p:cNvSpPr txBox="1">
            <a:spLocks/>
          </p:cNvSpPr>
          <p:nvPr>
            <p:custDataLst>
              <p:tags r:id="rId12"/>
            </p:custDataLst>
          </p:nvPr>
        </p:nvSpPr>
        <p:spPr>
          <a:xfrm>
            <a:off x="3505200" y="1981200"/>
            <a:ext cx="4953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 two regular languages L1, L2, with DFAs M1, M2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M1 = (Q1,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1,q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1,F1)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M2 = (Q2,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2, q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2,F2)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want to construct a DFA M = (Q,</a:t>
            </a: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q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,F),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s.t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 = Q1 x Q2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δ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=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 =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 recognizes L1 U L2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DFA recognizes L1 U L2, then L1 U L2 must be regular </a:t>
            </a:r>
          </a:p>
        </p:txBody>
      </p:sp>
    </p:spTree>
    <p:extLst>
      <p:ext uri="{BB962C8B-B14F-4D97-AF65-F5344CB8AC3E}">
        <p14:creationId xmlns:p14="http://schemas.microsoft.com/office/powerpoint/2010/main" val="18694936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4" cstate="print"/>
          <a:srcRect/>
          <a:stretch>
            <a:fillRect/>
          </a:stretch>
        </p:blipFill>
        <p:spPr bwMode="auto">
          <a:xfrm rot="5400000">
            <a:off x="1593635" y="4565435"/>
            <a:ext cx="2743200" cy="1232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Thm</a:t>
            </a:r>
            <a:r>
              <a:rPr lang="en-US" dirty="0" smtClean="0"/>
              <a:t>. The class of regular languages is closed under the union operation.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0"/>
            <a:ext cx="2754310" cy="3325197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505200" y="1981200"/>
            <a:ext cx="49530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Given two regular languages L1, L2, with DFAs M1, M2</a:t>
            </a:r>
          </a:p>
          <a:p>
            <a:pPr lvl="1"/>
            <a:r>
              <a:rPr lang="en-US" dirty="0" smtClean="0"/>
              <a:t>M1 = (Q1,</a:t>
            </a:r>
            <a:r>
              <a:rPr lang="el-GR" dirty="0" smtClean="0"/>
              <a:t>Σ</a:t>
            </a:r>
            <a:r>
              <a:rPr lang="en-US" dirty="0" smtClean="0"/>
              <a:t>,</a:t>
            </a:r>
            <a:r>
              <a:rPr lang="el-GR" dirty="0" smtClean="0"/>
              <a:t>δ</a:t>
            </a:r>
            <a:r>
              <a:rPr lang="en-US" dirty="0" smtClean="0"/>
              <a:t>1,q</a:t>
            </a:r>
            <a:r>
              <a:rPr lang="en-US" baseline="-25000" dirty="0" smtClean="0"/>
              <a:t>0</a:t>
            </a:r>
            <a:r>
              <a:rPr lang="en-US" dirty="0" smtClean="0"/>
              <a:t>1,F1)</a:t>
            </a:r>
          </a:p>
          <a:p>
            <a:pPr lvl="1"/>
            <a:r>
              <a:rPr lang="en-US" dirty="0" smtClean="0"/>
              <a:t>M2 = (Q2,</a:t>
            </a:r>
            <a:r>
              <a:rPr lang="el-GR" dirty="0" smtClean="0"/>
              <a:t>Σ</a:t>
            </a:r>
            <a:r>
              <a:rPr lang="en-US" dirty="0" smtClean="0"/>
              <a:t>,</a:t>
            </a:r>
            <a:r>
              <a:rPr lang="el-GR" dirty="0" smtClean="0"/>
              <a:t>δ</a:t>
            </a:r>
            <a:r>
              <a:rPr lang="en-US" dirty="0" smtClean="0"/>
              <a:t>2, q</a:t>
            </a:r>
            <a:r>
              <a:rPr lang="en-US" baseline="-25000" dirty="0" smtClean="0"/>
              <a:t>0</a:t>
            </a:r>
            <a:r>
              <a:rPr lang="en-US" dirty="0" smtClean="0"/>
              <a:t>2,F2)</a:t>
            </a:r>
          </a:p>
          <a:p>
            <a:r>
              <a:rPr lang="en-US" dirty="0" smtClean="0"/>
              <a:t>We want to construct a DFA M = (Q,</a:t>
            </a:r>
            <a:r>
              <a:rPr lang="el-GR" dirty="0" smtClean="0"/>
              <a:t>Σ</a:t>
            </a:r>
            <a:r>
              <a:rPr lang="en-US" dirty="0" smtClean="0"/>
              <a:t>,</a:t>
            </a:r>
            <a:r>
              <a:rPr lang="el-GR" dirty="0" smtClean="0"/>
              <a:t>δ</a:t>
            </a:r>
            <a:r>
              <a:rPr lang="en-US" dirty="0" smtClean="0"/>
              <a:t>, q</a:t>
            </a:r>
            <a:r>
              <a:rPr lang="en-US" baseline="-25000" dirty="0" smtClean="0"/>
              <a:t>0</a:t>
            </a:r>
            <a:r>
              <a:rPr lang="en-US" dirty="0" smtClean="0"/>
              <a:t>,F), </a:t>
            </a:r>
            <a:r>
              <a:rPr lang="en-US" dirty="0" err="1" smtClean="0"/>
              <a:t>s.t</a:t>
            </a:r>
            <a:r>
              <a:rPr lang="en-US" dirty="0" smtClean="0"/>
              <a:t>.:</a:t>
            </a:r>
          </a:p>
          <a:p>
            <a:pPr lvl="1"/>
            <a:r>
              <a:rPr lang="en-US" dirty="0" smtClean="0"/>
              <a:t>Q = Q1 x Q2</a:t>
            </a:r>
          </a:p>
          <a:p>
            <a:pPr lvl="1"/>
            <a:r>
              <a:rPr lang="el-GR" dirty="0" smtClean="0">
                <a:solidFill>
                  <a:schemeClr val="accent1"/>
                </a:solidFill>
              </a:rPr>
              <a:t>δ</a:t>
            </a:r>
            <a:r>
              <a:rPr lang="en-US" dirty="0" smtClean="0">
                <a:solidFill>
                  <a:schemeClr val="accent1"/>
                </a:solidFill>
              </a:rPr>
              <a:t> =</a:t>
            </a:r>
          </a:p>
          <a:p>
            <a:pPr lvl="1"/>
            <a:r>
              <a:rPr lang="en-US" dirty="0" smtClean="0"/>
              <a:t>q</a:t>
            </a:r>
            <a:r>
              <a:rPr lang="en-US" baseline="-25000" dirty="0" smtClean="0"/>
              <a:t>0</a:t>
            </a:r>
            <a:r>
              <a:rPr lang="en-US" dirty="0" smtClean="0"/>
              <a:t> = </a:t>
            </a:r>
          </a:p>
          <a:p>
            <a:pPr lvl="1"/>
            <a:r>
              <a:rPr lang="en-US" dirty="0" smtClean="0"/>
              <a:t>F =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M recognizes L1 U L2</a:t>
            </a:r>
          </a:p>
          <a:p>
            <a:r>
              <a:rPr lang="en-US" dirty="0" smtClean="0"/>
              <a:t>A DFA recognizes L1 U L2, then L1 U L2 must be regular </a:t>
            </a:r>
          </a:p>
        </p:txBody>
      </p:sp>
      <p:sp>
        <p:nvSpPr>
          <p:cNvPr id="9" name="Rectangle 8" hidden="1"/>
          <p:cNvSpPr/>
          <p:nvPr>
            <p:custDataLst>
              <p:tags r:id="rId5"/>
            </p:custDataLst>
          </p:nvPr>
        </p:nvSpPr>
        <p:spPr>
          <a:xfrm>
            <a:off x="2971800" y="3200400"/>
            <a:ext cx="16002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Finish this DFA</a:t>
            </a:r>
            <a:endParaRPr lang="en-US" dirty="0"/>
          </a:p>
        </p:txBody>
      </p:sp>
      <p:sp>
        <p:nvSpPr>
          <p:cNvPr id="13" name="Rectangle 12"/>
          <p:cNvSpPr/>
          <p:nvPr>
            <p:custDataLst>
              <p:tags r:id="rId6"/>
            </p:custDataLst>
          </p:nvPr>
        </p:nvSpPr>
        <p:spPr>
          <a:xfrm>
            <a:off x="228600" y="1447800"/>
            <a:ext cx="2252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Our working example:</a:t>
            </a:r>
            <a:endParaRPr lang="en-US" dirty="0"/>
          </a:p>
        </p:txBody>
      </p:sp>
      <p:sp>
        <p:nvSpPr>
          <p:cNvPr id="14" name="Rectangle 13"/>
          <p:cNvSpPr/>
          <p:nvPr>
            <p:custDataLst>
              <p:tags r:id="rId7"/>
            </p:custDataLst>
          </p:nvPr>
        </p:nvSpPr>
        <p:spPr>
          <a:xfrm>
            <a:off x="3810000" y="1535668"/>
            <a:ext cx="2578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 generalized proof form:</a:t>
            </a:r>
            <a:endParaRPr lang="en-US" dirty="0"/>
          </a:p>
        </p:txBody>
      </p:sp>
      <p:sp>
        <p:nvSpPr>
          <p:cNvPr id="15" name="Content Placeholder 3"/>
          <p:cNvSpPr txBox="1">
            <a:spLocks/>
          </p:cNvSpPr>
          <p:nvPr>
            <p:custDataLst>
              <p:tags r:id="rId8"/>
            </p:custDataLst>
          </p:nvPr>
        </p:nvSpPr>
        <p:spPr>
          <a:xfrm>
            <a:off x="6019800" y="3733800"/>
            <a:ext cx="3124200" cy="1752600"/>
          </a:xfrm>
          <a:prstGeom prst="rect">
            <a:avLst/>
          </a:prstGeom>
          <a:solidFill>
            <a:schemeClr val="accent1">
              <a:alpha val="18000"/>
            </a:schemeClr>
          </a:solidFill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l-GR" sz="2800" dirty="0" smtClean="0"/>
              <a:t>δ</a:t>
            </a:r>
            <a:r>
              <a:rPr lang="en-US" sz="2800" dirty="0" smtClean="0"/>
              <a:t>: Q1 x Q2 </a:t>
            </a:r>
            <a:r>
              <a:rPr lang="en-US" sz="2800" dirty="0" smtClean="0">
                <a:sym typeface="Wingdings" pitchFamily="2" charset="2"/>
              </a:rPr>
              <a:t> Q</a:t>
            </a:r>
          </a:p>
          <a:p>
            <a:pPr marL="514350" indent="-514350">
              <a:buFont typeface="+mj-lt"/>
              <a:buAutoNum type="alphaLcParenR"/>
            </a:pPr>
            <a:r>
              <a:rPr lang="el-GR" sz="2800" dirty="0" smtClean="0"/>
              <a:t>δ</a:t>
            </a:r>
            <a:r>
              <a:rPr lang="en-US" sz="2800" dirty="0" smtClean="0"/>
              <a:t>: Q1 x Q2 x </a:t>
            </a:r>
            <a:r>
              <a:rPr lang="el-GR" sz="2800" dirty="0" smtClean="0"/>
              <a:t>Σ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Q</a:t>
            </a:r>
            <a:endParaRPr lang="en-US" sz="2800" dirty="0" smtClean="0"/>
          </a:p>
          <a:p>
            <a:pPr marL="514350" indent="-514350">
              <a:buFont typeface="+mj-lt"/>
              <a:buAutoNum type="alphaLcParenR"/>
            </a:pPr>
            <a:r>
              <a:rPr lang="el-GR" sz="2800" dirty="0" smtClean="0"/>
              <a:t>δ</a:t>
            </a:r>
            <a:r>
              <a:rPr lang="en-US" sz="2800" dirty="0" smtClean="0"/>
              <a:t>((</a:t>
            </a:r>
            <a:r>
              <a:rPr lang="en-US" sz="2800" dirty="0" err="1" smtClean="0"/>
              <a:t>x,y</a:t>
            </a:r>
            <a:r>
              <a:rPr lang="en-US" sz="2800" dirty="0" smtClean="0"/>
              <a:t>),c) </a:t>
            </a:r>
            <a:r>
              <a:rPr lang="en-US" sz="2800" dirty="0" smtClean="0">
                <a:sym typeface="Wingdings" pitchFamily="2" charset="2"/>
              </a:rPr>
              <a:t>= (</a:t>
            </a:r>
            <a:r>
              <a:rPr lang="el-GR" sz="2800" dirty="0" smtClean="0"/>
              <a:t>δ</a:t>
            </a:r>
            <a:r>
              <a:rPr lang="en-US" sz="2800" dirty="0" smtClean="0"/>
              <a:t>1(</a:t>
            </a:r>
            <a:r>
              <a:rPr lang="en-US" sz="2800" dirty="0" err="1" smtClean="0"/>
              <a:t>x,c</a:t>
            </a:r>
            <a:r>
              <a:rPr lang="en-US" sz="2800" dirty="0" smtClean="0"/>
              <a:t>),</a:t>
            </a:r>
            <a:r>
              <a:rPr lang="el-GR" sz="2800" dirty="0" smtClean="0"/>
              <a:t> δ</a:t>
            </a:r>
            <a:r>
              <a:rPr lang="en-US" sz="2800" dirty="0" smtClean="0"/>
              <a:t>2(</a:t>
            </a:r>
            <a:r>
              <a:rPr lang="en-US" sz="2800" dirty="0" err="1" smtClean="0"/>
              <a:t>y,c</a:t>
            </a:r>
            <a:r>
              <a:rPr lang="en-US" sz="2800" dirty="0" smtClean="0"/>
              <a:t>))</a:t>
            </a:r>
          </a:p>
          <a:p>
            <a:pPr marL="514350" indent="-514350">
              <a:buFont typeface="+mj-lt"/>
              <a:buAutoNum type="alphaLcParenR"/>
            </a:pPr>
            <a:r>
              <a:rPr lang="el-GR" sz="2800" dirty="0" smtClean="0"/>
              <a:t>δ</a:t>
            </a:r>
            <a:r>
              <a:rPr lang="en-US" sz="2800" dirty="0" smtClean="0"/>
              <a:t>((q1,r1),</a:t>
            </a:r>
            <a:r>
              <a:rPr lang="el-GR" sz="2800" dirty="0" smtClean="0"/>
              <a:t> </a:t>
            </a:r>
            <a:r>
              <a:rPr lang="en-US" sz="2800" dirty="0" smtClean="0"/>
              <a:t>a) </a:t>
            </a:r>
            <a:r>
              <a:rPr lang="en-US" sz="2800" dirty="0" smtClean="0">
                <a:sym typeface="Wingdings" pitchFamily="2" charset="2"/>
              </a:rPr>
              <a:t>= (r2,q2)</a:t>
            </a:r>
            <a:r>
              <a:rPr lang="en-US" sz="2800" dirty="0" smtClean="0"/>
              <a:t> 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/>
              <a:t>None of the above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15" hidden="1"/>
          <p:cNvSpPr/>
          <p:nvPr>
            <p:custDataLst>
              <p:tags r:id="rId9"/>
            </p:custDataLst>
          </p:nvPr>
        </p:nvSpPr>
        <p:spPr>
          <a:xfrm>
            <a:off x="1524000" y="2667000"/>
            <a:ext cx="16002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Finish this DFA</a:t>
            </a:r>
            <a:endParaRPr lang="en-US" dirty="0"/>
          </a:p>
        </p:txBody>
      </p:sp>
      <p:pic>
        <p:nvPicPr>
          <p:cNvPr id="19" name="Picture 18" descr="oddlength_ab_Rstatenames.jp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5" cstate="print"/>
          <a:stretch>
            <a:fillRect/>
          </a:stretch>
        </p:blipFill>
        <p:spPr>
          <a:xfrm>
            <a:off x="228600" y="2012662"/>
            <a:ext cx="1981200" cy="682913"/>
          </a:xfrm>
          <a:prstGeom prst="rect">
            <a:avLst/>
          </a:prstGeom>
        </p:spPr>
      </p:pic>
      <p:pic>
        <p:nvPicPr>
          <p:cNvPr id="20" name="Picture 19" descr="bs_before_as_final.jp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6" cstate="print"/>
          <a:stretch>
            <a:fillRect/>
          </a:stretch>
        </p:blipFill>
        <p:spPr>
          <a:xfrm>
            <a:off x="152400" y="2743200"/>
            <a:ext cx="3296330" cy="1143000"/>
          </a:xfrm>
          <a:prstGeom prst="rect">
            <a:avLst/>
          </a:prstGeom>
        </p:spPr>
      </p:pic>
      <p:graphicFrame>
        <p:nvGraphicFramePr>
          <p:cNvPr id="21" name="Content Placeholder 5"/>
          <p:cNvGraphicFramePr>
            <a:graphicFrameLocks/>
          </p:cNvGraphicFramePr>
          <p:nvPr>
            <p:custDataLst>
              <p:tags r:id="rId12"/>
            </p:custDataLst>
          </p:nvPr>
        </p:nvGraphicFramePr>
        <p:xfrm>
          <a:off x="0" y="4191000"/>
          <a:ext cx="2362200" cy="266700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787400"/>
                <a:gridCol w="787400"/>
                <a:gridCol w="787400"/>
              </a:tblGrid>
              <a:tr h="3810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(r1,q1)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(r2,q2)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(r2,q1)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(r1,q2)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(r2,q2)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(r2,q3)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(r1,q3)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(r2,q3)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(r2,q3)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(r2,q1)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(r1,q2)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(r1,q1)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(r2,q2)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(r1,q2)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(r1,q3)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(r2,q3)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(r1,q3)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(r1,q3)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08013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4" cstate="print"/>
          <a:srcRect/>
          <a:stretch>
            <a:fillRect/>
          </a:stretch>
        </p:blipFill>
        <p:spPr bwMode="auto">
          <a:xfrm rot="5400000">
            <a:off x="1593635" y="4565435"/>
            <a:ext cx="2743200" cy="1232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Thm</a:t>
            </a:r>
            <a:r>
              <a:rPr lang="en-US" dirty="0" smtClean="0"/>
              <a:t>. The class of regular languages is closed under the union operation.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0"/>
            <a:ext cx="2754310" cy="3325197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9" name="Rectangle 8" hidden="1"/>
          <p:cNvSpPr/>
          <p:nvPr>
            <p:custDataLst>
              <p:tags r:id="rId4"/>
            </p:custDataLst>
          </p:nvPr>
        </p:nvSpPr>
        <p:spPr>
          <a:xfrm>
            <a:off x="2971800" y="3200400"/>
            <a:ext cx="16002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Finish this DFA</a:t>
            </a:r>
            <a:endParaRPr lang="en-US" dirty="0"/>
          </a:p>
        </p:txBody>
      </p:sp>
      <p:sp>
        <p:nvSpPr>
          <p:cNvPr id="13" name="Rectangle 12"/>
          <p:cNvSpPr/>
          <p:nvPr>
            <p:custDataLst>
              <p:tags r:id="rId5"/>
            </p:custDataLst>
          </p:nvPr>
        </p:nvSpPr>
        <p:spPr>
          <a:xfrm>
            <a:off x="228600" y="1447800"/>
            <a:ext cx="2252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Our working example:</a:t>
            </a:r>
            <a:endParaRPr lang="en-US" dirty="0"/>
          </a:p>
        </p:txBody>
      </p:sp>
      <p:sp>
        <p:nvSpPr>
          <p:cNvPr id="14" name="Rectangle 13"/>
          <p:cNvSpPr/>
          <p:nvPr>
            <p:custDataLst>
              <p:tags r:id="rId6"/>
            </p:custDataLst>
          </p:nvPr>
        </p:nvSpPr>
        <p:spPr>
          <a:xfrm>
            <a:off x="3810000" y="1535668"/>
            <a:ext cx="2578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 generalized proof form:</a:t>
            </a:r>
            <a:endParaRPr lang="en-US" dirty="0"/>
          </a:p>
        </p:txBody>
      </p:sp>
      <p:sp>
        <p:nvSpPr>
          <p:cNvPr id="15" name="Content Placeholder 3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6096000" y="3657600"/>
            <a:ext cx="3124200" cy="2057400"/>
          </a:xfrm>
          <a:prstGeom prst="rect">
            <a:avLst/>
          </a:prstGeom>
          <a:solidFill>
            <a:schemeClr val="accent1">
              <a:alpha val="18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sz="2000" dirty="0" smtClean="0"/>
              <a:t>F = {(r1,q1), (r1,q2), (r2,q1), (r2q2), (r2,q3)}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000" dirty="0" smtClean="0"/>
              <a:t>F = F1 x F2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000" dirty="0" smtClean="0"/>
              <a:t>F = F1 U F2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000" dirty="0" smtClean="0"/>
              <a:t>F = {(</a:t>
            </a:r>
            <a:r>
              <a:rPr lang="en-US" sz="2000" dirty="0" err="1" smtClean="0"/>
              <a:t>x,y</a:t>
            </a:r>
            <a:r>
              <a:rPr lang="en-US" sz="2000" dirty="0" smtClean="0"/>
              <a:t>)  in Q | x in F1 or y in F2}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000" dirty="0" smtClean="0"/>
              <a:t>None of the above</a:t>
            </a:r>
          </a:p>
        </p:txBody>
      </p:sp>
      <p:sp>
        <p:nvSpPr>
          <p:cNvPr id="16" name="Rectangle 15" hidden="1"/>
          <p:cNvSpPr/>
          <p:nvPr>
            <p:custDataLst>
              <p:tags r:id="rId8"/>
            </p:custDataLst>
          </p:nvPr>
        </p:nvSpPr>
        <p:spPr>
          <a:xfrm>
            <a:off x="1600200" y="2819400"/>
            <a:ext cx="16002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Finish this DFA</a:t>
            </a:r>
            <a:endParaRPr lang="en-US" dirty="0"/>
          </a:p>
        </p:txBody>
      </p:sp>
      <p:pic>
        <p:nvPicPr>
          <p:cNvPr id="19" name="Picture 18" descr="oddlength_ab_Rstatenames.jp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5" cstate="print"/>
          <a:stretch>
            <a:fillRect/>
          </a:stretch>
        </p:blipFill>
        <p:spPr>
          <a:xfrm>
            <a:off x="228600" y="2012662"/>
            <a:ext cx="1981200" cy="682913"/>
          </a:xfrm>
          <a:prstGeom prst="rect">
            <a:avLst/>
          </a:prstGeom>
        </p:spPr>
      </p:pic>
      <p:pic>
        <p:nvPicPr>
          <p:cNvPr id="20" name="Picture 19" descr="bs_before_as_final.jp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6" cstate="print"/>
          <a:stretch>
            <a:fillRect/>
          </a:stretch>
        </p:blipFill>
        <p:spPr>
          <a:xfrm>
            <a:off x="152400" y="2743200"/>
            <a:ext cx="3296330" cy="1143000"/>
          </a:xfrm>
          <a:prstGeom prst="rect">
            <a:avLst/>
          </a:prstGeom>
        </p:spPr>
      </p:pic>
      <p:graphicFrame>
        <p:nvGraphicFramePr>
          <p:cNvPr id="21" name="Content Placeholder 5"/>
          <p:cNvGraphicFramePr>
            <a:graphicFrameLocks/>
          </p:cNvGraphicFramePr>
          <p:nvPr>
            <p:custDataLst>
              <p:tags r:id="rId11"/>
            </p:custDataLst>
          </p:nvPr>
        </p:nvGraphicFramePr>
        <p:xfrm>
          <a:off x="0" y="4191000"/>
          <a:ext cx="2362200" cy="266700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787400"/>
                <a:gridCol w="787400"/>
                <a:gridCol w="787400"/>
              </a:tblGrid>
              <a:tr h="3810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(r1,q1)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(r2,q2)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(r2,q1)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(r1,q2)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(r2,q2)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(r2,q3)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(r1,q3)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(r2,q3)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(r2,q3)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(r2,q1)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(r1,q2)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(r1,q1)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(r2,q2)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(r1,q2)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(r1,q3)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(r2,q3)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(r1,q3)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(r1,q3)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Content Placeholder 10"/>
          <p:cNvSpPr txBox="1">
            <a:spLocks/>
          </p:cNvSpPr>
          <p:nvPr>
            <p:custDataLst>
              <p:tags r:id="rId12"/>
            </p:custDataLst>
          </p:nvPr>
        </p:nvSpPr>
        <p:spPr>
          <a:xfrm>
            <a:off x="3505200" y="1981200"/>
            <a:ext cx="4953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 two regular languages L1, L2, with DFAs M1, M2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M1 = (Q1,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1,q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1,F1)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M2 = (Q2,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2, q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2,F2)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want to construct a DFA M = (Q,</a:t>
            </a: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q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,F),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s.t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 = Q1 x Q2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δ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=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 =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 recognizes L1 U L2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DFA recognizes L1 U L2, then L1 U L2 must be regular </a:t>
            </a:r>
          </a:p>
        </p:txBody>
      </p:sp>
    </p:spTree>
    <p:extLst>
      <p:ext uri="{BB962C8B-B14F-4D97-AF65-F5344CB8AC3E}">
        <p14:creationId xmlns:p14="http://schemas.microsoft.com/office/powerpoint/2010/main" val="28804555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Let L be the language of this regular expression: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smtClean="0">
                <a:solidFill>
                  <a:schemeClr val="accent5"/>
                </a:solidFill>
              </a:rPr>
              <a:t>((a U Ø)</a:t>
            </a:r>
            <a:r>
              <a:rPr lang="en-US" baseline="30000" dirty="0" smtClean="0">
                <a:solidFill>
                  <a:schemeClr val="accent5"/>
                </a:solidFill>
              </a:rPr>
              <a:t>+</a:t>
            </a:r>
            <a:r>
              <a:rPr lang="en-US" dirty="0" smtClean="0">
                <a:solidFill>
                  <a:schemeClr val="accent5"/>
                </a:solidFill>
              </a:rPr>
              <a:t>b*)*</a:t>
            </a:r>
          </a:p>
          <a:p>
            <a:r>
              <a:rPr lang="en-US" dirty="0" smtClean="0"/>
              <a:t>Which of the following is </a:t>
            </a:r>
            <a:r>
              <a:rPr lang="en-US" dirty="0" smtClean="0">
                <a:solidFill>
                  <a:schemeClr val="accent2"/>
                </a:solidFill>
              </a:rPr>
              <a:t>NOT true </a:t>
            </a:r>
            <a:r>
              <a:rPr lang="en-US" dirty="0" smtClean="0"/>
              <a:t>of L?</a:t>
            </a:r>
            <a:endParaRPr lang="en-US" dirty="0" smtClean="0">
              <a:solidFill>
                <a:schemeClr val="accent5"/>
              </a:solidFill>
            </a:endParaRPr>
          </a:p>
          <a:p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Some strings in L have equal numbers of </a:t>
            </a:r>
            <a:r>
              <a:rPr lang="en-US" dirty="0" err="1" smtClean="0"/>
              <a:t>a’s</a:t>
            </a:r>
            <a:r>
              <a:rPr lang="en-US" dirty="0" smtClean="0"/>
              <a:t> and </a:t>
            </a:r>
            <a:r>
              <a:rPr lang="en-US" dirty="0" err="1" smtClean="0"/>
              <a:t>b’s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All strings in L have more </a:t>
            </a:r>
            <a:r>
              <a:rPr lang="en-US" dirty="0" err="1" smtClean="0"/>
              <a:t>b’s</a:t>
            </a:r>
            <a:r>
              <a:rPr lang="en-US" dirty="0" smtClean="0"/>
              <a:t> than </a:t>
            </a:r>
            <a:r>
              <a:rPr lang="en-US" dirty="0" err="1" smtClean="0"/>
              <a:t>a’s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L contains “</a:t>
            </a:r>
            <a:r>
              <a:rPr lang="en-US" dirty="0" err="1" smtClean="0"/>
              <a:t>aaaaaa</a:t>
            </a:r>
            <a:r>
              <a:rPr lang="en-US" dirty="0" smtClean="0"/>
              <a:t>”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a‘s</a:t>
            </a:r>
            <a:r>
              <a:rPr lang="en-US" dirty="0" smtClean="0"/>
              <a:t> never follow </a:t>
            </a:r>
            <a:r>
              <a:rPr lang="en-US" dirty="0" err="1" smtClean="0"/>
              <a:t>b’s</a:t>
            </a:r>
            <a:r>
              <a:rPr lang="en-US" dirty="0" smtClean="0"/>
              <a:t> in any string in L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19832786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3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200" y="914400"/>
            <a:ext cx="7315200" cy="3877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Tracing in a Pushdown Automaton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4114800"/>
            <a:ext cx="4038600" cy="21335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Which choice depicts a stack state that occurs at some point during the </a:t>
            </a:r>
            <a:r>
              <a:rPr lang="en-US" i="1" dirty="0" smtClean="0"/>
              <a:t>successful* </a:t>
            </a:r>
            <a:r>
              <a:rPr lang="en-US" dirty="0" smtClean="0"/>
              <a:t>processing of the string “</a:t>
            </a:r>
            <a:r>
              <a:rPr lang="en-US" dirty="0" err="1" smtClean="0"/>
              <a:t>abbbc</a:t>
            </a:r>
            <a:r>
              <a:rPr lang="en-US" dirty="0" smtClean="0"/>
              <a:t>” on the given PDA?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9" name="Content Placeholder 3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4648200" y="4191001"/>
            <a:ext cx="4038600" cy="2285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sz="2800" dirty="0" smtClean="0"/>
              <a:t>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sz="2800" dirty="0" smtClean="0"/>
              <a:t>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sz="2800" dirty="0" smtClean="0"/>
              <a:t>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sz="2800" dirty="0" smtClean="0"/>
              <a:t>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sz="2800" dirty="0" smtClean="0"/>
              <a:t>None of the above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457200" y="6412468"/>
            <a:ext cx="762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* Ignore all nondeterministic paths that end in rejecting/getting stuck.</a:t>
            </a:r>
            <a:endParaRPr lang="en-US" dirty="0"/>
          </a:p>
        </p:txBody>
      </p:sp>
      <p:sp>
        <p:nvSpPr>
          <p:cNvPr id="12" name="Rectangle 11"/>
          <p:cNvSpPr/>
          <p:nvPr>
            <p:custDataLst>
              <p:tags r:id="rId6"/>
            </p:custDataLst>
          </p:nvPr>
        </p:nvSpPr>
        <p:spPr>
          <a:xfrm>
            <a:off x="5105400" y="3810000"/>
            <a:ext cx="396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 top of stack       bottom of stack  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5257800" y="4191000"/>
          <a:ext cx="2209800" cy="36576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6225"/>
                <a:gridCol w="276225"/>
                <a:gridCol w="276225"/>
                <a:gridCol w="276225"/>
                <a:gridCol w="276225"/>
                <a:gridCol w="276225"/>
                <a:gridCol w="276225"/>
                <a:gridCol w="276225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custDataLst>
              <p:tags r:id="rId8"/>
            </p:custDataLst>
          </p:nvPr>
        </p:nvGraphicFramePr>
        <p:xfrm>
          <a:off x="5257800" y="4663440"/>
          <a:ext cx="2209800" cy="36576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6225"/>
                <a:gridCol w="276225"/>
                <a:gridCol w="276225"/>
                <a:gridCol w="276225"/>
                <a:gridCol w="276225"/>
                <a:gridCol w="276225"/>
                <a:gridCol w="276225"/>
                <a:gridCol w="276225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custDataLst>
              <p:tags r:id="rId9"/>
            </p:custDataLst>
          </p:nvPr>
        </p:nvGraphicFramePr>
        <p:xfrm>
          <a:off x="5257800" y="5577840"/>
          <a:ext cx="2209800" cy="36576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6225"/>
                <a:gridCol w="276225"/>
                <a:gridCol w="276225"/>
                <a:gridCol w="276225"/>
                <a:gridCol w="276225"/>
                <a:gridCol w="276225"/>
                <a:gridCol w="276225"/>
                <a:gridCol w="276225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λ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custDataLst>
              <p:tags r:id="rId10"/>
            </p:custDataLst>
          </p:nvPr>
        </p:nvGraphicFramePr>
        <p:xfrm>
          <a:off x="5257800" y="5105400"/>
          <a:ext cx="2209800" cy="36576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6225"/>
                <a:gridCol w="276225"/>
                <a:gridCol w="276225"/>
                <a:gridCol w="276225"/>
                <a:gridCol w="276225"/>
                <a:gridCol w="276225"/>
                <a:gridCol w="276225"/>
                <a:gridCol w="276225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Rectangle 14" hidden="1"/>
          <p:cNvSpPr/>
          <p:nvPr>
            <p:custDataLst>
              <p:tags r:id="rId11"/>
            </p:custDataLst>
          </p:nvPr>
        </p:nvSpPr>
        <p:spPr>
          <a:xfrm>
            <a:off x="533400" y="1524000"/>
            <a:ext cx="300082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5272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Executing a Transition, “yields”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Suppose we have at TM </a:t>
            </a:r>
            <a:r>
              <a:rPr lang="en-US" dirty="0" err="1" smtClean="0"/>
              <a:t>s.t</a:t>
            </a:r>
            <a:r>
              <a:rPr lang="en-US" dirty="0" smtClean="0"/>
              <a:t>. </a:t>
            </a:r>
            <a:r>
              <a:rPr lang="el-GR" dirty="0" smtClean="0"/>
              <a:t>Γ</a:t>
            </a:r>
            <a:r>
              <a:rPr lang="en-US" dirty="0" smtClean="0"/>
              <a:t>={0,1,_}, Q = {</a:t>
            </a:r>
            <a:r>
              <a:rPr lang="en-US" dirty="0" err="1" smtClean="0"/>
              <a:t>q</a:t>
            </a:r>
            <a:r>
              <a:rPr lang="en-US" baseline="-25000" dirty="0" err="1" smtClean="0"/>
              <a:t>x</a:t>
            </a:r>
            <a:r>
              <a:rPr lang="en-US" dirty="0" smtClean="0"/>
              <a:t> | 1≤x≤7} U {</a:t>
            </a:r>
            <a:r>
              <a:rPr lang="en-US" dirty="0" err="1" smtClean="0"/>
              <a:t>q</a:t>
            </a:r>
            <a:r>
              <a:rPr lang="en-US" baseline="-25000" dirty="0" err="1" smtClean="0"/>
              <a:t>acc</a:t>
            </a:r>
            <a:r>
              <a:rPr lang="en-US" dirty="0" err="1" smtClean="0"/>
              <a:t>,q</a:t>
            </a:r>
            <a:r>
              <a:rPr lang="en-US" baseline="-25000" dirty="0" err="1" smtClean="0"/>
              <a:t>rej</a:t>
            </a:r>
            <a:r>
              <a:rPr lang="en-US" dirty="0" smtClean="0"/>
              <a:t>}, and the transition function includes rules </a:t>
            </a:r>
            <a:r>
              <a:rPr lang="el-GR" dirty="0" smtClean="0"/>
              <a:t>δ</a:t>
            </a:r>
            <a:r>
              <a:rPr lang="en-US" dirty="0" smtClean="0"/>
              <a:t>(q</a:t>
            </a:r>
            <a:r>
              <a:rPr lang="en-US" baseline="-25000" dirty="0" smtClean="0"/>
              <a:t>1</a:t>
            </a:r>
            <a:r>
              <a:rPr lang="en-US" dirty="0" smtClean="0"/>
              <a:t>,1) = (q</a:t>
            </a:r>
            <a:r>
              <a:rPr lang="en-US" baseline="-25000" dirty="0" smtClean="0"/>
              <a:t>3</a:t>
            </a:r>
            <a:r>
              <a:rPr lang="en-US" dirty="0" smtClean="0"/>
              <a:t>,0,R) and </a:t>
            </a:r>
            <a:r>
              <a:rPr lang="el-GR" dirty="0" smtClean="0"/>
              <a:t>δ</a:t>
            </a:r>
            <a:r>
              <a:rPr lang="en-US" dirty="0" smtClean="0"/>
              <a:t>(q</a:t>
            </a:r>
            <a:r>
              <a:rPr lang="en-US" baseline="-25000" dirty="0" smtClean="0"/>
              <a:t>1</a:t>
            </a:r>
            <a:r>
              <a:rPr lang="en-US" dirty="0" smtClean="0"/>
              <a:t>,0) = (q</a:t>
            </a:r>
            <a:r>
              <a:rPr lang="en-US" baseline="-25000" dirty="0" smtClean="0"/>
              <a:t>3</a:t>
            </a:r>
            <a:r>
              <a:rPr lang="en-US" dirty="0" smtClean="0"/>
              <a:t>,1,L). We also have strings </a:t>
            </a:r>
            <a:r>
              <a:rPr lang="en-US" dirty="0" err="1" smtClean="0"/>
              <a:t>x,v,x,y</a:t>
            </a:r>
            <a:r>
              <a:rPr lang="en-US" dirty="0" smtClean="0"/>
              <a:t> in </a:t>
            </a:r>
            <a:r>
              <a:rPr lang="el-GR" dirty="0" smtClean="0"/>
              <a:t>Γ</a:t>
            </a:r>
            <a:r>
              <a:rPr lang="en-US" dirty="0" smtClean="0"/>
              <a:t>*. Which configuration does the current configuration, x0q</a:t>
            </a:r>
            <a:r>
              <a:rPr lang="en-US" baseline="-25000" dirty="0" smtClean="0"/>
              <a:t>1</a:t>
            </a:r>
            <a:r>
              <a:rPr lang="en-US" dirty="0" smtClean="0"/>
              <a:t>1y, yield?</a:t>
            </a:r>
          </a:p>
          <a:p>
            <a:endParaRPr lang="en-US" dirty="0" smtClean="0"/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xq</a:t>
            </a:r>
            <a:r>
              <a:rPr lang="en-US" baseline="-25000" dirty="0" smtClean="0"/>
              <a:t>3</a:t>
            </a:r>
            <a:r>
              <a:rPr lang="en-US" dirty="0" smtClean="0"/>
              <a:t>00y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x01q</a:t>
            </a:r>
            <a:r>
              <a:rPr lang="en-US" baseline="-25000" dirty="0" smtClean="0"/>
              <a:t>3</a:t>
            </a:r>
            <a:r>
              <a:rPr lang="en-US" dirty="0" smtClean="0"/>
              <a:t>y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x00q</a:t>
            </a:r>
            <a:r>
              <a:rPr lang="en-US" baseline="-25000" dirty="0" smtClean="0"/>
              <a:t>3</a:t>
            </a:r>
            <a:r>
              <a:rPr lang="en-US" dirty="0" smtClean="0"/>
              <a:t>y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xq</a:t>
            </a:r>
            <a:r>
              <a:rPr lang="en-US" baseline="-25000" dirty="0" smtClean="0"/>
              <a:t>3</a:t>
            </a:r>
            <a:r>
              <a:rPr lang="en-US" dirty="0" smtClean="0"/>
              <a:t>11y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None of the above or more than one of the above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058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 = NP ????????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 = languages decidable in polynomial number of steps on deterministic TM, NP = languages decidable in polynomial number of steps on non-deterministic TM</a:t>
            </a:r>
          </a:p>
          <a:p>
            <a:r>
              <a:rPr lang="en-US" dirty="0" smtClean="0"/>
              <a:t>P = NP? Perhaps the greatest theoretical computation question of our time</a:t>
            </a:r>
          </a:p>
          <a:p>
            <a:pPr lvl="1"/>
            <a:r>
              <a:rPr lang="en-US" dirty="0" smtClean="0"/>
              <a:t>Most people suspect </a:t>
            </a:r>
            <a:r>
              <a:rPr lang="en-US" dirty="0" smtClean="0">
                <a:solidFill>
                  <a:schemeClr val="accent2"/>
                </a:solidFill>
              </a:rPr>
              <a:t>no</a:t>
            </a:r>
            <a:r>
              <a:rPr lang="en-US" dirty="0" smtClean="0"/>
              <a:t>, but it has never been proven…</a:t>
            </a:r>
          </a:p>
          <a:p>
            <a:r>
              <a:rPr lang="en-US" dirty="0" smtClean="0"/>
              <a:t>Bunch of problems in NP, don’t know if they are in P:</a:t>
            </a:r>
          </a:p>
          <a:p>
            <a:pPr lvl="1"/>
            <a:r>
              <a:rPr lang="en-US" dirty="0" smtClean="0"/>
              <a:t>Boolean equation </a:t>
            </a:r>
            <a:r>
              <a:rPr lang="en-US" dirty="0" err="1" smtClean="0"/>
              <a:t>satisfiability</a:t>
            </a:r>
            <a:endParaRPr lang="en-US" dirty="0" smtClean="0"/>
          </a:p>
          <a:p>
            <a:pPr lvl="1"/>
            <a:r>
              <a:rPr lang="en-US" dirty="0" smtClean="0"/>
              <a:t>Traveling salesman</a:t>
            </a:r>
          </a:p>
          <a:p>
            <a:pPr lvl="1"/>
            <a:r>
              <a:rPr lang="en-US" dirty="0" smtClean="0"/>
              <a:t>Various graph problems (Clique, Independent Set, …)</a:t>
            </a:r>
          </a:p>
          <a:p>
            <a:pPr lvl="1"/>
            <a:r>
              <a:rPr lang="en-US" dirty="0" smtClean="0"/>
              <a:t>Various scheduling optimization problems</a:t>
            </a:r>
          </a:p>
          <a:p>
            <a:pPr lvl="1"/>
            <a:r>
              <a:rPr lang="en-US" dirty="0" smtClean="0"/>
              <a:t>FreeCell (Windows game), Sudoku</a:t>
            </a:r>
          </a:p>
          <a:p>
            <a:pPr lvl="1"/>
            <a:r>
              <a:rPr lang="en-US" dirty="0" smtClean="0"/>
              <a:t>Map coloring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Rectangle 4" hidden="1"/>
          <p:cNvSpPr/>
          <p:nvPr>
            <p:custDataLst>
              <p:tags r:id="rId4"/>
            </p:custDataLst>
          </p:nvPr>
        </p:nvSpPr>
        <p:spPr>
          <a:xfrm>
            <a:off x="4150538" y="3244334"/>
            <a:ext cx="2843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Two Possible Venn Diagrams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327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Mapping Reducibility and </a:t>
            </a:r>
            <a:br>
              <a:rPr lang="en-US" dirty="0" smtClean="0"/>
            </a:br>
            <a:r>
              <a:rPr lang="en-US" dirty="0" smtClean="0"/>
              <a:t>NP-Completeness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798637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There are a class of problems that are known to be in NP (can be solved in polynomial time using </a:t>
            </a:r>
            <a:r>
              <a:rPr lang="en-US" dirty="0" err="1" smtClean="0"/>
              <a:t>nondeterminism</a:t>
            </a:r>
            <a:r>
              <a:rPr lang="en-US" dirty="0" smtClean="0"/>
              <a:t>), but no deterministic polynomial time algorithm has ever been discovered to solve any of them</a:t>
            </a:r>
          </a:p>
          <a:p>
            <a:pPr lvl="1"/>
            <a:r>
              <a:rPr lang="en-US" dirty="0" smtClean="0"/>
              <a:t>Boolean equation </a:t>
            </a:r>
            <a:r>
              <a:rPr lang="en-US" dirty="0" err="1" smtClean="0"/>
              <a:t>satisfiability</a:t>
            </a:r>
            <a:endParaRPr lang="en-US" dirty="0" smtClean="0"/>
          </a:p>
          <a:p>
            <a:pPr lvl="1"/>
            <a:r>
              <a:rPr lang="en-US" dirty="0" smtClean="0"/>
              <a:t>Traveling salesman</a:t>
            </a:r>
          </a:p>
          <a:p>
            <a:pPr lvl="1"/>
            <a:r>
              <a:rPr lang="en-US" dirty="0" smtClean="0"/>
              <a:t>Various graph problems (Clique, Independent Set, …)</a:t>
            </a:r>
          </a:p>
          <a:p>
            <a:pPr lvl="1"/>
            <a:r>
              <a:rPr lang="en-US" dirty="0" smtClean="0"/>
              <a:t>Various scheduling optimization problems</a:t>
            </a:r>
          </a:p>
          <a:p>
            <a:pPr lvl="1"/>
            <a:r>
              <a:rPr lang="en-US" dirty="0" smtClean="0"/>
              <a:t>FreeCell (Windows game), Sudoku</a:t>
            </a:r>
          </a:p>
          <a:p>
            <a:pPr lvl="1"/>
            <a:r>
              <a:rPr lang="en-US" dirty="0" smtClean="0"/>
              <a:t>Map coloring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Amazingly, </a:t>
            </a:r>
            <a:r>
              <a:rPr lang="en-US" i="1" dirty="0" smtClean="0">
                <a:solidFill>
                  <a:schemeClr val="accent2"/>
                </a:solidFill>
              </a:rPr>
              <a:t>all</a:t>
            </a:r>
            <a:r>
              <a:rPr lang="en-US" dirty="0" smtClean="0">
                <a:solidFill>
                  <a:schemeClr val="accent2"/>
                </a:solidFill>
              </a:rPr>
              <a:t> these problems can be      to each other</a:t>
            </a:r>
          </a:p>
          <a:p>
            <a:r>
              <a:rPr lang="en-US" dirty="0" smtClean="0"/>
              <a:t>This means that </a:t>
            </a:r>
            <a:r>
              <a:rPr lang="en-US" dirty="0" smtClean="0">
                <a:solidFill>
                  <a:schemeClr val="accent5"/>
                </a:solidFill>
              </a:rPr>
              <a:t>a polynomial-time solution to ONE is a polynomial time solution to ALL </a:t>
            </a:r>
            <a:r>
              <a:rPr lang="en-US" dirty="0" smtClean="0"/>
              <a:t>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3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" name="Ink 8"/>
              <p14:cNvContentPartPr/>
              <p14:nvPr>
                <p:custDataLst>
                  <p:tags r:id="rId4"/>
                </p:custDataLst>
              </p14:nvPr>
            </p14:nvContentPartPr>
            <p14:xfrm>
              <a:off x="5717904" y="5132568"/>
              <a:ext cx="257400" cy="35388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706384" y="5119968"/>
                <a:ext cx="281160" cy="37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55285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NP-Complete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No deterministic polynomial-time algorithm is known for any of the NP-complete problems</a:t>
            </a:r>
          </a:p>
          <a:p>
            <a:r>
              <a:rPr lang="en-US" dirty="0" smtClean="0"/>
              <a:t>But there are many NP-complete problems that we need answers to!</a:t>
            </a:r>
          </a:p>
          <a:p>
            <a:r>
              <a:rPr lang="en-US" dirty="0" smtClean="0"/>
              <a:t>Work-around:</a:t>
            </a:r>
          </a:p>
          <a:p>
            <a:pPr lvl="1"/>
            <a:r>
              <a:rPr lang="en-US" dirty="0" smtClean="0"/>
              <a:t>Use randomization with a variety of sometimes very sophisticated optimization techniques to “guesstimate” the best answer we can</a:t>
            </a:r>
          </a:p>
          <a:p>
            <a:pPr lvl="1"/>
            <a:r>
              <a:rPr lang="en-US" dirty="0" smtClean="0"/>
              <a:t>Examples: Genetic Algorithms, Simulated Annealing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30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Traveling Salesperson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Genetic algorithm iteratively searches for better and better solutions</a:t>
            </a:r>
          </a:p>
          <a:p>
            <a:pPr lvl="1"/>
            <a:r>
              <a:rPr lang="en-US" dirty="0" smtClean="0"/>
              <a:t>Some offspring/mutations prove to be beneficial, others not</a:t>
            </a:r>
          </a:p>
          <a:p>
            <a:pPr lvl="1"/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www.youtube.com/watch?v=94p5NUogClM</a:t>
            </a:r>
            <a:endParaRPr lang="en-US" dirty="0" smtClean="0"/>
          </a:p>
          <a:p>
            <a:r>
              <a:rPr lang="en-US" dirty="0" smtClean="0"/>
              <a:t>More genetic algorithm:</a:t>
            </a:r>
          </a:p>
          <a:p>
            <a:pPr lvl="1"/>
            <a:r>
              <a:rPr lang="en-US" dirty="0" smtClean="0"/>
              <a:t>This one evolves car designs, with their “fitness” evaluated according to a particular terrain</a:t>
            </a:r>
          </a:p>
          <a:p>
            <a:pPr lvl="1"/>
            <a:r>
              <a:rPr lang="en-US" dirty="0">
                <a:hlinkClick r:id="rId6"/>
              </a:rPr>
              <a:t>http://megaswf.com/serve/102223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674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Reductions from ATM</a:t>
            </a:r>
            <a:br>
              <a:rPr lang="en-US" dirty="0" smtClean="0"/>
            </a:br>
            <a:r>
              <a:rPr lang="en-US" dirty="0" smtClean="0">
                <a:solidFill>
                  <a:schemeClr val="accent5"/>
                </a:solidFill>
              </a:rPr>
              <a:t>One More Example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Relevant both to Homework and Final Exam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745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7" name="Ink 6"/>
              <p14:cNvContentPartPr/>
              <p14:nvPr>
                <p:custDataLst>
                  <p:tags r:id="rId1"/>
                </p:custDataLst>
              </p14:nvPr>
            </p14:nvContentPartPr>
            <p14:xfrm>
              <a:off x="998331" y="3843171"/>
              <a:ext cx="929880" cy="51228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86811" y="3832379"/>
                <a:ext cx="950760" cy="534225"/>
              </a:xfrm>
              <a:prstGeom prst="rect">
                <a:avLst/>
              </a:prstGeom>
            </p:spPr>
          </p:pic>
        </mc:Fallback>
      </mc:AlternateContent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How do we design Z?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838200"/>
            <a:ext cx="8229600" cy="5943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 hope you have a better understanding now of the “big picture,” but now the question is, “OK, but how do I do that?”</a:t>
            </a:r>
          </a:p>
          <a:p>
            <a:r>
              <a:rPr lang="en-US" dirty="0" smtClean="0"/>
              <a:t>For many languages you want to show are </a:t>
            </a:r>
            <a:r>
              <a:rPr lang="en-US" dirty="0" err="1" smtClean="0"/>
              <a:t>undecidable</a:t>
            </a:r>
            <a:r>
              <a:rPr lang="en-US" dirty="0" smtClean="0"/>
              <a:t>* (*options for some other languages are discussed on a later slide), there are a few simple steps:</a:t>
            </a:r>
          </a:p>
          <a:p>
            <a:pPr lvl="1"/>
            <a:r>
              <a:rPr lang="en-US" dirty="0" smtClean="0"/>
              <a:t>Z(s):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i="1" dirty="0" smtClean="0"/>
              <a:t>(optional—it just makes it easier for me personally to think about Z’s design) reject any strings that are “extra” so you only have a few strings left to deal with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If needed, accept a few strings that will make L(Z) </a:t>
            </a:r>
            <a:r>
              <a:rPr lang="en-US" i="1" dirty="0" smtClean="0"/>
              <a:t>not </a:t>
            </a:r>
            <a:r>
              <a:rPr lang="en-US" dirty="0" smtClean="0"/>
              <a:t>have the property M</a:t>
            </a:r>
            <a:r>
              <a:rPr lang="en-US" baseline="-25000" dirty="0" smtClean="0"/>
              <a:t>T</a:t>
            </a:r>
            <a:r>
              <a:rPr lang="en-US" dirty="0" smtClean="0"/>
              <a:t> tests for (you may not need step 2, if L(Z) = {} is an L(Z) that does </a:t>
            </a:r>
            <a:r>
              <a:rPr lang="en-US" i="1" dirty="0" smtClean="0"/>
              <a:t>not </a:t>
            </a:r>
            <a:r>
              <a:rPr lang="en-US" dirty="0" smtClean="0"/>
              <a:t>have the </a:t>
            </a:r>
            <a:r>
              <a:rPr lang="en-US" dirty="0"/>
              <a:t>property M</a:t>
            </a:r>
            <a:r>
              <a:rPr lang="en-US" baseline="-25000" dirty="0"/>
              <a:t>T</a:t>
            </a:r>
            <a:r>
              <a:rPr lang="en-US" dirty="0" smtClean="0"/>
              <a:t> tests for)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Accept more strings </a:t>
            </a:r>
            <a:r>
              <a:rPr lang="en-US" b="1" dirty="0" smtClean="0"/>
              <a:t>if</a:t>
            </a:r>
            <a:r>
              <a:rPr lang="en-US" dirty="0" smtClean="0"/>
              <a:t> M(w) accepts (if M(w) rejects then reject)—make sure that step 3 will make L(Z) </a:t>
            </a:r>
            <a:r>
              <a:rPr lang="en-US" i="1" dirty="0" smtClean="0"/>
              <a:t>have </a:t>
            </a:r>
            <a:r>
              <a:rPr lang="en-US" dirty="0" smtClean="0"/>
              <a:t>the property M</a:t>
            </a:r>
            <a:r>
              <a:rPr lang="en-US" baseline="-25000" dirty="0" smtClean="0"/>
              <a:t>T</a:t>
            </a:r>
            <a:r>
              <a:rPr lang="en-US" dirty="0" smtClean="0"/>
              <a:t> tests for (could involve accepting all strings if M(w) accepts—the following examples show this—or only accepting particular strings if M(w) accepts)</a:t>
            </a:r>
          </a:p>
          <a:p>
            <a:pPr marL="571500" indent="-457200"/>
            <a:r>
              <a:rPr lang="en-US" dirty="0" smtClean="0"/>
              <a:t>On the next two slides, Z is labeled with these 1,2,3 steps so you can see how it works</a:t>
            </a:r>
          </a:p>
        </p:txBody>
      </p:sp>
      <p:sp>
        <p:nvSpPr>
          <p:cNvPr id="4" name="Rectangle 3"/>
          <p:cNvSpPr/>
          <p:nvPr>
            <p:custDataLst>
              <p:tags r:id="rId4"/>
            </p:custDataLst>
          </p:nvPr>
        </p:nvSpPr>
        <p:spPr>
          <a:xfrm>
            <a:off x="15240" y="3733800"/>
            <a:ext cx="1219200" cy="876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>
            <p:custDataLst>
              <p:tags r:id="rId5"/>
            </p:custDataLst>
          </p:nvPr>
        </p:nvSpPr>
        <p:spPr>
          <a:xfrm>
            <a:off x="152400" y="3810000"/>
            <a:ext cx="685800" cy="725214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6" name="Ink 15"/>
              <p14:cNvContentPartPr/>
              <p14:nvPr>
                <p:custDataLst>
                  <p:tags r:id="rId6"/>
                </p:custDataLst>
              </p14:nvPr>
            </p14:nvContentPartPr>
            <p14:xfrm>
              <a:off x="143691" y="4761891"/>
              <a:ext cx="983160" cy="60552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35051" y="4752171"/>
                <a:ext cx="998280" cy="62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2" name="Ink 21"/>
              <p14:cNvContentPartPr/>
              <p14:nvPr>
                <p:custDataLst>
                  <p:tags r:id="rId7"/>
                </p:custDataLst>
              </p14:nvPr>
            </p14:nvContentPartPr>
            <p14:xfrm>
              <a:off x="582531" y="4216491"/>
              <a:ext cx="1408680" cy="90828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69931" y="4203891"/>
                <a:ext cx="1430280" cy="93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4" name="Ink 33"/>
              <p14:cNvContentPartPr/>
              <p14:nvPr>
                <p:custDataLst>
                  <p:tags r:id="rId8"/>
                </p:custDataLst>
              </p14:nvPr>
            </p14:nvContentPartPr>
            <p14:xfrm>
              <a:off x="5450760" y="2743200"/>
              <a:ext cx="1864440" cy="435240"/>
            </p14:xfrm>
          </p:contentPart>
        </mc:Choice>
        <mc:Fallback xmlns="">
          <p:pic>
            <p:nvPicPr>
              <p:cNvPr id="34" name="Ink 33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447880" y="2735280"/>
                <a:ext cx="1879920" cy="45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61" name="Ink 60"/>
              <p14:cNvContentPartPr/>
              <p14:nvPr>
                <p:custDataLst>
                  <p:tags r:id="rId9"/>
                </p:custDataLst>
              </p14:nvPr>
            </p14:nvContentPartPr>
            <p14:xfrm>
              <a:off x="619251" y="4092651"/>
              <a:ext cx="1304640" cy="736200"/>
            </p14:xfrm>
          </p:contentPart>
        </mc:Choice>
        <mc:Fallback xmlns="">
          <p:pic>
            <p:nvPicPr>
              <p:cNvPr id="61" name="Ink 60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12051" y="4084371"/>
                <a:ext cx="1315800" cy="75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71" name="Ink 70"/>
              <p14:cNvContentPartPr/>
              <p14:nvPr>
                <p:custDataLst>
                  <p:tags r:id="rId10"/>
                </p:custDataLst>
              </p14:nvPr>
            </p14:nvContentPartPr>
            <p14:xfrm>
              <a:off x="6384291" y="4667211"/>
              <a:ext cx="720720" cy="89280"/>
            </p14:xfrm>
          </p:contentPart>
        </mc:Choice>
        <mc:Fallback xmlns="">
          <p:pic>
            <p:nvPicPr>
              <p:cNvPr id="71" name="Ink 70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381771" y="4657813"/>
                <a:ext cx="727200" cy="1041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74" name="Ink 73"/>
              <p14:cNvContentPartPr/>
              <p14:nvPr>
                <p:custDataLst>
                  <p:tags r:id="rId11"/>
                </p:custDataLst>
              </p14:nvPr>
            </p14:nvContentPartPr>
            <p14:xfrm>
              <a:off x="7013211" y="4679811"/>
              <a:ext cx="998640" cy="60480"/>
            </p14:xfrm>
          </p:contentPart>
        </mc:Choice>
        <mc:Fallback xmlns="">
          <p:pic>
            <p:nvPicPr>
              <p:cNvPr id="74" name="Ink 73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010331" y="4673331"/>
                <a:ext cx="1004040" cy="7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75" name="Ink 74"/>
              <p14:cNvContentPartPr/>
              <p14:nvPr>
                <p:custDataLst>
                  <p:tags r:id="rId12"/>
                </p:custDataLst>
              </p14:nvPr>
            </p14:nvContentPartPr>
            <p14:xfrm>
              <a:off x="816531" y="2723931"/>
              <a:ext cx="6229440" cy="1990440"/>
            </p14:xfrm>
          </p:contentPart>
        </mc:Choice>
        <mc:Fallback xmlns="">
          <p:pic>
            <p:nvPicPr>
              <p:cNvPr id="75" name="Ink 74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803571" y="2710611"/>
                <a:ext cx="6252480" cy="2013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0758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3600" dirty="0" err="1"/>
              <a:t>Thm</a:t>
            </a:r>
            <a:r>
              <a:rPr lang="en-US" sz="3600" dirty="0"/>
              <a:t>. </a:t>
            </a:r>
            <a:r>
              <a:rPr lang="en-US" sz="3600" dirty="0" smtClean="0"/>
              <a:t>REGULAR</a:t>
            </a:r>
            <a:r>
              <a:rPr lang="en-US" sz="3600" baseline="-25000" dirty="0" smtClean="0"/>
              <a:t>TM</a:t>
            </a:r>
            <a:r>
              <a:rPr lang="en-US" sz="3600" dirty="0" smtClean="0"/>
              <a:t> </a:t>
            </a:r>
            <a:r>
              <a:rPr lang="en-US" sz="3600" dirty="0"/>
              <a:t>= {&lt;M&gt; | M is a TM and </a:t>
            </a:r>
            <a:r>
              <a:rPr lang="en-US" sz="3600" dirty="0" smtClean="0"/>
              <a:t>L(M) is a regular language} </a:t>
            </a:r>
            <a:r>
              <a:rPr lang="en-US" sz="3600" dirty="0"/>
              <a:t>is </a:t>
            </a:r>
            <a:r>
              <a:rPr lang="en-US" sz="3600" dirty="0" err="1"/>
              <a:t>undecidable</a:t>
            </a:r>
            <a:endParaRPr lang="en-US" sz="3600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3810000"/>
          </a:xfrm>
        </p:spPr>
        <p:txBody>
          <a:bodyPr>
            <a:normAutofit lnSpcReduction="10000"/>
          </a:bodyPr>
          <a:lstStyle/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en-US" sz="2200" dirty="0"/>
              <a:t>Proof by contradiction: (Reduce from A</a:t>
            </a:r>
            <a:r>
              <a:rPr lang="en-US" sz="2200" baseline="-25000" dirty="0"/>
              <a:t>TM</a:t>
            </a:r>
            <a:r>
              <a:rPr lang="en-US" sz="2200" dirty="0"/>
              <a:t>.)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en-US" sz="2200" dirty="0"/>
              <a:t>Assume </a:t>
            </a:r>
            <a:r>
              <a:rPr lang="en-US" sz="2200" dirty="0" smtClean="0"/>
              <a:t>REGULAR</a:t>
            </a:r>
            <a:r>
              <a:rPr lang="en-US" sz="2200" baseline="-25000" dirty="0" smtClean="0"/>
              <a:t>TM</a:t>
            </a:r>
            <a:r>
              <a:rPr lang="en-US" sz="2200" dirty="0" smtClean="0"/>
              <a:t> is </a:t>
            </a:r>
            <a:r>
              <a:rPr lang="en-US" sz="2200" dirty="0"/>
              <a:t>decidable by TM </a:t>
            </a:r>
            <a:r>
              <a:rPr lang="en-US" sz="2200" dirty="0" smtClean="0"/>
              <a:t>M</a:t>
            </a:r>
            <a:r>
              <a:rPr lang="en-US" sz="2200" baseline="-25000" dirty="0"/>
              <a:t>R</a:t>
            </a:r>
            <a:r>
              <a:rPr lang="en-US" sz="2200" dirty="0" smtClean="0"/>
              <a:t>. </a:t>
            </a:r>
            <a:r>
              <a:rPr lang="en-US" sz="2200" dirty="0"/>
              <a:t>Use </a:t>
            </a:r>
            <a:r>
              <a:rPr lang="en-US" sz="2200" dirty="0" smtClean="0"/>
              <a:t>M</a:t>
            </a:r>
            <a:r>
              <a:rPr lang="en-US" sz="2200" baseline="-25000" dirty="0" smtClean="0"/>
              <a:t>R</a:t>
            </a:r>
            <a:r>
              <a:rPr lang="en-US" sz="2200" dirty="0" smtClean="0"/>
              <a:t> </a:t>
            </a:r>
            <a:r>
              <a:rPr lang="en-US" sz="2200" dirty="0"/>
              <a:t>to construct TM D</a:t>
            </a:r>
            <a:r>
              <a:rPr lang="en-US" sz="2200" baseline="-25000" dirty="0"/>
              <a:t>ATM</a:t>
            </a:r>
            <a:r>
              <a:rPr lang="en-US" sz="2200" dirty="0" smtClean="0"/>
              <a:t> </a:t>
            </a:r>
            <a:r>
              <a:rPr lang="en-US" sz="2200" dirty="0"/>
              <a:t>that decides A</a:t>
            </a:r>
            <a:r>
              <a:rPr lang="en-US" sz="2200" baseline="-25000" dirty="0"/>
              <a:t>TM</a:t>
            </a:r>
            <a:r>
              <a:rPr lang="en-US" sz="2200" dirty="0"/>
              <a:t>.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en-US" sz="2200" dirty="0"/>
              <a:t>D</a:t>
            </a:r>
            <a:r>
              <a:rPr lang="en-US" sz="2200" baseline="-25000" dirty="0"/>
              <a:t>ATM</a:t>
            </a:r>
            <a:r>
              <a:rPr lang="en-US" sz="2200" dirty="0" smtClean="0"/>
              <a:t>(&lt;</a:t>
            </a:r>
            <a:r>
              <a:rPr lang="en-US" sz="2200" dirty="0" err="1"/>
              <a:t>M,w</a:t>
            </a:r>
            <a:r>
              <a:rPr lang="en-US" sz="2200" dirty="0"/>
              <a:t>&gt;):</a:t>
            </a:r>
          </a:p>
          <a:p>
            <a:pPr lvl="1">
              <a:lnSpc>
                <a:spcPct val="80000"/>
              </a:lnSpc>
              <a:spcBef>
                <a:spcPts val="500"/>
              </a:spcBef>
            </a:pPr>
            <a:r>
              <a:rPr lang="en-US" sz="2000" dirty="0" smtClean="0"/>
              <a:t>Construct a TM Z:</a:t>
            </a:r>
          </a:p>
          <a:p>
            <a:pPr lvl="1">
              <a:lnSpc>
                <a:spcPct val="80000"/>
              </a:lnSpc>
              <a:spcBef>
                <a:spcPts val="500"/>
              </a:spcBef>
            </a:pPr>
            <a:r>
              <a:rPr lang="en-US" sz="2000" dirty="0" smtClean="0"/>
              <a:t>Z(x):</a:t>
            </a:r>
            <a:endParaRPr lang="en-US" sz="2000" dirty="0"/>
          </a:p>
          <a:p>
            <a:pPr marL="1257300" lvl="2" indent="-342900">
              <a:lnSpc>
                <a:spcPct val="80000"/>
              </a:lnSpc>
              <a:spcBef>
                <a:spcPts val="400"/>
              </a:spcBef>
              <a:buAutoNum type="arabicPeriod"/>
            </a:pPr>
            <a:r>
              <a:rPr lang="en-US" sz="1700" dirty="0" smtClean="0"/>
              <a:t>(n/a)</a:t>
            </a:r>
          </a:p>
          <a:p>
            <a:pPr marL="1257300" lvl="2" indent="-342900">
              <a:lnSpc>
                <a:spcPct val="80000"/>
              </a:lnSpc>
              <a:spcBef>
                <a:spcPts val="400"/>
              </a:spcBef>
              <a:buAutoNum type="arabicPeriod"/>
            </a:pPr>
            <a:r>
              <a:rPr lang="en-US" sz="1700" dirty="0" smtClean="0"/>
              <a:t>If x has the form 0</a:t>
            </a:r>
            <a:r>
              <a:rPr lang="en-US" sz="1700" baseline="30000" dirty="0" smtClean="0"/>
              <a:t>n</a:t>
            </a:r>
            <a:r>
              <a:rPr lang="en-US" sz="1700" dirty="0" smtClean="0"/>
              <a:t>1</a:t>
            </a:r>
            <a:r>
              <a:rPr lang="en-US" sz="1700" baseline="30000" dirty="0" smtClean="0"/>
              <a:t>n</a:t>
            </a:r>
            <a:r>
              <a:rPr lang="en-US" sz="1700" dirty="0"/>
              <a:t> </a:t>
            </a:r>
            <a:r>
              <a:rPr lang="en-US" sz="1700" dirty="0" smtClean="0"/>
              <a:t>for some n &gt;=0, then accept.</a:t>
            </a:r>
            <a:endParaRPr lang="en-US" sz="1700" dirty="0"/>
          </a:p>
          <a:p>
            <a:pPr marL="1257300" lvl="2" indent="-342900">
              <a:lnSpc>
                <a:spcPct val="80000"/>
              </a:lnSpc>
              <a:spcBef>
                <a:spcPts val="400"/>
              </a:spcBef>
              <a:buAutoNum type="arabicPeriod"/>
            </a:pPr>
            <a:r>
              <a:rPr lang="en-US" sz="1700" dirty="0" smtClean="0"/>
              <a:t>Run M(w). </a:t>
            </a:r>
            <a:r>
              <a:rPr lang="en-US" sz="1700" dirty="0"/>
              <a:t>If it accepts, accept. If it rejects, reject</a:t>
            </a:r>
            <a:r>
              <a:rPr lang="en-US" sz="1700" dirty="0" smtClean="0"/>
              <a:t>.</a:t>
            </a:r>
            <a:endParaRPr lang="en-US" sz="1700" dirty="0"/>
          </a:p>
          <a:p>
            <a:pPr lvl="1">
              <a:lnSpc>
                <a:spcPct val="80000"/>
              </a:lnSpc>
              <a:spcBef>
                <a:spcPts val="500"/>
              </a:spcBef>
            </a:pPr>
            <a:r>
              <a:rPr lang="en-US" sz="2000" dirty="0" smtClean="0"/>
              <a:t>Run M</a:t>
            </a:r>
            <a:r>
              <a:rPr lang="en-US" sz="2000" baseline="-25000" dirty="0" smtClean="0"/>
              <a:t>R</a:t>
            </a:r>
            <a:r>
              <a:rPr lang="en-US" sz="2000" dirty="0" smtClean="0"/>
              <a:t>(Z). </a:t>
            </a:r>
            <a:r>
              <a:rPr lang="en-US" sz="2000" dirty="0"/>
              <a:t>If it accepts then accept, otherwise reject.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en-US" sz="2200" dirty="0" smtClean="0"/>
              <a:t>D</a:t>
            </a:r>
            <a:r>
              <a:rPr lang="en-US" sz="2200" baseline="-25000" dirty="0" smtClean="0"/>
              <a:t>ATM </a:t>
            </a:r>
            <a:r>
              <a:rPr lang="en-US" sz="2200" dirty="0" smtClean="0"/>
              <a:t>decides ATM. </a:t>
            </a:r>
            <a:r>
              <a:rPr lang="en-US" sz="2200" i="1" dirty="0" smtClean="0"/>
              <a:t>[correctness argument]</a:t>
            </a:r>
            <a:endParaRPr lang="en-US" sz="2200" dirty="0" smtClean="0"/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en-US" sz="2200" dirty="0" smtClean="0"/>
              <a:t>But </a:t>
            </a:r>
            <a:r>
              <a:rPr lang="en-US" sz="2200" dirty="0"/>
              <a:t>A</a:t>
            </a:r>
            <a:r>
              <a:rPr lang="en-US" sz="2200" baseline="-25000" dirty="0"/>
              <a:t>TM</a:t>
            </a:r>
            <a:r>
              <a:rPr lang="en-US" sz="2200" dirty="0"/>
              <a:t> is </a:t>
            </a:r>
            <a:r>
              <a:rPr lang="en-US" sz="2200" dirty="0" err="1"/>
              <a:t>undecidable</a:t>
            </a:r>
            <a:r>
              <a:rPr lang="en-US" sz="2200" dirty="0"/>
              <a:t>, a contradiction. So the assumption is false and T is </a:t>
            </a:r>
            <a:r>
              <a:rPr lang="en-US" sz="2200" dirty="0" err="1"/>
              <a:t>undecidable</a:t>
            </a:r>
            <a:r>
              <a:rPr lang="en-US" sz="2200" dirty="0"/>
              <a:t>. QED.</a:t>
            </a:r>
          </a:p>
        </p:txBody>
      </p:sp>
      <p:sp>
        <p:nvSpPr>
          <p:cNvPr id="4" name="Slide Number Placeholder 3"/>
          <p:cNvSpPr txBox="1"/>
          <p:nvPr>
            <p:custDataLst>
              <p:tags r:id="rId3"/>
            </p:custDataLst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07D8DBE-3DC5-4AB8-AB66-E6BA88C55328}" type="slidenum">
              <a:t>8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304796" y="5257800"/>
            <a:ext cx="8458200" cy="1477328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 dirty="0">
                <a:solidFill>
                  <a:srgbClr val="005BD3"/>
                </a:solidFill>
                <a:uFillTx/>
                <a:latin typeface="Calibri"/>
              </a:rPr>
              <a:t>What is L(Z)?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(a)   </a:t>
            </a:r>
            <a:r>
              <a:rPr lang="el-GR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Σ </a:t>
            </a: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* 			(b) </a:t>
            </a:r>
            <a:r>
              <a:rPr lang="en-US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{“</a:t>
            </a:r>
            <a:r>
              <a:rPr lang="en-US" dirty="0" smtClean="0"/>
              <a:t>0</a:t>
            </a:r>
            <a:r>
              <a:rPr lang="en-US" baseline="30000" dirty="0" smtClean="0"/>
              <a:t>n</a:t>
            </a:r>
            <a:r>
              <a:rPr lang="en-US" dirty="0" smtClean="0"/>
              <a:t>1</a:t>
            </a:r>
            <a:r>
              <a:rPr lang="en-US" baseline="30000" dirty="0" smtClean="0"/>
              <a:t>n</a:t>
            </a:r>
            <a:r>
              <a:rPr lang="en-US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”}</a:t>
            </a: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/>
            </a:r>
            <a:b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(c) </a:t>
            </a:r>
            <a:r>
              <a:rPr lang="en-US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 { w | w = </a:t>
            </a:r>
            <a:r>
              <a:rPr lang="en-US" dirty="0"/>
              <a:t> 0</a:t>
            </a:r>
            <a:r>
              <a:rPr lang="en-US" baseline="30000" dirty="0"/>
              <a:t>n</a:t>
            </a:r>
            <a:r>
              <a:rPr lang="en-US" dirty="0"/>
              <a:t>1</a:t>
            </a:r>
            <a:r>
              <a:rPr lang="en-US" baseline="30000" dirty="0"/>
              <a:t>n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for some n &gt;= 0} </a:t>
            </a:r>
            <a:r>
              <a:rPr lang="en-US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if </a:t>
            </a: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M(w) </a:t>
            </a:r>
            <a:r>
              <a:rPr lang="en-US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accepts,</a:t>
            </a:r>
            <a:r>
              <a:rPr lang="en-US" sz="1800" b="0" i="0" u="none" strike="noStrike" kern="1200" cap="none" spc="0" dirty="0" smtClean="0">
                <a:solidFill>
                  <a:srgbClr val="000000"/>
                </a:solidFill>
                <a:uFillTx/>
                <a:latin typeface="Calibri"/>
              </a:rPr>
              <a:t> otherwise </a:t>
            </a:r>
            <a:r>
              <a:rPr lang="el-GR" dirty="0">
                <a:solidFill>
                  <a:srgbClr val="000000"/>
                </a:solidFill>
              </a:rPr>
              <a:t>Σ </a:t>
            </a:r>
            <a:r>
              <a:rPr lang="en-US" dirty="0" smtClean="0">
                <a:solidFill>
                  <a:srgbClr val="000000"/>
                </a:solidFill>
              </a:rPr>
              <a:t>*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d) </a:t>
            </a:r>
            <a:r>
              <a:rPr lang="en-US" dirty="0">
                <a:solidFill>
                  <a:srgbClr val="000000"/>
                </a:solidFill>
              </a:rPr>
              <a:t>{ w | w = </a:t>
            </a:r>
            <a:r>
              <a:rPr lang="en-US" dirty="0"/>
              <a:t> 0</a:t>
            </a:r>
            <a:r>
              <a:rPr lang="en-US" baseline="30000" dirty="0"/>
              <a:t>n</a:t>
            </a:r>
            <a:r>
              <a:rPr lang="en-US" dirty="0"/>
              <a:t>1</a:t>
            </a:r>
            <a:r>
              <a:rPr lang="en-US" baseline="30000" dirty="0"/>
              <a:t>n </a:t>
            </a:r>
            <a:r>
              <a:rPr lang="en-US" dirty="0">
                <a:solidFill>
                  <a:srgbClr val="000000"/>
                </a:solidFill>
              </a:rPr>
              <a:t>for some n &gt;= 0} if M(w) </a:t>
            </a:r>
            <a:r>
              <a:rPr lang="en-US" dirty="0" smtClean="0">
                <a:solidFill>
                  <a:srgbClr val="000000"/>
                </a:solidFill>
              </a:rPr>
              <a:t>does not accept, </a:t>
            </a:r>
            <a:r>
              <a:rPr lang="en-US" dirty="0">
                <a:solidFill>
                  <a:srgbClr val="000000"/>
                </a:solidFill>
              </a:rPr>
              <a:t>otherwise </a:t>
            </a:r>
            <a:r>
              <a:rPr lang="el-GR" dirty="0">
                <a:solidFill>
                  <a:srgbClr val="000000"/>
                </a:solidFill>
              </a:rPr>
              <a:t>Σ </a:t>
            </a:r>
            <a:r>
              <a:rPr lang="en-US" dirty="0" smtClean="0">
                <a:solidFill>
                  <a:srgbClr val="000000"/>
                </a:solidFill>
              </a:rPr>
              <a:t>*</a:t>
            </a: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/>
            </a:r>
            <a:b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r>
              <a:rPr lang="en-US" dirty="0" smtClean="0">
                <a:solidFill>
                  <a:srgbClr val="000000"/>
                </a:solidFill>
              </a:rPr>
              <a:t>(e) </a:t>
            </a:r>
            <a:r>
              <a:rPr lang="en-US" dirty="0">
                <a:solidFill>
                  <a:srgbClr val="000000"/>
                </a:solidFill>
              </a:rPr>
              <a:t>{ w | w = </a:t>
            </a:r>
            <a:r>
              <a:rPr lang="en-US" dirty="0"/>
              <a:t> 0</a:t>
            </a:r>
            <a:r>
              <a:rPr lang="en-US" baseline="30000" dirty="0"/>
              <a:t>n</a:t>
            </a:r>
            <a:r>
              <a:rPr lang="en-US" dirty="0"/>
              <a:t>1</a:t>
            </a:r>
            <a:r>
              <a:rPr lang="en-US" baseline="30000" dirty="0"/>
              <a:t>n </a:t>
            </a:r>
            <a:r>
              <a:rPr lang="en-US" dirty="0">
                <a:solidFill>
                  <a:srgbClr val="000000"/>
                </a:solidFill>
              </a:rPr>
              <a:t>for some n &gt;= 0} if M(w) </a:t>
            </a:r>
            <a:r>
              <a:rPr lang="en-US" dirty="0" smtClean="0">
                <a:solidFill>
                  <a:srgbClr val="000000"/>
                </a:solidFill>
              </a:rPr>
              <a:t>accepts, </a:t>
            </a:r>
            <a:r>
              <a:rPr lang="en-US" dirty="0">
                <a:solidFill>
                  <a:srgbClr val="000000"/>
                </a:solidFill>
              </a:rPr>
              <a:t>otherwise  </a:t>
            </a:r>
            <a:r>
              <a:rPr lang="en-US" dirty="0" smtClean="0">
                <a:solidFill>
                  <a:srgbClr val="000000"/>
                </a:solidFill>
              </a:rPr>
              <a:t>empty set</a:t>
            </a:r>
            <a:endParaRPr lang="en-US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82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81003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sz="3600"/>
              <a:t>Thm. T = {&lt;M&gt; | M is a TM that accepts w</a:t>
            </a:r>
            <a:r>
              <a:rPr lang="en-US" sz="3600" i="1" baseline="30000"/>
              <a:t>R</a:t>
            </a:r>
            <a:r>
              <a:rPr lang="en-US" sz="3600"/>
              <a:t> whenever it accepts w} is undecidable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419600"/>
          </a:xfrm>
        </p:spPr>
        <p:txBody>
          <a:bodyPr>
            <a:normAutofit/>
          </a:bodyPr>
          <a:lstStyle/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en-US" sz="2200" dirty="0"/>
              <a:t>Proof by contradiction: (Reduce from A</a:t>
            </a:r>
            <a:r>
              <a:rPr lang="en-US" sz="2200" baseline="-25000" dirty="0"/>
              <a:t>TM</a:t>
            </a:r>
            <a:r>
              <a:rPr lang="en-US" sz="2200" dirty="0"/>
              <a:t>.)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en-US" sz="2200" dirty="0"/>
              <a:t>Assume T is decidable by TM M</a:t>
            </a:r>
            <a:r>
              <a:rPr lang="en-US" sz="2200" baseline="-25000" dirty="0"/>
              <a:t>T</a:t>
            </a:r>
            <a:r>
              <a:rPr lang="en-US" sz="2200" dirty="0"/>
              <a:t>. Use M</a:t>
            </a:r>
            <a:r>
              <a:rPr lang="en-US" sz="2200" baseline="-25000" dirty="0"/>
              <a:t>T</a:t>
            </a:r>
            <a:r>
              <a:rPr lang="en-US" sz="2200" dirty="0"/>
              <a:t> to construct TM D</a:t>
            </a:r>
            <a:r>
              <a:rPr lang="en-US" sz="2200" baseline="-25000" dirty="0"/>
              <a:t>ATM</a:t>
            </a:r>
            <a:r>
              <a:rPr lang="en-US" sz="2200" dirty="0" smtClean="0"/>
              <a:t> </a:t>
            </a:r>
            <a:r>
              <a:rPr lang="en-US" sz="2200" dirty="0"/>
              <a:t>that decides A</a:t>
            </a:r>
            <a:r>
              <a:rPr lang="en-US" sz="2200" baseline="-25000" dirty="0"/>
              <a:t>TM</a:t>
            </a:r>
            <a:r>
              <a:rPr lang="en-US" sz="2200" dirty="0"/>
              <a:t>.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en-US" sz="2200" dirty="0"/>
              <a:t>D</a:t>
            </a:r>
            <a:r>
              <a:rPr lang="en-US" sz="2200" baseline="-25000" dirty="0"/>
              <a:t>ATM</a:t>
            </a:r>
            <a:r>
              <a:rPr lang="en-US" sz="2200" dirty="0" smtClean="0"/>
              <a:t>(&lt;</a:t>
            </a:r>
            <a:r>
              <a:rPr lang="en-US" sz="2200" dirty="0" err="1"/>
              <a:t>M,w</a:t>
            </a:r>
            <a:r>
              <a:rPr lang="en-US" sz="2200" dirty="0"/>
              <a:t>&gt;):</a:t>
            </a:r>
          </a:p>
          <a:p>
            <a:pPr lvl="1">
              <a:lnSpc>
                <a:spcPct val="80000"/>
              </a:lnSpc>
              <a:spcBef>
                <a:spcPts val="500"/>
              </a:spcBef>
            </a:pPr>
            <a:r>
              <a:rPr lang="en-US" sz="2000" dirty="0" smtClean="0"/>
              <a:t>String Z = “Z(x): \n” +</a:t>
            </a:r>
            <a:endParaRPr lang="en-US" sz="2000" dirty="0"/>
          </a:p>
          <a:p>
            <a:pPr marL="914400" lvl="2" indent="0">
              <a:lnSpc>
                <a:spcPct val="80000"/>
              </a:lnSpc>
              <a:spcBef>
                <a:spcPts val="400"/>
              </a:spcBef>
              <a:buNone/>
            </a:pPr>
            <a:r>
              <a:rPr lang="en-US" sz="1700" dirty="0" smtClean="0"/>
              <a:t>“If x </a:t>
            </a:r>
            <a:r>
              <a:rPr lang="en-US" sz="1700" dirty="0"/>
              <a:t>!= “01” and </a:t>
            </a:r>
            <a:r>
              <a:rPr lang="en-US" sz="1700" dirty="0" smtClean="0"/>
              <a:t>x != </a:t>
            </a:r>
            <a:r>
              <a:rPr lang="en-US" sz="1700" dirty="0"/>
              <a:t>“10” then </a:t>
            </a:r>
            <a:r>
              <a:rPr lang="en-US" sz="1700" dirty="0" smtClean="0"/>
              <a:t>reject \n” +</a:t>
            </a:r>
            <a:endParaRPr lang="en-US" sz="1700" dirty="0"/>
          </a:p>
          <a:p>
            <a:pPr marL="914400" lvl="2" indent="0">
              <a:lnSpc>
                <a:spcPct val="80000"/>
              </a:lnSpc>
              <a:spcBef>
                <a:spcPts val="400"/>
              </a:spcBef>
              <a:buNone/>
            </a:pPr>
            <a:r>
              <a:rPr lang="en-US" sz="1700" dirty="0" smtClean="0"/>
              <a:t>“If x </a:t>
            </a:r>
            <a:r>
              <a:rPr lang="en-US" sz="1700" dirty="0"/>
              <a:t>== “01” </a:t>
            </a:r>
            <a:r>
              <a:rPr lang="en-US" sz="1700" dirty="0" smtClean="0"/>
              <a:t>accept \n” +</a:t>
            </a:r>
            <a:endParaRPr lang="en-US" sz="1700" dirty="0"/>
          </a:p>
          <a:p>
            <a:pPr marL="914400" lvl="2" indent="0">
              <a:lnSpc>
                <a:spcPct val="80000"/>
              </a:lnSpc>
              <a:spcBef>
                <a:spcPts val="400"/>
              </a:spcBef>
              <a:buNone/>
            </a:pPr>
            <a:r>
              <a:rPr lang="en-US" sz="1700" dirty="0" smtClean="0"/>
              <a:t>“ ??? ”;</a:t>
            </a:r>
            <a:endParaRPr lang="en-US" sz="1700" dirty="0"/>
          </a:p>
          <a:p>
            <a:pPr lvl="1">
              <a:lnSpc>
                <a:spcPct val="80000"/>
              </a:lnSpc>
              <a:spcBef>
                <a:spcPts val="500"/>
              </a:spcBef>
            </a:pPr>
            <a:r>
              <a:rPr lang="en-US" sz="2000" dirty="0"/>
              <a:t>Run </a:t>
            </a:r>
            <a:r>
              <a:rPr lang="en-US" sz="2000" dirty="0" smtClean="0"/>
              <a:t>M</a:t>
            </a:r>
            <a:r>
              <a:rPr lang="en-US" sz="2000" baseline="-25000" dirty="0" smtClean="0"/>
              <a:t>T</a:t>
            </a:r>
            <a:r>
              <a:rPr lang="en-US" sz="2000" dirty="0" smtClean="0"/>
              <a:t>(Z). </a:t>
            </a:r>
            <a:r>
              <a:rPr lang="en-US" sz="2000" dirty="0"/>
              <a:t>If it accepts then accept, otherwise reject.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en-US" sz="2200" dirty="0" smtClean="0"/>
              <a:t>But </a:t>
            </a:r>
            <a:r>
              <a:rPr lang="en-US" sz="2200" dirty="0"/>
              <a:t>A</a:t>
            </a:r>
            <a:r>
              <a:rPr lang="en-US" sz="2200" baseline="-25000" dirty="0"/>
              <a:t>TM</a:t>
            </a:r>
            <a:r>
              <a:rPr lang="en-US" sz="2200" dirty="0"/>
              <a:t> is </a:t>
            </a:r>
            <a:r>
              <a:rPr lang="en-US" sz="2200" dirty="0" err="1"/>
              <a:t>undecidable</a:t>
            </a:r>
            <a:r>
              <a:rPr lang="en-US" sz="2200" dirty="0"/>
              <a:t>, a contradiction. So the assumption is false and T is </a:t>
            </a:r>
            <a:r>
              <a:rPr lang="en-US" sz="2200" dirty="0" err="1"/>
              <a:t>undecidable</a:t>
            </a:r>
            <a:r>
              <a:rPr lang="en-US" sz="2200" dirty="0"/>
              <a:t>. QED.</a:t>
            </a:r>
          </a:p>
        </p:txBody>
      </p:sp>
      <p:sp>
        <p:nvSpPr>
          <p:cNvPr id="4" name="Slide Number Placeholder 3"/>
          <p:cNvSpPr txBox="1"/>
          <p:nvPr>
            <p:custDataLst>
              <p:tags r:id="rId3"/>
            </p:custDataLst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32B5939-EBD9-4677-AFC9-17075B2668DC}" type="slidenum">
              <a:t>9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304796" y="5029200"/>
            <a:ext cx="8458200" cy="1477328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 dirty="0" smtClean="0">
                <a:solidFill>
                  <a:srgbClr val="005BD3"/>
                </a:solidFill>
                <a:uFillTx/>
                <a:latin typeface="Calibri"/>
              </a:rPr>
              <a:t>How do we finish Z?</a:t>
            </a:r>
          </a:p>
          <a:p>
            <a:pPr marL="342900" indent="-342900">
              <a:buAutoNum type="alphaLcParenBoth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 smtClean="0"/>
              <a:t>Run </a:t>
            </a:r>
            <a:r>
              <a:rPr lang="en-US" dirty="0"/>
              <a:t>M(w), if it accepts then accept. If it rejects then reject (might loop in which case obviously Z loops</a:t>
            </a:r>
            <a:r>
              <a:rPr lang="en-US" dirty="0" smtClean="0"/>
              <a:t>).</a:t>
            </a:r>
          </a:p>
          <a:p>
            <a:pPr marL="342900" indent="-342900">
              <a:buAutoNum type="alphaLcParenBoth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 smtClean="0"/>
              <a:t>Run </a:t>
            </a:r>
            <a:r>
              <a:rPr lang="en-US" dirty="0"/>
              <a:t>M(w), if it accepts then </a:t>
            </a:r>
            <a:r>
              <a:rPr lang="en-US" dirty="0" smtClean="0"/>
              <a:t>reject. </a:t>
            </a:r>
            <a:r>
              <a:rPr lang="en-US" dirty="0"/>
              <a:t>If it rejects then </a:t>
            </a:r>
            <a:r>
              <a:rPr lang="en-US" dirty="0" smtClean="0"/>
              <a:t>accept (might </a:t>
            </a:r>
            <a:r>
              <a:rPr lang="en-US" dirty="0"/>
              <a:t>loop in which case obviously Z loops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721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22668</TotalTime>
  <Words>2473</Words>
  <Application>Microsoft Office PowerPoint</Application>
  <PresentationFormat>On-screen Show (4:3)</PresentationFormat>
  <Paragraphs>369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Theory of Computation</vt:lpstr>
      <vt:lpstr>Today, How do we cope with Intractable Problems?</vt:lpstr>
      <vt:lpstr>Mapping Reducibility and  NP-Completeness</vt:lpstr>
      <vt:lpstr>NP-Complete Problems</vt:lpstr>
      <vt:lpstr>Traveling Salesperson</vt:lpstr>
      <vt:lpstr>Reductions from ATM One More Example</vt:lpstr>
      <vt:lpstr>How do we design Z?</vt:lpstr>
      <vt:lpstr>Thm. REGULARTM = {&lt;M&gt; | M is a TM and L(M) is a regular language} is undecidable</vt:lpstr>
      <vt:lpstr>Thm. T = {&lt;M&gt; | M is a TM that accepts wR whenever it accepts w} is undecidable</vt:lpstr>
      <vt:lpstr>Reviewing for The final exam</vt:lpstr>
      <vt:lpstr>Looking Ahead to the Final Exam</vt:lpstr>
      <vt:lpstr>Topics not on the exam</vt:lpstr>
      <vt:lpstr>Terminology check: “Run ATM on input M,w”</vt:lpstr>
      <vt:lpstr>Study suggestions</vt:lpstr>
      <vt:lpstr>Final Exam Whole-Course REview</vt:lpstr>
      <vt:lpstr>True (a) or False (b)?</vt:lpstr>
      <vt:lpstr>True (a) or False (b)?</vt:lpstr>
      <vt:lpstr>What did we do in this class?</vt:lpstr>
      <vt:lpstr>Remember this slide?</vt:lpstr>
      <vt:lpstr>Which is the best description of the language recognized by the DFA M2?  (Σ = {a,b}) </vt:lpstr>
      <vt:lpstr>Tracing in an NFA</vt:lpstr>
      <vt:lpstr>Thm. The class of regular languages is closed under the union operation.</vt:lpstr>
      <vt:lpstr>Thm. The class of regular languages is closed under the union operation.</vt:lpstr>
      <vt:lpstr>Thm. The class of regular languages is closed under the union operation.</vt:lpstr>
      <vt:lpstr>Thm. The class of regular languages is closed under the union operation.</vt:lpstr>
      <vt:lpstr>Regular Expressions</vt:lpstr>
      <vt:lpstr>Tracing in a Pushdown Automaton</vt:lpstr>
      <vt:lpstr>Executing a Transition, “yields”</vt:lpstr>
      <vt:lpstr>P = NP ????????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105 Theory of Computability</dc:title>
  <dc:creator>Jane Doe</dc:creator>
  <cp:lastModifiedBy>HP-6</cp:lastModifiedBy>
  <cp:revision>268</cp:revision>
  <cp:lastPrinted>2011-05-17T18:07:23Z</cp:lastPrinted>
  <dcterms:created xsi:type="dcterms:W3CDTF">2010-06-24T18:44:16Z</dcterms:created>
  <dcterms:modified xsi:type="dcterms:W3CDTF">2012-08-25T06:05:55Z</dcterms:modified>
</cp:coreProperties>
</file>