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1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charts/chart2.xml" ContentType="application/vnd.openxmlformats-officedocument.drawingml.chart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charts/chart3.xml" ContentType="application/vnd.openxmlformats-officedocument.drawingml.chart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4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5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6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7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8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9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479" r:id="rId2"/>
    <p:sldId id="450" r:id="rId3"/>
    <p:sldId id="451" r:id="rId4"/>
    <p:sldId id="452" r:id="rId5"/>
    <p:sldId id="424" r:id="rId6"/>
    <p:sldId id="448" r:id="rId7"/>
    <p:sldId id="449" r:id="rId8"/>
    <p:sldId id="454" r:id="rId9"/>
    <p:sldId id="435" r:id="rId10"/>
    <p:sldId id="437" r:id="rId11"/>
    <p:sldId id="444" r:id="rId12"/>
    <p:sldId id="445" r:id="rId13"/>
    <p:sldId id="446" r:id="rId14"/>
    <p:sldId id="440" r:id="rId15"/>
    <p:sldId id="441" r:id="rId16"/>
    <p:sldId id="447" r:id="rId17"/>
    <p:sldId id="453" r:id="rId18"/>
    <p:sldId id="474" r:id="rId19"/>
    <p:sldId id="475" r:id="rId20"/>
    <p:sldId id="476" r:id="rId21"/>
    <p:sldId id="477" r:id="rId22"/>
    <p:sldId id="462" r:id="rId23"/>
    <p:sldId id="463" r:id="rId24"/>
    <p:sldId id="478" r:id="rId25"/>
    <p:sldId id="464" r:id="rId26"/>
    <p:sldId id="465" r:id="rId27"/>
    <p:sldId id="466" r:id="rId28"/>
    <p:sldId id="469" r:id="rId29"/>
    <p:sldId id="470" r:id="rId30"/>
    <p:sldId id="471" r:id="rId31"/>
    <p:sldId id="472" r:id="rId32"/>
    <p:sldId id="473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34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149976"/>
        <c:axId val="164148016"/>
      </c:lineChart>
      <c:catAx>
        <c:axId val="164149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64148016"/>
        <c:crosses val="autoZero"/>
        <c:auto val="1"/>
        <c:lblAlgn val="ctr"/>
        <c:lblOffset val="100"/>
        <c:noMultiLvlLbl val="0"/>
      </c:catAx>
      <c:valAx>
        <c:axId val="16414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149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150368"/>
        <c:axId val="164147624"/>
      </c:lineChart>
      <c:catAx>
        <c:axId val="16415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4147624"/>
        <c:crosses val="autoZero"/>
        <c:auto val="1"/>
        <c:lblAlgn val="ctr"/>
        <c:lblOffset val="100"/>
        <c:noMultiLvlLbl val="0"/>
      </c:catAx>
      <c:valAx>
        <c:axId val="164147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15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Sheet1!$B$2:$B$50</c:f>
              <c:numCache>
                <c:formatCode>General</c:formatCode>
                <c:ptCount val="49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Sheet1!$C$2:$C$50</c:f>
              <c:numCache>
                <c:formatCode>General</c:formatCode>
                <c:ptCount val="49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</c:numCache>
            </c:numRef>
          </c:val>
          <c:smooth val="0"/>
        </c:ser>
        <c:ser>
          <c:idx val="0"/>
          <c:order val="2"/>
          <c:marker>
            <c:symbol val="none"/>
          </c:marker>
          <c:val>
            <c:numRef>
              <c:f>Sheet1!$D$2:$D$50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  <c:pt idx="11">
                  <c:v>121</c:v>
                </c:pt>
                <c:pt idx="12">
                  <c:v>144</c:v>
                </c:pt>
                <c:pt idx="13">
                  <c:v>169</c:v>
                </c:pt>
                <c:pt idx="14">
                  <c:v>196</c:v>
                </c:pt>
                <c:pt idx="15">
                  <c:v>225</c:v>
                </c:pt>
                <c:pt idx="16">
                  <c:v>256</c:v>
                </c:pt>
                <c:pt idx="17">
                  <c:v>289</c:v>
                </c:pt>
                <c:pt idx="18">
                  <c:v>324</c:v>
                </c:pt>
                <c:pt idx="19">
                  <c:v>361</c:v>
                </c:pt>
                <c:pt idx="20">
                  <c:v>400</c:v>
                </c:pt>
                <c:pt idx="21">
                  <c:v>441</c:v>
                </c:pt>
                <c:pt idx="22">
                  <c:v>484</c:v>
                </c:pt>
                <c:pt idx="23">
                  <c:v>529</c:v>
                </c:pt>
                <c:pt idx="24">
                  <c:v>576</c:v>
                </c:pt>
                <c:pt idx="25">
                  <c:v>625</c:v>
                </c:pt>
                <c:pt idx="26">
                  <c:v>676</c:v>
                </c:pt>
                <c:pt idx="27">
                  <c:v>729</c:v>
                </c:pt>
                <c:pt idx="28">
                  <c:v>784</c:v>
                </c:pt>
                <c:pt idx="29">
                  <c:v>841</c:v>
                </c:pt>
                <c:pt idx="30">
                  <c:v>900</c:v>
                </c:pt>
                <c:pt idx="31">
                  <c:v>961</c:v>
                </c:pt>
                <c:pt idx="32">
                  <c:v>1024</c:v>
                </c:pt>
                <c:pt idx="33">
                  <c:v>1089</c:v>
                </c:pt>
                <c:pt idx="34">
                  <c:v>1156</c:v>
                </c:pt>
                <c:pt idx="35">
                  <c:v>1225</c:v>
                </c:pt>
                <c:pt idx="36">
                  <c:v>1296</c:v>
                </c:pt>
                <c:pt idx="37">
                  <c:v>1369</c:v>
                </c:pt>
                <c:pt idx="38">
                  <c:v>1444</c:v>
                </c:pt>
                <c:pt idx="39">
                  <c:v>1521</c:v>
                </c:pt>
                <c:pt idx="40">
                  <c:v>1600</c:v>
                </c:pt>
                <c:pt idx="41">
                  <c:v>1681</c:v>
                </c:pt>
                <c:pt idx="42">
                  <c:v>1764</c:v>
                </c:pt>
                <c:pt idx="43">
                  <c:v>1849</c:v>
                </c:pt>
                <c:pt idx="44">
                  <c:v>1936</c:v>
                </c:pt>
                <c:pt idx="45">
                  <c:v>2025</c:v>
                </c:pt>
                <c:pt idx="46">
                  <c:v>2116</c:v>
                </c:pt>
                <c:pt idx="47">
                  <c:v>2209</c:v>
                </c:pt>
                <c:pt idx="48">
                  <c:v>2304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4452488"/>
        <c:axId val="314453272"/>
      </c:lineChart>
      <c:catAx>
        <c:axId val="314452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14453272"/>
        <c:crosses val="autoZero"/>
        <c:auto val="1"/>
        <c:lblAlgn val="ctr"/>
        <c:lblOffset val="100"/>
        <c:noMultiLvlLbl val="0"/>
      </c:catAx>
      <c:valAx>
        <c:axId val="314453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452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4-16T06:32:38.906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1-6 1548,'0'0'3225,"0"0"0,2 14-258,-2-14-1548,0 0-516,0 0-387,0 0 258,0 0 0,0 0 0,0 0 129,-5-9-129,5 9-129,0 0 129,0 0-387,0 0-129,0 0-129,0 0 0,3 14-129,2 2-129,3 6 129,0 7 129,3 8-129,0 3 0,1 6 129,0-3-129,1 7 129,-2-7 0,0 0 0,2-6 0,-3-5-129,-2-7 129,0-3-129,-2-6 258,-1-1-258,-5-15 129,6 14-129,-6-14-516,0 0-1419,0 0-1806,0-8 0,-3-17-258,3 9-516</inkml:trace>
  <inkml:trace contextRef="#ctx0" brushRef="#br0" timeOffset="730.0414">175-24 2451,'-19'0'3096,"19"0"258,-17-4-387,17 4-2451,-5-18 0,5 18-387,-7-14 129,7 14-258,-1-21 129,1 7 0,0 14 0,6-31 258,4 15-129,4-3 129,4 3-129,4-3 129,2 6 0,5 1-129,-1 4 129,3 1-258,-4 7-129,2 0 129,-4 5-129,-6 9 129,-3 5 0,-5 7-129,-6 3 129,-5 9 0,0 0 0,-11 7 0,-6 0-129,-6 1 129,-2-3 0,-4-3 0,2-5-129,-4-6 129,7-5 0,-1-10 0,7-3 0,1-7 258,17-4-258,-21 0 129,21 0-129,0 0 0,-6-10-129,6 10 0,0 0 129,14-8-129,-14 8-129,32 0 129,-11 6 129,9 1-129,0 2 0,7-2 129,0 1-129,3-2 129,-2-3-129,-3-1 0,0-2 129,-6 0-129,0 0 129,-7-3-129,-1 0 0,-5-2 129,-2 0-258,-14 5-258,21-5-516,-21 5-1032,11 8-1935,-11-8 258,0 15-516,-16-15 129</inkml:trace>
  <inkml:trace contextRef="#ctx0" brushRef="#br0" timeOffset="1436.0818">811 138 4644,'0'0'3483,"19"14"0,-21-22-387,2 8-2451,0 0-387,11-8-129,-11 8 0,16-6 0,-16 6 387,16-5-129,-16 5 0,16-11 0,-16 11 129,18-16 129,-18 16-129,16-18-129,-16 18-129,16-19 129,-16 19-129,14-21-129,-14 21 129,8-20-129,-8 20 0,3-26 0,-3 26 0,0-26-129,0 26 0,-1-23 0,1 23 0,-16-23 0,16 23 0,-24-17-129,6 13 0,1 1 129,-3 3-129,0 0 0,-3 3 129,3 9-129,-3 0 129,3 6-129,0-2 129,4 5-129,2-1 129,4 6-129,4 1 129,3 3 0,3 1 0,1-3 0,9 3 0,3-6 0,3 3 0,3-11 0,2 1 129,1-6-129,5-4 129,-3-1-129,2-4 129,-2-3-129,-2 0 0,-1 0 0,-2-6-258,-2-1-258,-17 7-645,29-21-645,-11 18-1548,-12-19-516,16 20-258,-17-23 258</inkml:trace>
  <inkml:trace contextRef="#ctx0" brushRef="#br0" timeOffset="2044.1168">1270-151 129,'0'0'2967,"0"0"129,0 0 129,0 0-1419,0 0-516,0 0-387,0 0-258,0 0-387,0 0 0,0 0 0,0 0 0,0 0 0,0 0 258,0 22 0,10-3-129,0 7 0,4 3 0,0 4 0,2-3-129,3 4 0,-3-7 0,-1-1-129,-3-6 0,-12-20 129,18 26 129,-18-26 0,0 0 129,0 0-129,0 0 129,3-19-129,-3 1 0,0-6-129,0-3-258,-1-5 129,1 2-129,0-2 0,0 5 0,3-4 0,2 9 0,1 0 0,0 6 0,1 1 0,-7 15-129,9-17 0,-9 17-129,0 0-129,0 0-387,0 0-516,0 0-774,0 0-1161,16 13-774,-16-13-258,7 19 258</inkml:trace>
  <inkml:trace contextRef="#ctx0" brushRef="#br0" timeOffset="2600.1483">1590-477 6966,'-21'19'3870,"21"-1"-387,0-18-387,0 0-3483,0 0-2064,0 0-1032,38 9-129,-38-9-387,35 0 517</inkml:trace>
  <inkml:trace contextRef="#ctx0" brushRef="#br0" timeOffset="2413.1379">1676-241 2193,'16'-14'3225,"-16"6"387,0 8-387,0 0-1806,9 0-387,-9 0-387,0 0-129,0 0-258,0 0 258,0 0-258,7 8 0,-7-8-129,9 24 129,-1-7 0,0 6 0,2-1 0,-2 5-129,1-1-129,-1 3 258,2-7-258,-4 4-258,1-9-129,-2 1-258,-5-18-387,0 0-1032,14 22-1290,-14-40-258,0 18-387,-3-47 646</inkml:trace>
  <inkml:trace contextRef="#ctx0" brushRef="#br0" timeOffset="3224.1841">2217-348 1677,'14'-12'2838,"-14"12"0,0 0-258,-1-18-1548,1 18-387,0 0-258,-19-13 0,19 13-129,-26 0 0,8 0 129,1 0-129,-4 7-129,2-1 0,0 4 129,3-2-258,0 1 129,16-9-129,-18 18 0,18-18 129,-4 16 0,4-16 0,3 16 129,-3-16 0,21 14 0,-7-8 129,3-1 0,3 0 0,4 0-258,0-2 129,1 2-258,1 0 129,-2 1 0,-2 0-129,-1 2 129,-7 0 0,-14-8 0,22 19 129,-22-19-129,0 26 0,0-12 129,-11 1-129,-6-1 129,-1-1-129,-3-2-129,1-1 0,-1-2-387,0-7-129,0-1-258,4 0-387,2-9-774,15 9-1290,-19-31-387,19 31-258,0-46 517</inkml:trace>
  <inkml:trace contextRef="#ctx0" brushRef="#br0" timeOffset="3643.2081">2440-613 3096,'-27'-32'3870,"27"32"-516,-12-15 0,12 15-2193,0 0-645,0 0-1161,0 0-1419,0 0-1290,12 15-387,-12-15 387</inkml:trace>
  <inkml:trace contextRef="#ctx0" brushRef="#br0" timeOffset="3488.1995">2495-421 6192,'32'11'3612,"-8"4"-129,-24-15-129,0 0-3096,20 20-129,-8-5 0,4-1-129,-4 4 0,3-4 0,-6 2 129,-9-16-129,19 24 0,-19-24-258,13 16-645,-13-16-903,0 0-1548,0 0 129,-8-11-516,8 11 129</inkml:trace>
  <inkml:trace contextRef="#ctx0" brushRef="#br0" timeOffset="50994.9167">2977-759 516,'0'0'774,"0"0"129,6-15 0,-6 15 0,0-14-129,0 14-129,-3-21 258,3 21 258,-6-18-258,6 18 0,-4-15-258,4 15-129,0 0-129,-3-15-129,3 15-129,0 0-129,0 0 0,0 0 0,0 0 0,0 0-129,0 0 129,0 0-129,0 0 129,0 0 129,0 0 0,0 0 0,0 15 387,0-15-258,10 28 0,-4-12 0,2 7 129,0-3-129,-1 6 0,1-1 0,0 6 129,0-3 0,1 4 0,1-1 0,-1 2 129,1-2 0,-2 1-258,3-4 0,-1-1-129,-2-4 0,-2-3-129,-1-4 129,-5-16 0,5 20 0,-5-20 0,0 0 0,0 0 0,0 0 0,0 0 0,0 0-129,0 0-129,0 0-387,0 0 0,0 0-645,0 0-129,0 0-1032,0 0-774,-13-2-774,13 2 516</inkml:trace>
  <inkml:trace contextRef="#ctx0" brushRef="#br0" timeOffset="52799.0198">2978-477 387,'-16'0'2451,"16"0"-387,0 0-1290,0 0-258,0 0 129,0 0-258,-14 0-129,14 0 129,0 0-129,0 0 129,0 0 129,0 0 129,0 0 129,0 0 0,0 0 129,0 0-129,0 0 387,0 0-387,0 0 0,0 0 0,0 0-387,0 0 0,6-9-129,-6 9 0,24-8 0,-4 1 0,0 1 0,3-1 0,4 1-129,0 0 0,3-1 0,-1 1-129,-2 1 0,-3 0 0,-3 2-129,-5 1 129,-16 2 129,21-3-129,-21 3 129,0 0 0,0 0 0,0 0-129,0 0 129,0 0-258,0 0-129,0 0-258,0 0-516,0 0-774,0 0-1806,0 0-258,-13 0-129,13 0 0</inkml:trace>
  <inkml:trace contextRef="#ctx0" brushRef="#br0" timeOffset="51942.9709">3160-194 774,'0'0'1161,"0"0"0,15 0 387,-15 0-516,0 0 516,0 0-516,0 0 0,0 0 129,0 0 129,0 0-129,0 0 129,0 0-387,0-10 0,0 10 0,-8-22-129,8 22-387,-13-32-129,7 13-387,-2-2-516,-2 2-516,1-7-1419,9 26-903,-15-37-645,15 37 258</inkml:trace>
  <inkml:trace contextRef="#ctx0" brushRef="#br0" timeOffset="4979.2845">3777-614 5547,'-15'-8'3741,"15"8"-258,0 0-1032,0 0-1677,0 0-258,0 0-387,0 0-129,0 0 0,0 0 129,2 21 129,6 1 0,3 10 129,5 6 129,3 10 0,0 5 0,7 9-129,-5 3 0,3 2-129,-5 2-129,1-11 0,-5-3 0,-1-10-129,-4-8-129,-1-18-387,-9-19-1419,32 11-1677,-27-35-129,17 4-645,-17-30 258</inkml:trace>
  <inkml:trace contextRef="#ctx0" brushRef="#br0" timeOffset="5576.3189">4500-357 1032,'0'0'2580,"0"0"0,0 16 258,0-16-1935,-15-3 0,15 3-129,-20-13-129,20 13 129,-29-18 258,13 9-258,-3-1 129,1 4-258,-3 1-258,4 2-129,-5 3-258,2 1 0,0 11 0,2 7 0,-3 6-129,7 6 129,-2 10 0,6-1 0,2 9 0,8-4 129,0 1-129,8-9 129,10-5 0,3-13 129,7-11 0,1-8-129,5-13 129,-2-7 0,1-14 0,-4 1 0,-2-9-129,-6 5-129,-5-2 129,-2 8-129,-7 2 0,1 10 0,-8 19-129,11-14 129,-11 14-129,22 21 0,-8 11 129,4 1-129,1 12 129,3 1 0,-4 10 0,3-10-387,-4 1 129,-2-15-258,-3-2-387,-2-13-774,-10-17-516,19 8-903,-19-35-516,15 8 0</inkml:trace>
  <inkml:trace contextRef="#ctx0" brushRef="#br0" timeOffset="6169.3528">4754-199 4515,'-13'13'3612,"13"-13"-387,0 0 129,14 0-2322,-14 0-387,32 0-387,-10-7 0,9 2-129,-1-4 129,7 1 0,-2-3 0,3 3 0,-1-3-258,-2 3-129,-3 0-903,-5 8-1419,-27 0-1032,37-4-258,-37 4-387</inkml:trace>
  <inkml:trace contextRef="#ctx0" brushRef="#br0" timeOffset="5912.3378">4773-597 1161,'0'0'3096,"-18"-14"0,18 14-516,0 0-1419,-1 13-516,1-13-387,0 21 129,0-4-129,1 5 387,7 9-129,3 2 258,5 7-129,-1 6 0,4 4 129,-3 1-258,6 2-129,-4-2-129,1-6 0,-3 2-129,0-8-129,-5-4 0,0-11-129,-1-2-129,-10-22-645,0 0-1290,19 13-1290,-22-34 0,3 21-387,-10-53 1</inkml:trace>
  <inkml:trace contextRef="#ctx0" brushRef="#br0" timeOffset="6671.3815">5239-252 5676,'29'19'3870,"10"-4"-129,-39-15-258,26-2-2838,-4 2-258,6 0 0,-3-1-258,1-3 0,-2 0 129,-2-4-129,-1 1 0,-2-2 129,0 1 0,-5-4 0,1 4 0,-15 8 0,16-19 0,-16 19-129,0-17 0,0 17 0,-21-15-129,0 9 0,-4 1 0,-6 2-129,-2 3 129,-4 0-129,5 0 129,-1 6-129,4 2 129,5 4-129,3-1 129,7 8 0,4 0 0,5 5-129,4 3 129,1 5 0,6 0 129,7 5-129,5-5 0,5 0 0,5-9 129,7-3-129,3-12-129,5-4-129,-1-4-129,4-11-516,-3-10-645,-1-10-1032,5 8-1032,-19-26-258,15 17-258</inkml:trace>
  <inkml:trace contextRef="#ctx0" brushRef="#br0" timeOffset="7024.4016">5845-384 516,'5'-18'1935,"-5"18"258,2 18-1548,-2-2-516,0 6 0,1 2-129,4 5 258,0-4 129,3 6 258,-3-9 258,4 5-258,-5-11 387,2 0 387,-6-16 129,6 14 129,-6-14-129,0 0-129,0 0-258,0-19 129,0 19-387,-3-35-258,3 16-258,-1-5-129,1 3-129,1-3 0,7 5-129,3 0 0,7 1 0,-1 6-129,4 0 129,2 4-129,-3 2 0,1 4-129,-3-1-387,-1 3-903,-2 5-1935,-15-5-516,15 0-129,-15 0-387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4-16T06:33:37.82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2455 300 2580,'13'-13'3483,"-13"2"0,0 11-258,0 0-2322,0-16 0,0 16-516,-17-23 258,17 23-387,-31-20 258,10 8-129,-4-3 0,-4 3 129,-4-7 0,-4 5 129,-6-7-129,-5 5 0,-6-8 0,-5 8-129,-7-5 0,1 7 0,-7 0 0,3 7 0,-6-2-129,7 7 0,-6 1 0,5 1-129,-1 1 0,0 9 0,-5 2-129,-3 3 129,-2 9-129,-5 1 0,1 7 0,-1 3 0,1 8 0,2 4 129,1 4-258,7 5 258,1 0-129,7 3 0,1 0 0,1 3 129,7-1-129,1 1 0,8-1 129,3-1-129,8-1 0,10 4 0,8 5 0,10 4 0,9 5 0,4 1 129,14 0-129,11 0 0,3 1 0,9-3-129,5-6 0,7-3 0,8-7 0,7-3 0,11-4 0,10-2-129,12-8 258,7-5 0,7-6 0,5-10 129,6-4 0,3-8-129,7-9 129,6-1-129,3-6 0,2-7 0,5-6 129,3-7-258,1-9 129,0-5 129,-1-9 0,-8-12 0,-10-7 129,-9-17-129,-15-17 258,-12-12-129,-21-12 0,-19-9-129,-30-14 0,-21-7 0,-20-4 0,-26 12-129,-20 13 129,-18 19-129,-7 17 0,-7 18-258,4 26-258,-3 15-1290,12 18-2193,15 25-387,-6 5-129,23 24-387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4-16T06:33:39.0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2406 294 4773,'0'0'4128,"-11"0"-387,11 0 129,-24 4-3354,6-4-129,1-3-129,-5-5 129,-4 2-129,-6-5 258,-5 3 0,-6-7 0,-5 3-129,-9-8 129,-2 0 0,-11-7-129,-2-1-129,-11-2-129,1 1 0,-9 2 0,-1 3 0,-7 7 0,-5 7-129,-3 9 129,2 2 0,-1 15 129,4 10-129,2 6-129,5 9 0,6 4 0,9 9 129,4 3-129,1 6 0,4 1 0,1 6 0,9 3 0,4 4 0,9 8 0,10-1-129,14 2 129,13-1 0,11 0-129,20-7 129,16-5 0,15-4 0,12-13-258,12-4 516,12-9-516,12-4 516,14-4-258,13-2 129,11-2-129,7-6 0,9 4-129,7-3-387,12 4 258,1-6-258,-1 5 129,-6-10-129,-1 0 258,-6-10 0,-2-7 258,-7-2 258,-11-22 129,-8-7 258,-17-20-258,-5-4 129,-21-21 0,-12-5 0,-26-22-129,-21-11-129,-29-14-129,-27-3 129,-33-8-129,-18 1-129,-19 5 0,-10 13 129,-6 17-258,-1 21 129,6 21-129,7 11-258,13 23-129,1 1-645,23 16-1677,5 3-1677,-4-14 0,19 5-645,-3-25 387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4-16T06:33:56.24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196 326 2451,'27'0'3096,"-27"-19"258,26 16-516,-12-15-1935,4 2-516,1-3 129,2 0-387,-2-2 0,1 2-129,0 1 0,-1-1 0,-2 2 258,-4-4-258,0 5 129,-4-2 0,-4 4 0,-5-3 129,0 17-129,-8-26 129,-8 16 0,-6 1 0,-4 4-129,-6 5 0,-1 0 0,-5 8-129,3 6 0,-5 9 0,6 1 0,-3 8 0,9-2-129,-3 7 129,9-2 0,1 2 0,5-2 0,5-5 0,6 0 0,5-4 0,2-4 129,14-6 0,6-1 258,9-8-258,4-2 129,8-5-129,-2 0 129,7-5-129,-3-2 0,-2-5-129,-3-4 0,-5 4 129,-5-4-258,-7 3 129,-4-2-129,-5 6-258,-14 9-645,18-24-774,-18 24-1419,3-16-258,-3 16-129,0-16 0</inkml:trace>
  <inkml:trace contextRef="#ctx0" brushRef="#br0" timeOffset="548.0311">630-154 4257,'0'0'3225,"0"0"129,0 0-387,0 0-2064,0 0-645,0 0-258,15 0 0,-15 0 0,17 22 129,-2-6-129,2 0 0,2 3 0,7 2 0,-4 0 0,4-4 129,-4-1 0,0-3 258,-6-4-129,0-1 258,-16-8 0,18 4 0,-18-4 0,0 0 129,9-10-129,-9 10-129,0-24-129,0 10 0,0-7-129,-3 3 0,-2-4 0,2 0-129,-2-1 0,4 3-129,-1-1 129,2 3-258,0 1 0,0 1-258,0 16-645,3-23-516,-3 23-1290,0 0-774,7-24-258,-7 24 387</inkml:trace>
  <inkml:trace contextRef="#ctx0" brushRef="#br0" timeOffset="852.0488">1009-330 903,'16'5'2580,"0"4"-258,-16-9 387,0 0-1935,22 28-645,-6-13 129,-2 6-129,5 0 0,-3 1-129,3-3 0,-4-1 258,2-4-258,-17-14 129,23 23-129,-23-23-129,0 0-645,19 14-1419,-24-22-516,5 8 129</inkml:trace>
  <inkml:trace contextRef="#ctx0" brushRef="#br0" timeOffset="1044.0597">1007-609 6192,'-10'-16'3741,"10"16"-129,0 0-129,0 0-2709,0 0-1290,-4 12-1419,4-12-1161,4 16-387,-4-16-387,12 15 129</inkml:trace>
  <inkml:trace contextRef="#ctx0" brushRef="#br0" timeOffset="1708.0977">1428-277 3096,'0'0'3096,"0"0"0,4-11 0,-4 11-2064,22-21-387,-6 10-258,5-2-129,-1 0-129,4-3 0,-1 2-129,2-2 0,-2 0 129,-1-2-129,-1 1 258,-2-2 258,-6-1 0,1 3 0,-6-2 0,0 1 0,-8 1 0,0 2 0,0 1-129,0 14-258,-22-19 0,4 15-129,-3 4 0,-4 2 0,-2 8-129,-7 4 129,2 5 0,-5 3 0,4 2 0,-1 2 0,4 1 0,3 2 0,6 0 0,5 2-129,7-2 129,7 3 0,2-3 0,11 0-129,8-4 129,10-2 0,3-6 0,6-6 129,2-4-129,7-6 129,-6-1 0,2-6-129,-5-9 0,-1 0-258,-6-3-129,-4-3-516,-5 4-129,-4-4-645,-6 0-387,6 8-1290,-16-15-258,15 15 129</inkml:trace>
  <inkml:trace contextRef="#ctx0" brushRef="#br0" timeOffset="8248.4717">1877-727 516,'0'0'1419,"0"0"0,0 0 258,0-10 129,0 10 129,0 0-387,0 0 0,0 0-516,0 0 129,0 0-387,-2-16 129,2 16-258,0 0-129,0 0-129,0 0-258,0 0 0,-3 8 0,3 8-258,2 1 129,4 11 0,2 2 0,3 8 0,4-1 0,1 4 0,3-5 129,-2-1-129,4-8 0,0-5 129,0-7-129,-1-4 129,1-8 0,-3-3 0,2 0-129,-2-8 129,1-5 0,-3-4 129,0-3 0,-5 0-129,-1-6 258,-4 1 0,-4-4 0,-2 2 0,-2-4 0,-4 3 0,-7-1 0,5 3-129,-5 4-129,7 1 0,-4 7-129,10 14 129,-8-21-129,8 21 0,0 0 0,0 0 0,0 0-129,0 0 129,-6 11 0,6 5 0,0 3-129,6 5 129,4 0 0,1 4 0,8-6-129,-1 2 129,4-7 0,-1-4 129,3-6-129,-5-4 129,2-3-129,-2-7 129,-3-7-129,-3-5 129,-2-4 0,-2-7-129,-4-2 129,0-6-129,-5 0 258,0-4-258,-2 1 129,-6 2-129,-1 1 0,-1 6 0,-1 2 129,3 7-129,0 3 0,2 5 0,6 15 129,-7-17-258,7 17 129,0 0 0,0 0 0,0 0 0,0 0-129,0 0 129,0 0 0,0-15 0,13 9 0,10-4 0,5-4 129,12-4-129,5-1 129,8-2 0,-1 1-129,6-1 129,-7 2-129,-5 4 0,-8 3 0,-4 4 0,-9 1-129,-4 3 0,-5 4-774,-16 0-903,0 0-2064,22 0-387,-22 0-129,0 0 0</inkml:trace>
  <inkml:trace contextRef="#ctx0" brushRef="#br0" timeOffset="-636.036">-647 264 1935,'-41'-40'2967,"10"-10"129,31 28-387,0-11-2064,0-4 0,7 2-516,9-8 0,6 6 0,5-6-129,7 6 0,2-1 129,6 6-129,-4 5 0,4 8 0,-6 7 0,3 11 0,-9 2 0,0 19 129,-6 8-129,-1 12 258,-6 10-258,-4 6 387,-7 9-258,-4-3 0,-2 7 0,-8-7 0,-6-1-129,-5-7 258,-2-8-129,-2-7-129,1-12 129,0-6 0,3-9-129,-1-4 129,4-6 0,16-2 0,-22 0-129,22 0 129,0 0-129,-13-18 0,13 18 0,8-3 0,7 3 0,4 0 0,5 5 0,5 5 0,1 1 0,5 2 129,-2-1-129,3-1 0,-6 1 129,-1-3-129,-2-2 0,-2-3 0,-2-2 0,-4-2-129,-2 0-258,-1 0-645,-16 0-903,35-8-1290,-31-6 0,16 14-129</inkml:trace>
  <inkml:trace contextRef="#ctx0" brushRef="#br0" timeOffset="-1312.075">-707 195 9159,'20'-1'4128,"-20"1"-258,7-15-387,-7 15-3096,0 0-129,0 0-258,22 10 0,-22-10-129,22 29 129,-9-10 0,1 6 0,1 6 0,1 5 0,1 6 129,4 6-129,1-2-129,4 5 258,0-1-258,2-1-129,-1-6 129,-1-1-258,-2-6 0,-7-7-645,3-2-387,-8-6-903,-12-21-1161,23 22-387,-23-22-387,0 0 646</inkml:trace>
  <inkml:trace contextRef="#ctx0" brushRef="#br0" timeOffset="23408.3388">-208 2076 774,'0'0'3096,"0"0"0,0 0-258,0 0-1548,3-8-516,-3 8-258,16-19 0,-5 4 129,5 2-129,2-2-129,4-3-129,7-3-129,5 2 129,6-7-129,3 3-129,9-5 129,-2 3-129,6-1 0,-4-1 0,1 5 0,-7-1 258,-3 6-258,-6 1 129,-10 5-129,-3 1 258,-8 4 129,-1 4-258,-15 2 129,14-1 0,-14 1 0,0 0 129,0 0-129,0 0 129,0 0 0,0 0 0,0 0 0,0 0 0,0 0 0,0 11-129,0-11 0,0 0 0,-18 22 0,12-6-258,0 0 129,2 6-258,3 2 258,1 8-258,3 2 0,8 3 0,4-1 129,4-4 0,1 0 0,4-8 0,0-6 0,3-9 0,-1-7 129,0-4-129,-4-11 129,0-4-129,-4-9 129,-2 2 0,-7-4 0,-2 2 0,-6-3 0,-1 4 0,-3-2 129,-10 1-129,-3 2 0,-3 2 0,-1 3-129,-3 0 0,1 6-258,-2-3-258,8 13-903,-5-4-1161,0 1-1161,21 6-774,-19 0 0,19 0 129</inkml:trace>
  <inkml:trace contextRef="#ctx0" brushRef="#br0" timeOffset="22628.2943">-139 1761 1290,'8'16'3483,"-8"-16"0,0 0-129,0 0-1419,0-14-1290,0 14-516,3-22 0,-3 22-129,5-28 129,-5 28-129,5-27 129,-5 27 0,3-19 129,-3 19 0,0 0 129,1-16 0,-1 16 0,0 0 0,0 0-129,0 0 0,0 0 0,0 0-129,20 2 129,-20-2 0,17 17-129,-6-2 258,4 9-258,2 3 129,4 8-258,4 6 129,1 6-129,6 5 129,-2 3-258,4 2 129,-2-7 0,1 2-129,-6-10 0,1-2-258,-9-15-258,3 2-516,-22-27-774,16 10-1419,-16-10-516,0 0-258,3-10 517</inkml:trace>
  <inkml:trace contextRef="#ctx0" brushRef="#br0" timeOffset="23883.3661">1254 1590 6063,'2'-9'4257,"-2"9"-387,0 0 0,-18-15-3096,18 15-387,-25-7-129,11 5-129,-6 2-129,0 0 0,-3 5 0,-1 4-129,0 2 129,0 5-129,1 4 129,2 2 0,0 2 0,5 5 0,3-2-129,5 1 0,5 1 129,3-3-129,2-1 0,9-6 0,5-4 129,3-7-258,3-7 258,2-1 0,5-9-258,-7-9-774,7-4-1161,-3 4-1419,-15-20 0,11 14-516,-22-22 517</inkml:trace>
  <inkml:trace contextRef="#ctx0" brushRef="#br0" timeOffset="24212.3849">950 1019 3483,'-21'-11'3483,"21"11"0,0 0-258,-15 0-2322,15 0-516,0 14-258,0-14-129,20 35 0,-6-8 129,3 12 0,6 5 129,6 11-129,1 5 129,5 7-129,0 2 129,5-4-129,-6 3 0,4-9 0,-9-5-129,1-13 129,-9-7-129,-2-10 0,-6-8-129,-13-16-645,22 8-1419,-22-23-1161,13 6-258,-13-28-258</inkml:trace>
  <inkml:trace contextRef="#ctx0" brushRef="#br0" timeOffset="24876.4229">1724 1281 3096,'-5'-15'3741,"5"15"-387,-13-20 0,4 5-2709,9 15-129,-18-22-258,18 22 0,-19-14-129,19 14 129,-27-2-129,12 2 0,-1 6-129,-3 4 0,3 4 0,-4 2 0,4 3 0,-2 5 0,5 2 0,0 6 0,7 1 0,5 4 0,1-2 0,4 5 0,9-6 0,5-2 0,1-7 129,5-6 0,-4-8 258,4-6-129,-3-5 0,-2-6 0,-4-10 129,-3-2-129,-4-7 0,-3-2 0,-5-7 0,0-3-129,-1 2 0,-4 0 0,-2 5-129,3-1 0,2 12 0,2 5-129,0 14 0,13 2 0,3 14-129,1 7 258,6 1-129,1 5 129,1-3 0,1 1-129,-1-8-258,-1-8-516,0-6-903,2 1-1419,-12-20-516,15 6-129,-16-27-258</inkml:trace>
  <inkml:trace contextRef="#ctx0" brushRef="#br0" timeOffset="25520.4594">2081 960 5289,'-11'-21'4128,"11"21"-258,0 0-258,-14-9-2838,14 9-387,0 0-258,0 0 0,0 0-129,0 0 129,-13 19-129,13 3 258,2 2-129,9 10-129,3 1 129,5 6 0,5-1 129,7-2-129,-1-6 0,3-6 0,1-9 0,1-10 129,-1-7-129,-2-11 0,-4-10 0,-2-8 0,-2-3 0,-5-8 0,-5 0-129,-6-6 129,-1 5 0,-7-3 0,0 9 0,-2 0 0,-3 8 0,0 5 0,5 22 0,-6-19 0,6 19 0,0 11-129,8 10 129,3 9-129,5 8 129,2 10 129,7 10-129,1 9 258,6 6-129,-2 5 0,5 2 0,-3 1 0,5-1 129,-7-8-129,2-2-258,-8-14 258,0-3-129,-11-13 129,-4 0-258,-9-10 258,-3 0-258,-21-1 258,-9-2 0,-14 0-258,-10 4 129,-5-3-129,-7 3 0,2-4 0,3-5-258,16 5-645,-3-14-2967,21-13-645,30 0-258,0-46-387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3-04-16T06:32:36.674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3885 157 4902,'-19'6'3354,"19"-6"-387,-26-19 129,10 8-2967,-3-2-129,0 0 129,-2-1-129,-1-2 129,-5 0 129,0-3 0,-5 1-129,0-1 387,-6 3 0,-2-1-129,-3 6-129,-5-1 129,0 8-258,-5 2 129,2 2-129,-6 5-129,4 8 129,-6 7-129,5 6 0,-2 4 129,0 8 0,0 2-129,-1 8 387,1-1-387,-2 7 258,2-5-129,-4 7 0,4-5 0,0 5 129,3-5-129,2 7 129,3-4 0,8 5 129,0 2-129,13 3 129,0 1-129,10 2 0,1 2 0,9-1 0,4-1-129,3-1 0,5-10 0,8 1 0,4-11 258,4 1-129,6-11 0,5 3-129,2-6 129,5 1 0,3-4 0,4 1-129,-1-3 0,8 3 0,-2-7 0,6-1 0,-1-3 0,8-3 129,-2-6-129,7-1 129,1-7-129,8-3 129,4-1 0,4-11-129,3-5 129,4-6-129,-1-7 0,-1-2 0,-1-6 0,-6-5 129,-9-10-129,-3-6 129,-11-13-129,-7-14 129,-9-11 0,-8-9-129,-13-7 129,-10 0-258,-12-1 129,-4 9-129,-17 12-129,-10 17 129,-9 15-129,-5 13 0,0 16-129,-7 5-645,12 21-2064,-2 6-1677,-3-2 129,11 2-516,-2-5-258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108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848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232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540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/>
              <a:t>C) .   Trace the execution of the code with a small visual example.</a:t>
            </a:r>
          </a:p>
        </p:txBody>
      </p:sp>
    </p:spTree>
    <p:extLst>
      <p:ext uri="{BB962C8B-B14F-4D97-AF65-F5344CB8AC3E}">
        <p14:creationId xmlns:p14="http://schemas.microsoft.com/office/powerpoint/2010/main" val="111068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/>
              <a:t>Correct answer C) the next pointer of the last item in the list is null.</a:t>
            </a:r>
          </a:p>
        </p:txBody>
      </p:sp>
    </p:spTree>
    <p:extLst>
      <p:ext uri="{BB962C8B-B14F-4D97-AF65-F5344CB8AC3E}">
        <p14:creationId xmlns:p14="http://schemas.microsoft.com/office/powerpoint/2010/main" val="157776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/>
              <a:t>Correct Answer B)</a:t>
            </a:r>
          </a:p>
        </p:txBody>
      </p:sp>
    </p:spTree>
    <p:extLst>
      <p:ext uri="{BB962C8B-B14F-4D97-AF65-F5344CB8AC3E}">
        <p14:creationId xmlns:p14="http://schemas.microsoft.com/office/powerpoint/2010/main" val="404245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7514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/>
              <a:t>Correct Answer B)</a:t>
            </a:r>
          </a:p>
          <a:p>
            <a:pPr lvl="0" rtl="0">
              <a:buNone/>
            </a:pPr>
            <a:r>
              <a:rPr lang="en-GB"/>
              <a:t>Students might think you also need C (pointer to the node after) not realizing that you have that reference from current.next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272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366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385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104.xml"/><Relationship Id="rId21" Type="http://schemas.openxmlformats.org/officeDocument/2006/relationships/tags" Target="../tags/tag99.xml"/><Relationship Id="rId42" Type="http://schemas.openxmlformats.org/officeDocument/2006/relationships/tags" Target="../tags/tag120.xml"/><Relationship Id="rId47" Type="http://schemas.openxmlformats.org/officeDocument/2006/relationships/tags" Target="../tags/tag125.xml"/><Relationship Id="rId63" Type="http://schemas.openxmlformats.org/officeDocument/2006/relationships/tags" Target="../tags/tag141.xml"/><Relationship Id="rId68" Type="http://schemas.openxmlformats.org/officeDocument/2006/relationships/tags" Target="../tags/tag146.xml"/><Relationship Id="rId84" Type="http://schemas.openxmlformats.org/officeDocument/2006/relationships/tags" Target="../tags/tag162.xml"/><Relationship Id="rId89" Type="http://schemas.openxmlformats.org/officeDocument/2006/relationships/tags" Target="../tags/tag167.xml"/><Relationship Id="rId7" Type="http://schemas.openxmlformats.org/officeDocument/2006/relationships/tags" Target="../tags/tag85.xml"/><Relationship Id="rId71" Type="http://schemas.openxmlformats.org/officeDocument/2006/relationships/tags" Target="../tags/tag149.xml"/><Relationship Id="rId92" Type="http://schemas.openxmlformats.org/officeDocument/2006/relationships/tags" Target="../tags/tag170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9" Type="http://schemas.openxmlformats.org/officeDocument/2006/relationships/tags" Target="../tags/tag107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tags" Target="../tags/tag110.xml"/><Relationship Id="rId37" Type="http://schemas.openxmlformats.org/officeDocument/2006/relationships/tags" Target="../tags/tag115.xml"/><Relationship Id="rId40" Type="http://schemas.openxmlformats.org/officeDocument/2006/relationships/tags" Target="../tags/tag118.xml"/><Relationship Id="rId45" Type="http://schemas.openxmlformats.org/officeDocument/2006/relationships/tags" Target="../tags/tag123.xml"/><Relationship Id="rId53" Type="http://schemas.openxmlformats.org/officeDocument/2006/relationships/tags" Target="../tags/tag131.xml"/><Relationship Id="rId58" Type="http://schemas.openxmlformats.org/officeDocument/2006/relationships/tags" Target="../tags/tag136.xml"/><Relationship Id="rId66" Type="http://schemas.openxmlformats.org/officeDocument/2006/relationships/tags" Target="../tags/tag144.xml"/><Relationship Id="rId74" Type="http://schemas.openxmlformats.org/officeDocument/2006/relationships/tags" Target="../tags/tag152.xml"/><Relationship Id="rId79" Type="http://schemas.openxmlformats.org/officeDocument/2006/relationships/tags" Target="../tags/tag157.xml"/><Relationship Id="rId87" Type="http://schemas.openxmlformats.org/officeDocument/2006/relationships/tags" Target="../tags/tag165.xml"/><Relationship Id="rId102" Type="http://schemas.openxmlformats.org/officeDocument/2006/relationships/tags" Target="../tags/tag180.xml"/><Relationship Id="rId5" Type="http://schemas.openxmlformats.org/officeDocument/2006/relationships/tags" Target="../tags/tag83.xml"/><Relationship Id="rId61" Type="http://schemas.openxmlformats.org/officeDocument/2006/relationships/tags" Target="../tags/tag139.xml"/><Relationship Id="rId82" Type="http://schemas.openxmlformats.org/officeDocument/2006/relationships/tags" Target="../tags/tag160.xml"/><Relationship Id="rId90" Type="http://schemas.openxmlformats.org/officeDocument/2006/relationships/tags" Target="../tags/tag168.xml"/><Relationship Id="rId95" Type="http://schemas.openxmlformats.org/officeDocument/2006/relationships/tags" Target="../tags/tag173.xml"/><Relationship Id="rId19" Type="http://schemas.openxmlformats.org/officeDocument/2006/relationships/tags" Target="../tags/tag9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Relationship Id="rId35" Type="http://schemas.openxmlformats.org/officeDocument/2006/relationships/tags" Target="../tags/tag113.xml"/><Relationship Id="rId43" Type="http://schemas.openxmlformats.org/officeDocument/2006/relationships/tags" Target="../tags/tag121.xml"/><Relationship Id="rId48" Type="http://schemas.openxmlformats.org/officeDocument/2006/relationships/tags" Target="../tags/tag126.xml"/><Relationship Id="rId56" Type="http://schemas.openxmlformats.org/officeDocument/2006/relationships/tags" Target="../tags/tag134.xml"/><Relationship Id="rId64" Type="http://schemas.openxmlformats.org/officeDocument/2006/relationships/tags" Target="../tags/tag142.xml"/><Relationship Id="rId69" Type="http://schemas.openxmlformats.org/officeDocument/2006/relationships/tags" Target="../tags/tag147.xml"/><Relationship Id="rId77" Type="http://schemas.openxmlformats.org/officeDocument/2006/relationships/tags" Target="../tags/tag155.xml"/><Relationship Id="rId100" Type="http://schemas.openxmlformats.org/officeDocument/2006/relationships/tags" Target="../tags/tag178.xml"/><Relationship Id="rId105" Type="http://schemas.openxmlformats.org/officeDocument/2006/relationships/tags" Target="../tags/tag183.xml"/><Relationship Id="rId8" Type="http://schemas.openxmlformats.org/officeDocument/2006/relationships/tags" Target="../tags/tag86.xml"/><Relationship Id="rId51" Type="http://schemas.openxmlformats.org/officeDocument/2006/relationships/tags" Target="../tags/tag129.xml"/><Relationship Id="rId72" Type="http://schemas.openxmlformats.org/officeDocument/2006/relationships/tags" Target="../tags/tag150.xml"/><Relationship Id="rId80" Type="http://schemas.openxmlformats.org/officeDocument/2006/relationships/tags" Target="../tags/tag158.xml"/><Relationship Id="rId85" Type="http://schemas.openxmlformats.org/officeDocument/2006/relationships/tags" Target="../tags/tag163.xml"/><Relationship Id="rId93" Type="http://schemas.openxmlformats.org/officeDocument/2006/relationships/tags" Target="../tags/tag171.xml"/><Relationship Id="rId98" Type="http://schemas.openxmlformats.org/officeDocument/2006/relationships/tags" Target="../tags/tag176.xml"/><Relationship Id="rId3" Type="http://schemas.openxmlformats.org/officeDocument/2006/relationships/tags" Target="../tags/tag81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33" Type="http://schemas.openxmlformats.org/officeDocument/2006/relationships/tags" Target="../tags/tag111.xml"/><Relationship Id="rId38" Type="http://schemas.openxmlformats.org/officeDocument/2006/relationships/tags" Target="../tags/tag116.xml"/><Relationship Id="rId46" Type="http://schemas.openxmlformats.org/officeDocument/2006/relationships/tags" Target="../tags/tag124.xml"/><Relationship Id="rId59" Type="http://schemas.openxmlformats.org/officeDocument/2006/relationships/tags" Target="../tags/tag137.xml"/><Relationship Id="rId67" Type="http://schemas.openxmlformats.org/officeDocument/2006/relationships/tags" Target="../tags/tag145.xml"/><Relationship Id="rId103" Type="http://schemas.openxmlformats.org/officeDocument/2006/relationships/tags" Target="../tags/tag181.xml"/><Relationship Id="rId20" Type="http://schemas.openxmlformats.org/officeDocument/2006/relationships/tags" Target="../tags/tag98.xml"/><Relationship Id="rId41" Type="http://schemas.openxmlformats.org/officeDocument/2006/relationships/tags" Target="../tags/tag119.xml"/><Relationship Id="rId54" Type="http://schemas.openxmlformats.org/officeDocument/2006/relationships/tags" Target="../tags/tag132.xml"/><Relationship Id="rId62" Type="http://schemas.openxmlformats.org/officeDocument/2006/relationships/tags" Target="../tags/tag140.xml"/><Relationship Id="rId70" Type="http://schemas.openxmlformats.org/officeDocument/2006/relationships/tags" Target="../tags/tag148.xml"/><Relationship Id="rId75" Type="http://schemas.openxmlformats.org/officeDocument/2006/relationships/tags" Target="../tags/tag153.xml"/><Relationship Id="rId83" Type="http://schemas.openxmlformats.org/officeDocument/2006/relationships/tags" Target="../tags/tag161.xml"/><Relationship Id="rId88" Type="http://schemas.openxmlformats.org/officeDocument/2006/relationships/tags" Target="../tags/tag166.xml"/><Relationship Id="rId91" Type="http://schemas.openxmlformats.org/officeDocument/2006/relationships/tags" Target="../tags/tag169.xml"/><Relationship Id="rId96" Type="http://schemas.openxmlformats.org/officeDocument/2006/relationships/tags" Target="../tags/tag17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36" Type="http://schemas.openxmlformats.org/officeDocument/2006/relationships/tags" Target="../tags/tag114.xml"/><Relationship Id="rId49" Type="http://schemas.openxmlformats.org/officeDocument/2006/relationships/tags" Target="../tags/tag127.xml"/><Relationship Id="rId57" Type="http://schemas.openxmlformats.org/officeDocument/2006/relationships/tags" Target="../tags/tag135.xml"/><Relationship Id="rId106" Type="http://schemas.openxmlformats.org/officeDocument/2006/relationships/slideLayout" Target="../slideLayouts/slideLayout2.xml"/><Relationship Id="rId10" Type="http://schemas.openxmlformats.org/officeDocument/2006/relationships/tags" Target="../tags/tag88.xml"/><Relationship Id="rId31" Type="http://schemas.openxmlformats.org/officeDocument/2006/relationships/tags" Target="../tags/tag109.xml"/><Relationship Id="rId44" Type="http://schemas.openxmlformats.org/officeDocument/2006/relationships/tags" Target="../tags/tag122.xml"/><Relationship Id="rId52" Type="http://schemas.openxmlformats.org/officeDocument/2006/relationships/tags" Target="../tags/tag130.xml"/><Relationship Id="rId60" Type="http://schemas.openxmlformats.org/officeDocument/2006/relationships/tags" Target="../tags/tag138.xml"/><Relationship Id="rId65" Type="http://schemas.openxmlformats.org/officeDocument/2006/relationships/tags" Target="../tags/tag143.xml"/><Relationship Id="rId73" Type="http://schemas.openxmlformats.org/officeDocument/2006/relationships/tags" Target="../tags/tag151.xml"/><Relationship Id="rId78" Type="http://schemas.openxmlformats.org/officeDocument/2006/relationships/tags" Target="../tags/tag156.xml"/><Relationship Id="rId81" Type="http://schemas.openxmlformats.org/officeDocument/2006/relationships/tags" Target="../tags/tag159.xml"/><Relationship Id="rId86" Type="http://schemas.openxmlformats.org/officeDocument/2006/relationships/tags" Target="../tags/tag164.xml"/><Relationship Id="rId94" Type="http://schemas.openxmlformats.org/officeDocument/2006/relationships/tags" Target="../tags/tag172.xml"/><Relationship Id="rId99" Type="http://schemas.openxmlformats.org/officeDocument/2006/relationships/tags" Target="../tags/tag177.xml"/><Relationship Id="rId101" Type="http://schemas.openxmlformats.org/officeDocument/2006/relationships/tags" Target="../tags/tag179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9" Type="http://schemas.openxmlformats.org/officeDocument/2006/relationships/tags" Target="../tags/tag117.xml"/><Relationship Id="rId34" Type="http://schemas.openxmlformats.org/officeDocument/2006/relationships/tags" Target="../tags/tag112.xml"/><Relationship Id="rId50" Type="http://schemas.openxmlformats.org/officeDocument/2006/relationships/tags" Target="../tags/tag128.xml"/><Relationship Id="rId55" Type="http://schemas.openxmlformats.org/officeDocument/2006/relationships/tags" Target="../tags/tag133.xml"/><Relationship Id="rId76" Type="http://schemas.openxmlformats.org/officeDocument/2006/relationships/tags" Target="../tags/tag154.xml"/><Relationship Id="rId97" Type="http://schemas.openxmlformats.org/officeDocument/2006/relationships/tags" Target="../tags/tag175.xml"/><Relationship Id="rId104" Type="http://schemas.openxmlformats.org/officeDocument/2006/relationships/tags" Target="../tags/tag18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196.xml"/><Relationship Id="rId18" Type="http://schemas.openxmlformats.org/officeDocument/2006/relationships/tags" Target="../tags/tag201.xml"/><Relationship Id="rId26" Type="http://schemas.openxmlformats.org/officeDocument/2006/relationships/tags" Target="../tags/tag209.xml"/><Relationship Id="rId39" Type="http://schemas.openxmlformats.org/officeDocument/2006/relationships/tags" Target="../tags/tag222.xml"/><Relationship Id="rId3" Type="http://schemas.openxmlformats.org/officeDocument/2006/relationships/tags" Target="../tags/tag186.xml"/><Relationship Id="rId21" Type="http://schemas.openxmlformats.org/officeDocument/2006/relationships/tags" Target="../tags/tag204.xml"/><Relationship Id="rId34" Type="http://schemas.openxmlformats.org/officeDocument/2006/relationships/tags" Target="../tags/tag217.xml"/><Relationship Id="rId42" Type="http://schemas.openxmlformats.org/officeDocument/2006/relationships/tags" Target="../tags/tag225.xml"/><Relationship Id="rId47" Type="http://schemas.openxmlformats.org/officeDocument/2006/relationships/tags" Target="../tags/tag230.xml"/><Relationship Id="rId50" Type="http://schemas.openxmlformats.org/officeDocument/2006/relationships/slideLayout" Target="../slideLayouts/slideLayout7.xml"/><Relationship Id="rId7" Type="http://schemas.openxmlformats.org/officeDocument/2006/relationships/tags" Target="../tags/tag190.xml"/><Relationship Id="rId12" Type="http://schemas.openxmlformats.org/officeDocument/2006/relationships/tags" Target="../tags/tag195.xml"/><Relationship Id="rId17" Type="http://schemas.openxmlformats.org/officeDocument/2006/relationships/tags" Target="../tags/tag200.xml"/><Relationship Id="rId25" Type="http://schemas.openxmlformats.org/officeDocument/2006/relationships/tags" Target="../tags/tag208.xml"/><Relationship Id="rId33" Type="http://schemas.openxmlformats.org/officeDocument/2006/relationships/tags" Target="../tags/tag216.xml"/><Relationship Id="rId38" Type="http://schemas.openxmlformats.org/officeDocument/2006/relationships/tags" Target="../tags/tag221.xml"/><Relationship Id="rId46" Type="http://schemas.openxmlformats.org/officeDocument/2006/relationships/tags" Target="../tags/tag229.xml"/><Relationship Id="rId2" Type="http://schemas.openxmlformats.org/officeDocument/2006/relationships/tags" Target="../tags/tag185.xml"/><Relationship Id="rId16" Type="http://schemas.openxmlformats.org/officeDocument/2006/relationships/tags" Target="../tags/tag199.xml"/><Relationship Id="rId20" Type="http://schemas.openxmlformats.org/officeDocument/2006/relationships/tags" Target="../tags/tag203.xml"/><Relationship Id="rId29" Type="http://schemas.openxmlformats.org/officeDocument/2006/relationships/tags" Target="../tags/tag212.xml"/><Relationship Id="rId41" Type="http://schemas.openxmlformats.org/officeDocument/2006/relationships/tags" Target="../tags/tag224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tags" Target="../tags/tag194.xml"/><Relationship Id="rId24" Type="http://schemas.openxmlformats.org/officeDocument/2006/relationships/tags" Target="../tags/tag207.xml"/><Relationship Id="rId32" Type="http://schemas.openxmlformats.org/officeDocument/2006/relationships/tags" Target="../tags/tag215.xml"/><Relationship Id="rId37" Type="http://schemas.openxmlformats.org/officeDocument/2006/relationships/tags" Target="../tags/tag220.xml"/><Relationship Id="rId40" Type="http://schemas.openxmlformats.org/officeDocument/2006/relationships/tags" Target="../tags/tag223.xml"/><Relationship Id="rId45" Type="http://schemas.openxmlformats.org/officeDocument/2006/relationships/tags" Target="../tags/tag228.xml"/><Relationship Id="rId5" Type="http://schemas.openxmlformats.org/officeDocument/2006/relationships/tags" Target="../tags/tag188.xml"/><Relationship Id="rId15" Type="http://schemas.openxmlformats.org/officeDocument/2006/relationships/tags" Target="../tags/tag198.xml"/><Relationship Id="rId23" Type="http://schemas.openxmlformats.org/officeDocument/2006/relationships/tags" Target="../tags/tag206.xml"/><Relationship Id="rId28" Type="http://schemas.openxmlformats.org/officeDocument/2006/relationships/tags" Target="../tags/tag211.xml"/><Relationship Id="rId36" Type="http://schemas.openxmlformats.org/officeDocument/2006/relationships/tags" Target="../tags/tag219.xml"/><Relationship Id="rId49" Type="http://schemas.openxmlformats.org/officeDocument/2006/relationships/tags" Target="../tags/tag232.xml"/><Relationship Id="rId10" Type="http://schemas.openxmlformats.org/officeDocument/2006/relationships/tags" Target="../tags/tag193.xml"/><Relationship Id="rId19" Type="http://schemas.openxmlformats.org/officeDocument/2006/relationships/tags" Target="../tags/tag202.xml"/><Relationship Id="rId31" Type="http://schemas.openxmlformats.org/officeDocument/2006/relationships/tags" Target="../tags/tag214.xml"/><Relationship Id="rId44" Type="http://schemas.openxmlformats.org/officeDocument/2006/relationships/tags" Target="../tags/tag227.xml"/><Relationship Id="rId4" Type="http://schemas.openxmlformats.org/officeDocument/2006/relationships/tags" Target="../tags/tag187.xml"/><Relationship Id="rId9" Type="http://schemas.openxmlformats.org/officeDocument/2006/relationships/tags" Target="../tags/tag192.xml"/><Relationship Id="rId14" Type="http://schemas.openxmlformats.org/officeDocument/2006/relationships/tags" Target="../tags/tag197.xml"/><Relationship Id="rId22" Type="http://schemas.openxmlformats.org/officeDocument/2006/relationships/tags" Target="../tags/tag205.xml"/><Relationship Id="rId27" Type="http://schemas.openxmlformats.org/officeDocument/2006/relationships/tags" Target="../tags/tag210.xml"/><Relationship Id="rId30" Type="http://schemas.openxmlformats.org/officeDocument/2006/relationships/tags" Target="../tags/tag213.xml"/><Relationship Id="rId35" Type="http://schemas.openxmlformats.org/officeDocument/2006/relationships/tags" Target="../tags/tag218.xml"/><Relationship Id="rId43" Type="http://schemas.openxmlformats.org/officeDocument/2006/relationships/tags" Target="../tags/tag226.xml"/><Relationship Id="rId48" Type="http://schemas.openxmlformats.org/officeDocument/2006/relationships/tags" Target="../tags/tag231.xml"/><Relationship Id="rId8" Type="http://schemas.openxmlformats.org/officeDocument/2006/relationships/tags" Target="../tags/tag191.xml"/><Relationship Id="rId51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4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49.xml"/><Relationship Id="rId13" Type="http://schemas.openxmlformats.org/officeDocument/2006/relationships/tags" Target="../tags/tag254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2" Type="http://schemas.openxmlformats.org/officeDocument/2006/relationships/tags" Target="../tags/tag243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5" Type="http://schemas.openxmlformats.org/officeDocument/2006/relationships/tags" Target="../tags/tag24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51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tags" Target="../tags/tag25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customXml" Target="../ink/ink2.xml"/><Relationship Id="rId18" Type="http://schemas.openxmlformats.org/officeDocument/2006/relationships/image" Target="../media/image7.emf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4.emf"/><Relationship Id="rId17" Type="http://schemas.openxmlformats.org/officeDocument/2006/relationships/customXml" Target="../ink/ink4.xml"/><Relationship Id="rId2" Type="http://schemas.openxmlformats.org/officeDocument/2006/relationships/tags" Target="../tags/tag10.xml"/><Relationship Id="rId16" Type="http://schemas.openxmlformats.org/officeDocument/2006/relationships/image" Target="../media/image6.emf"/><Relationship Id="rId20" Type="http://schemas.openxmlformats.org/officeDocument/2006/relationships/image" Target="../media/image8.emf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customXml" Target="../ink/ink1.xml"/><Relationship Id="rId5" Type="http://schemas.openxmlformats.org/officeDocument/2006/relationships/tags" Target="../tags/tag13.xml"/><Relationship Id="rId15" Type="http://schemas.openxmlformats.org/officeDocument/2006/relationships/customXml" Target="../ink/ink3.xml"/><Relationship Id="rId10" Type="http://schemas.openxmlformats.org/officeDocument/2006/relationships/image" Target="../media/image4.png"/><Relationship Id="rId19" Type="http://schemas.openxmlformats.org/officeDocument/2006/relationships/customXml" Target="../ink/ink5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63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3" Type="http://schemas.openxmlformats.org/officeDocument/2006/relationships/tags" Target="../tags/tag258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262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2" Type="http://schemas.openxmlformats.org/officeDocument/2006/relationships/tags" Target="../tags/tag257.xml"/><Relationship Id="rId16" Type="http://schemas.openxmlformats.org/officeDocument/2006/relationships/tags" Target="../tags/tag271.xml"/><Relationship Id="rId20" Type="http://schemas.openxmlformats.org/officeDocument/2006/relationships/tags" Target="../tags/tag275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11" Type="http://schemas.openxmlformats.org/officeDocument/2006/relationships/tags" Target="../tags/tag266.xml"/><Relationship Id="rId5" Type="http://schemas.openxmlformats.org/officeDocument/2006/relationships/tags" Target="../tags/tag260.xml"/><Relationship Id="rId15" Type="http://schemas.openxmlformats.org/officeDocument/2006/relationships/tags" Target="../tags/tag270.xml"/><Relationship Id="rId10" Type="http://schemas.openxmlformats.org/officeDocument/2006/relationships/tags" Target="../tags/tag265.xml"/><Relationship Id="rId19" Type="http://schemas.openxmlformats.org/officeDocument/2006/relationships/tags" Target="../tags/tag274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4" Type="http://schemas.openxmlformats.org/officeDocument/2006/relationships/tags" Target="../tags/tag269.xml"/><Relationship Id="rId2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Relationship Id="rId4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4" Type="http://schemas.openxmlformats.org/officeDocument/2006/relationships/notesSlide" Target="../notesSlides/notes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chart" Target="../charts/char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12 – Basic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Cynthia </a:t>
            </a:r>
            <a:r>
              <a:rPr lang="en-US" sz="1900" dirty="0" smtClean="0"/>
              <a:t>Bailey </a:t>
            </a:r>
            <a:r>
              <a:rPr lang="en-US" sz="1900" dirty="0" smtClean="0"/>
              <a:t>Lee</a:t>
            </a:r>
          </a:p>
          <a:p>
            <a:endParaRPr lang="en-US" dirty="0"/>
          </a:p>
          <a:p>
            <a:r>
              <a:rPr lang="en-US" sz="1700" dirty="0" smtClean="0"/>
              <a:t>Some slides and figures adapted from Paul </a:t>
            </a:r>
            <a:r>
              <a:rPr lang="en-US" sz="1700" dirty="0" err="1" smtClean="0"/>
              <a:t>Kube’s</a:t>
            </a:r>
            <a:r>
              <a:rPr lang="en-US" sz="1700" dirty="0" smtClean="0"/>
              <a:t> CSE 12</a:t>
            </a:r>
            <a:endParaRPr lang="en-US" sz="17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362200"/>
            <a:ext cx="3457575" cy="3077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Java Peer Instruction Materials by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Lee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Based on a work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91" y="2467276"/>
            <a:ext cx="1369391" cy="4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52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3 log</a:t>
            </a:r>
            <a:r>
              <a:rPr lang="en-US" sz="3200" baseline="-33000" dirty="0"/>
              <a:t>2</a:t>
            </a:r>
            <a:r>
              <a:rPr lang="en-US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 +  4 </a:t>
            </a:r>
            <a:r>
              <a:rPr lang="en-US" sz="3200" i="1" dirty="0"/>
              <a:t>n</a:t>
            </a:r>
            <a:r>
              <a:rPr lang="en-US" sz="3200" dirty="0"/>
              <a:t> log</a:t>
            </a:r>
            <a:r>
              <a:rPr lang="en-US" sz="3200" baseline="-33000" dirty="0"/>
              <a:t>2</a:t>
            </a:r>
            <a:r>
              <a:rPr lang="en-US" sz="3200" dirty="0"/>
              <a:t> </a:t>
            </a:r>
            <a:r>
              <a:rPr lang="en-US" sz="3200" i="1" dirty="0"/>
              <a:t>n </a:t>
            </a:r>
            <a:r>
              <a:rPr lang="en-US" sz="3200" dirty="0"/>
              <a:t> +  </a:t>
            </a:r>
            <a:r>
              <a:rPr lang="en-US" sz="3200" i="1" dirty="0"/>
              <a:t>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</p:spTree>
    <p:extLst>
      <p:ext uri="{BB962C8B-B14F-4D97-AF65-F5344CB8AC3E}">
        <p14:creationId xmlns:p14="http://schemas.microsoft.com/office/powerpoint/2010/main" val="205181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546 + 34n + 2n</a:t>
            </a:r>
            <a:r>
              <a:rPr lang="en-US" sz="3200" baseline="30000" dirty="0"/>
              <a:t>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</p:spTree>
    <p:extLst>
      <p:ext uri="{BB962C8B-B14F-4D97-AF65-F5344CB8AC3E}">
        <p14:creationId xmlns:p14="http://schemas.microsoft.com/office/powerpoint/2010/main" val="226130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2</a:t>
            </a:r>
            <a:r>
              <a:rPr lang="en-US" sz="3200" i="1" baseline="33000" dirty="0"/>
              <a:t>n</a:t>
            </a:r>
            <a:r>
              <a:rPr lang="en-US" sz="3200" dirty="0"/>
              <a:t> + 14</a:t>
            </a:r>
            <a:r>
              <a:rPr lang="en-US" sz="3200" i="1" dirty="0"/>
              <a:t>n</a:t>
            </a:r>
            <a:r>
              <a:rPr lang="en-US" sz="3200" baseline="33000" dirty="0"/>
              <a:t>2</a:t>
            </a:r>
            <a:r>
              <a:rPr lang="en-US" sz="3200" dirty="0"/>
              <a:t> + </a:t>
            </a:r>
            <a:r>
              <a:rPr lang="en-US" sz="3200" dirty="0" smtClean="0"/>
              <a:t>4</a:t>
            </a:r>
            <a:r>
              <a:rPr lang="en-US" sz="3200" i="1" dirty="0" smtClean="0"/>
              <a:t>n</a:t>
            </a:r>
            <a:r>
              <a:rPr lang="en-US" sz="3200" baseline="33000" dirty="0" smtClean="0"/>
              <a:t>3</a:t>
            </a:r>
            <a:endParaRPr lang="en-US" sz="3200" baseline="30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</p:spTree>
    <p:extLst>
      <p:ext uri="{BB962C8B-B14F-4D97-AF65-F5344CB8AC3E}">
        <p14:creationId xmlns:p14="http://schemas.microsoft.com/office/powerpoint/2010/main" val="343835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</a:t>
            </a:r>
            <a:r>
              <a:rPr lang="en-US" sz="3200" dirty="0" smtClean="0"/>
              <a:t>= 100</a:t>
            </a:r>
            <a:endParaRPr lang="en-US" sz="3200" baseline="30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100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</p:spTree>
    <p:extLst>
      <p:ext uri="{BB962C8B-B14F-4D97-AF65-F5344CB8AC3E}">
        <p14:creationId xmlns:p14="http://schemas.microsoft.com/office/powerpoint/2010/main" val="33859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Extracting time cost from example code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Algorithm analysis starting with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9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274" y="59520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 student has counted how many times we perform each line of code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457200" y="1966801"/>
            <a:ext cx="3419856" cy="405384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Is the count 3n+5: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 best case?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worst case?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a</a:t>
            </a:r>
            <a:r>
              <a:rPr lang="en-US" dirty="0" smtClean="0"/>
              <a:t>verage case?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  <a:endParaRPr lang="en-US" dirty="0"/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5839134"/>
              </p:ext>
            </p:extLst>
          </p:nvPr>
        </p:nvGraphicFramePr>
        <p:xfrm>
          <a:off x="3962400" y="1889760"/>
          <a:ext cx="4648200" cy="4281599"/>
        </p:xfrm>
        <a:graphic>
          <a:graphicData uri="http://schemas.openxmlformats.org/drawingml/2006/table">
            <a:tbl>
              <a:tblPr/>
              <a:tblGrid>
                <a:gridCol w="533400"/>
                <a:gridCol w="3429000"/>
                <a:gridCol w="685800"/>
              </a:tblGrid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Statements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Cost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float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findAvg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(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[]grades ){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float sum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count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while ( count &lt;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) 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+ 1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sum += grades[count];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count++;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if (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&gt; 0 )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sum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else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8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0.0f;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9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ALL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3n+5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63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762000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Count how many times each line executes, then which O( ) </a:t>
            </a:r>
            <a:r>
              <a:rPr lang="en-US" sz="2400" b="1" dirty="0" smtClean="0"/>
              <a:t>most accurately characterizes</a:t>
            </a:r>
            <a:r>
              <a:rPr lang="en-US" sz="2400" dirty="0" smtClean="0"/>
              <a:t> the growth?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09600" y="5105400"/>
            <a:ext cx="7772400" cy="1295400"/>
          </a:xfrm>
        </p:spPr>
        <p:txBody>
          <a:bodyPr numCol="2">
            <a:normAutofit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f(n) =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  <a:p>
            <a:pPr marL="68580" indent="0">
              <a:buNone/>
            </a:pPr>
            <a:r>
              <a:rPr lang="en-US" i="1" dirty="0" smtClean="0">
                <a:latin typeface="Calibri" pitchFamily="34" charset="0"/>
              </a:rPr>
              <a:t>(assume n = </a:t>
            </a:r>
            <a:r>
              <a:rPr lang="en-US" i="1" dirty="0" err="1" smtClean="0">
                <a:latin typeface="Calibri" pitchFamily="34" charset="0"/>
              </a:rPr>
              <a:t>arr.length</a:t>
            </a:r>
            <a:r>
              <a:rPr lang="en-US" i="1" dirty="0" smtClean="0">
                <a:latin typeface="Calibri" pitchFamily="34" charset="0"/>
              </a:rPr>
              <a:t>)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1295400" y="1905000"/>
            <a:ext cx="6400800" cy="31242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maxDifference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max = 0;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 &gt; max)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max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return max;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086600" y="1905000"/>
            <a:ext cx="685800" cy="349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819900" y="1600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Line #</a:t>
            </a:r>
          </a:p>
        </p:txBody>
      </p:sp>
    </p:spTree>
    <p:extLst>
      <p:ext uri="{BB962C8B-B14F-4D97-AF65-F5344CB8AC3E}">
        <p14:creationId xmlns:p14="http://schemas.microsoft.com/office/powerpoint/2010/main" val="2540546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Count how many times each line executes, then say which O( ) </a:t>
            </a:r>
            <a:r>
              <a:rPr lang="en-US" sz="2400" b="1" dirty="0" smtClean="0"/>
              <a:t>statement(s) is(are) true</a:t>
            </a:r>
            <a:r>
              <a:rPr lang="en-US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09600" y="5105400"/>
            <a:ext cx="7772400" cy="1295400"/>
          </a:xfrm>
        </p:spPr>
        <p:txBody>
          <a:bodyPr numCol="2">
            <a:normAutofit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f(n) =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  <a:p>
            <a:pPr marL="68580" indent="0">
              <a:buNone/>
            </a:pPr>
            <a:r>
              <a:rPr lang="en-US" i="1" dirty="0" smtClean="0">
                <a:latin typeface="Calibri" pitchFamily="34" charset="0"/>
              </a:rPr>
              <a:t>(assume n = </a:t>
            </a:r>
            <a:r>
              <a:rPr lang="en-US" i="1" dirty="0" err="1" smtClean="0">
                <a:latin typeface="Calibri" pitchFamily="34" charset="0"/>
              </a:rPr>
              <a:t>arr.length</a:t>
            </a:r>
            <a:r>
              <a:rPr lang="en-US" i="1" dirty="0" smtClean="0">
                <a:latin typeface="Calibri" pitchFamily="34" charset="0"/>
              </a:rPr>
              <a:t>)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1295400" y="1905000"/>
            <a:ext cx="6400800" cy="31242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maxDifference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max = 0;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 &gt; max)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max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return max;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086600" y="1905000"/>
            <a:ext cx="685800" cy="349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819900" y="1600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Line #</a:t>
            </a:r>
          </a:p>
        </p:txBody>
      </p:sp>
    </p:spTree>
    <p:extLst>
      <p:ext uri="{BB962C8B-B14F-4D97-AF65-F5344CB8AC3E}">
        <p14:creationId xmlns:p14="http://schemas.microsoft.com/office/powerpoint/2010/main" val="361526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8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Elements </a:t>
            </a:r>
            <a:r>
              <a:rPr lang="en-US" dirty="0"/>
              <a:t>of an array are ____ in memory whereas elements of a singly linked list are not (although sometimes they can be), requiring each node element to contain ____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scattered</a:t>
            </a:r>
            <a:r>
              <a:rPr lang="en-US" dirty="0"/>
              <a:t>, an index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adjacent</a:t>
            </a:r>
            <a:r>
              <a:rPr lang="en-US" dirty="0"/>
              <a:t>, an index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scattered</a:t>
            </a:r>
            <a:r>
              <a:rPr lang="en-US" dirty="0"/>
              <a:t>, a pointer to the next element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adjacent</a:t>
            </a:r>
            <a:r>
              <a:rPr lang="en-US" dirty="0"/>
              <a:t>, a pointer to the next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0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838200"/>
            <a:ext cx="7024744" cy="1143000"/>
          </a:xfrm>
        </p:spPr>
        <p:txBody>
          <a:bodyPr/>
          <a:lstStyle/>
          <a:p>
            <a:r>
              <a:rPr lang="en-US" dirty="0" smtClean="0"/>
              <a:t>Big O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6" y="2286000"/>
            <a:ext cx="8977614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572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A node </a:t>
            </a:r>
            <a:r>
              <a:rPr lang="en-US" dirty="0"/>
              <a:t>in a singly linked list is the last element if the pointer contains ____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1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-</a:t>
            </a:r>
            <a:r>
              <a:rPr lang="en-US" dirty="0"/>
              <a:t>1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null</a:t>
            </a:r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address of the first </a:t>
            </a:r>
            <a:r>
              <a:rPr lang="en-US" dirty="0" smtClean="0"/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258879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The capacity of an array is ____ whereas the capacity of a linked list ____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added </a:t>
            </a:r>
            <a:r>
              <a:rPr lang="en-US" dirty="0"/>
              <a:t>incrementally, is defined at one time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defined </a:t>
            </a:r>
            <a:r>
              <a:rPr lang="en-US" dirty="0"/>
              <a:t>at one time, increases incrementally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25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Linked list of Objects	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447800"/>
            <a:ext cx="6777317" cy="350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private Node head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size;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class Node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Object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data;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Node next;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Node(Object 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Node n)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	next = n;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ublic class List12&lt;E&gt; implements java.util.List&lt;E&gt;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410200"/>
            <a:ext cx="7239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YOUR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HW ONE IS SLIGHTLY DIFFERENT!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public class List12&lt;E&gt; implements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java.util.List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&lt;E&gt;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34503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4572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Complete the code...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2191" y="1676400"/>
            <a:ext cx="6982609" cy="43086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GB" dirty="0"/>
              <a:t>In the next set of slides, we will explore some common misunderstandings about linked lists by asking you to identify missing lines of code in linked list methods</a:t>
            </a:r>
          </a:p>
          <a:p>
            <a:r>
              <a:rPr lang="en-GB" dirty="0" smtClean="0"/>
              <a:t>This will be slightly different from your HW, to give you the idea but not do it for you </a:t>
            </a:r>
            <a:r>
              <a:rPr lang="en-GB" dirty="0" smtClean="0">
                <a:sym typeface="Wingdings" pitchFamily="2" charset="2"/>
              </a:rPr>
              <a:t>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Methods we will look at </a:t>
            </a:r>
            <a:r>
              <a:rPr lang="en-GB" dirty="0" smtClean="0"/>
              <a:t>are:</a:t>
            </a:r>
          </a:p>
          <a:p>
            <a:pPr lvl="1"/>
            <a:r>
              <a:rPr lang="en-GB" dirty="0" err="1" smtClean="0"/>
              <a:t>addFirst</a:t>
            </a:r>
            <a:r>
              <a:rPr lang="en-GB" dirty="0" smtClean="0"/>
              <a:t>(Object o)</a:t>
            </a:r>
          </a:p>
          <a:p>
            <a:pPr lvl="1"/>
            <a:r>
              <a:rPr lang="en-GB" dirty="0" err="1" smtClean="0"/>
              <a:t>addLast</a:t>
            </a:r>
            <a:r>
              <a:rPr lang="en-GB" dirty="0" smtClean="0"/>
              <a:t>(Object o)</a:t>
            </a:r>
          </a:p>
          <a:p>
            <a:pPr lvl="1"/>
            <a:r>
              <a:rPr lang="en-GB" dirty="0" smtClean="0"/>
              <a:t>remove(Object </a:t>
            </a:r>
            <a:r>
              <a:rPr lang="en-GB" dirty="0"/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2499984783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our class looks in memory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75525" y="2927350"/>
            <a:ext cx="377825" cy="45085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191000"/>
            <a:ext cx="4800600" cy="64851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- “head” points to first node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- We keep track of size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4267200"/>
            <a:ext cx="1930400" cy="1017588"/>
          </a:xfrm>
          <a:prstGeom prst="rect">
            <a:avLst/>
          </a:prstGeom>
          <a:solidFill>
            <a:srgbClr val="FFCC99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Null next pointer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means “end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the list”</a:t>
            </a: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643813" y="3346450"/>
            <a:ext cx="455612" cy="944563"/>
          </a:xfrm>
          <a:prstGeom prst="line">
            <a:avLst/>
          </a:prstGeom>
          <a:noFill/>
          <a:ln w="1908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54613" y="3184525"/>
            <a:ext cx="304800" cy="160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20775" y="3138488"/>
            <a:ext cx="481013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00450" y="2946400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59175" y="2903538"/>
            <a:ext cx="6080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11625" y="29972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9563" y="32258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06925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65650" y="2917825"/>
            <a:ext cx="6080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18100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26038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07050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7363" y="2917825"/>
            <a:ext cx="6080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2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19813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27750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07175" y="2974975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567488" y="2932113"/>
            <a:ext cx="608012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19938" y="30273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27875" y="32543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60563" y="2898775"/>
            <a:ext cx="827087" cy="78263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528888" y="30638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952625" y="2973388"/>
            <a:ext cx="56038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 dirty="0">
                <a:solidFill>
                  <a:srgbClr val="DC2300"/>
                </a:solidFill>
                <a:latin typeface="Courier 10 Pitch" pitchFamily="1" charset="0"/>
              </a:rPr>
              <a:t>head</a:t>
            </a:r>
          </a:p>
        </p:txBody>
      </p:sp>
      <p:sp>
        <p:nvSpPr>
          <p:cNvPr id="3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31162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239000" y="3124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467600" y="2870200"/>
            <a:ext cx="1588" cy="5064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542213" y="2921000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613650" y="2987675"/>
            <a:ext cx="1588" cy="282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7542213" y="2930525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7691438" y="3057525"/>
            <a:ext cx="1587" cy="131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605088" y="3149600"/>
            <a:ext cx="1003300" cy="3175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206875" y="3082925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13350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218238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504950" y="3214688"/>
            <a:ext cx="4349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4413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94288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96125" y="3765550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197350" y="3327400"/>
            <a:ext cx="4763" cy="417513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208588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208713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7215188" y="334645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10300" y="3352800"/>
            <a:ext cx="4763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035425" y="3692525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15</a:t>
            </a:r>
          </a:p>
        </p:txBody>
      </p:sp>
      <p:sp>
        <p:nvSpPr>
          <p:cNvPr id="53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49838" y="3729038"/>
            <a:ext cx="3635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10</a:t>
            </a:r>
          </a:p>
        </p:txBody>
      </p:sp>
      <p:sp>
        <p:nvSpPr>
          <p:cNvPr id="54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45200" y="3719513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40</a:t>
            </a:r>
          </a:p>
        </p:txBody>
      </p:sp>
      <p:sp>
        <p:nvSpPr>
          <p:cNvPr id="55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51675" y="3709988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77</a:t>
            </a:r>
          </a:p>
        </p:txBody>
      </p:sp>
      <p:sp>
        <p:nvSpPr>
          <p:cNvPr id="57" name="Rectangle 5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600450" y="2946400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58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59175" y="2903538"/>
            <a:ext cx="6080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59" name="Rectangle 5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11625" y="29972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6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19563" y="32258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1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606925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2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565650" y="2917825"/>
            <a:ext cx="6080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63" name="Rectangle 63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18100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126038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07050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 Box 66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567363" y="2917825"/>
            <a:ext cx="6080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67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119813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127750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9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607175" y="2974975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70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67488" y="2932113"/>
            <a:ext cx="608012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71" name="Rectangle 71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119938" y="30273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127875" y="32543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3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447800" y="31162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74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968375" y="3044825"/>
            <a:ext cx="4222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ls</a:t>
            </a:r>
          </a:p>
        </p:txBody>
      </p:sp>
      <p:sp>
        <p:nvSpPr>
          <p:cNvPr id="75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239000" y="3124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V="1">
            <a:off x="7467600" y="2870200"/>
            <a:ext cx="1588" cy="5064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7542213" y="2921000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7613650" y="2987675"/>
            <a:ext cx="1588" cy="282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7542213" y="2930525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7691438" y="3057525"/>
            <a:ext cx="1587" cy="131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4206875" y="3082925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5213350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6218238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504950" y="3214688"/>
            <a:ext cx="4349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094413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094288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7096125" y="3765550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8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97350" y="3327400"/>
            <a:ext cx="4763" cy="417513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5208588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6208713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7215188" y="334645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9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6210300" y="3352800"/>
            <a:ext cx="4763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94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035425" y="3692525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15</a:t>
            </a:r>
          </a:p>
        </p:txBody>
      </p:sp>
      <p:sp>
        <p:nvSpPr>
          <p:cNvPr id="95" name="Text Box 95"/>
          <p:cNvSpPr txBox="1"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5049838" y="3729038"/>
            <a:ext cx="3635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10</a:t>
            </a:r>
          </a:p>
        </p:txBody>
      </p:sp>
      <p:sp>
        <p:nvSpPr>
          <p:cNvPr id="96" name="Text Box 96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045200" y="3719513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40</a:t>
            </a:r>
          </a:p>
        </p:txBody>
      </p:sp>
      <p:sp>
        <p:nvSpPr>
          <p:cNvPr id="97" name="Text Box 97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7051675" y="3709988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77</a:t>
            </a:r>
          </a:p>
        </p:txBody>
      </p:sp>
      <p:sp>
        <p:nvSpPr>
          <p:cNvPr id="98" name="Text Box 98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1912938" y="3332163"/>
            <a:ext cx="6254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size</a:t>
            </a:r>
          </a:p>
        </p:txBody>
      </p:sp>
      <p:sp>
        <p:nvSpPr>
          <p:cNvPr id="99" name="Rectangle 99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>
            <a:off x="2454275" y="3395663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100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2441575" y="3355975"/>
            <a:ext cx="3175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</a:t>
            </a:r>
          </a:p>
        </p:txBody>
      </p:sp>
      <p:sp>
        <p:nvSpPr>
          <p:cNvPr id="101" name="Shape 96"/>
          <p:cNvSpPr/>
          <p:nvPr>
            <p:custDataLst>
              <p:tags r:id="rId97"/>
            </p:custDataLst>
          </p:nvPr>
        </p:nvSpPr>
        <p:spPr>
          <a:xfrm>
            <a:off x="2849175" y="5899138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1"/>
          <p:cNvSpPr txBox="1"/>
          <p:nvPr>
            <p:custDataLst>
              <p:tags r:id="rId98"/>
            </p:custDataLst>
          </p:nvPr>
        </p:nvSpPr>
        <p:spPr>
          <a:xfrm>
            <a:off x="936625" y="5284788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head</a:t>
            </a:r>
          </a:p>
        </p:txBody>
      </p:sp>
      <p:cxnSp>
        <p:nvCxnSpPr>
          <p:cNvPr id="103" name="Shape 102"/>
          <p:cNvCxnSpPr>
            <a:endCxn id="101" idx="1"/>
          </p:cNvCxnSpPr>
          <p:nvPr>
            <p:custDataLst>
              <p:tags r:id="rId99"/>
            </p:custDataLst>
          </p:nvPr>
        </p:nvCxnSpPr>
        <p:spPr>
          <a:xfrm>
            <a:off x="1709474" y="5758738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3"/>
          <p:cNvCxnSpPr>
            <a:stCxn id="101" idx="0"/>
            <a:endCxn id="101" idx="2"/>
          </p:cNvCxnSpPr>
          <p:nvPr>
            <p:custDataLst>
              <p:tags r:id="rId100"/>
            </p:custDataLst>
          </p:nvPr>
        </p:nvCxnSpPr>
        <p:spPr>
          <a:xfrm>
            <a:off x="3459824" y="5899138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05" name="Shape 106"/>
          <p:cNvGrpSpPr/>
          <p:nvPr>
            <p:custDataLst>
              <p:tags r:id="rId101"/>
            </p:custDataLst>
          </p:nvPr>
        </p:nvGrpSpPr>
        <p:grpSpPr>
          <a:xfrm>
            <a:off x="4504200" y="5899138"/>
            <a:ext cx="1221299" cy="578400"/>
            <a:chOff x="452200" y="1738250"/>
            <a:chExt cx="1221299" cy="578400"/>
          </a:xfrm>
        </p:grpSpPr>
        <p:sp>
          <p:nvSpPr>
            <p:cNvPr id="106" name="Shape 107"/>
            <p:cNvSpPr/>
            <p:nvPr>
              <p:custDataLst>
                <p:tags r:id="rId104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7" name="Shape 108"/>
            <p:cNvCxnSpPr>
              <a:stCxn id="106" idx="0"/>
              <a:endCxn id="106" idx="2"/>
            </p:cNvCxnSpPr>
            <p:nvPr>
              <p:custDataLst>
                <p:tags r:id="rId105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08" name="Shape 109"/>
          <p:cNvCxnSpPr>
            <a:endCxn id="106" idx="1"/>
          </p:cNvCxnSpPr>
          <p:nvPr>
            <p:custDataLst>
              <p:tags r:id="rId102"/>
            </p:custDataLst>
          </p:nvPr>
        </p:nvCxnSpPr>
        <p:spPr>
          <a:xfrm>
            <a:off x="4081724" y="6188338"/>
            <a:ext cx="422475" cy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9" name="Shape 124"/>
          <p:cNvSpPr txBox="1"/>
          <p:nvPr>
            <p:custDataLst>
              <p:tags r:id="rId103"/>
            </p:custDataLst>
          </p:nvPr>
        </p:nvSpPr>
        <p:spPr>
          <a:xfrm>
            <a:off x="5086700" y="5987363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0995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hape 91"/>
          <p:cNvCxnSpPr>
            <a:endCxn id="92" idx="0"/>
          </p:cNvCxnSpPr>
          <p:nvPr>
            <p:custDataLst>
              <p:tags r:id="rId1"/>
            </p:custDataLst>
          </p:nvPr>
        </p:nvCxnSpPr>
        <p:spPr>
          <a:xfrm>
            <a:off x="1149074" y="1593300"/>
            <a:ext cx="285600" cy="495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93" name="Shape 93"/>
          <p:cNvGrpSpPr/>
          <p:nvPr>
            <p:custDataLst>
              <p:tags r:id="rId2"/>
            </p:custDataLst>
          </p:nvPr>
        </p:nvGrpSpPr>
        <p:grpSpPr>
          <a:xfrm>
            <a:off x="824025" y="2088600"/>
            <a:ext cx="1221299" cy="578400"/>
            <a:chOff x="452200" y="1738250"/>
            <a:chExt cx="1221299" cy="578400"/>
          </a:xfrm>
        </p:grpSpPr>
        <p:sp>
          <p:nvSpPr>
            <p:cNvPr id="92" name="Shape 92"/>
            <p:cNvSpPr/>
            <p:nvPr>
              <p:custDataLst>
                <p:tags r:id="rId48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94" name="Shape 94"/>
            <p:cNvCxnSpPr>
              <a:stCxn id="92" idx="0"/>
              <a:endCxn id="92" idx="2"/>
            </p:cNvCxnSpPr>
            <p:nvPr>
              <p:custDataLst>
                <p:tags r:id="rId49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95" name="Shape 95"/>
          <p:cNvSpPr txBox="1"/>
          <p:nvPr>
            <p:custDataLst>
              <p:tags r:id="rId3"/>
            </p:custDataLst>
          </p:nvPr>
        </p:nvSpPr>
        <p:spPr>
          <a:xfrm>
            <a:off x="2393200" y="7315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z="3000"/>
              <a:t>addFirst (Object o)</a:t>
            </a:r>
          </a:p>
        </p:txBody>
      </p:sp>
      <p:sp>
        <p:nvSpPr>
          <p:cNvPr id="96" name="Shape 96"/>
          <p:cNvSpPr/>
          <p:nvPr>
            <p:custDataLst>
              <p:tags r:id="rId4"/>
            </p:custDataLst>
          </p:nvPr>
        </p:nvSpPr>
        <p:spPr>
          <a:xfrm>
            <a:off x="2369750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>
            <p:custDataLst>
              <p:tags r:id="rId5"/>
            </p:custDataLst>
          </p:nvPr>
        </p:nvSpPr>
        <p:spPr>
          <a:xfrm>
            <a:off x="4215225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>
            <p:custDataLst>
              <p:tags r:id="rId6"/>
            </p:custDataLst>
          </p:nvPr>
        </p:nvSpPr>
        <p:spPr>
          <a:xfrm>
            <a:off x="6060825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99" name="Shape 99"/>
          <p:cNvCxnSpPr>
            <a:stCxn id="96" idx="3"/>
            <a:endCxn id="97" idx="1"/>
          </p:cNvCxnSpPr>
          <p:nvPr>
            <p:custDataLst>
              <p:tags r:id="rId7"/>
            </p:custDataLst>
          </p:nvPr>
        </p:nvCxnSpPr>
        <p:spPr>
          <a:xfrm>
            <a:off x="3591049" y="4130400"/>
            <a:ext cx="624175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0" name="Shape 100"/>
          <p:cNvCxnSpPr/>
          <p:nvPr>
            <p:custDataLst>
              <p:tags r:id="rId8"/>
            </p:custDataLst>
          </p:nvPr>
        </p:nvCxnSpPr>
        <p:spPr>
          <a:xfrm>
            <a:off x="5436525" y="4130400"/>
            <a:ext cx="6243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1" name="Shape 101"/>
          <p:cNvSpPr txBox="1"/>
          <p:nvPr>
            <p:custDataLst>
              <p:tags r:id="rId9"/>
            </p:custDataLst>
          </p:nvPr>
        </p:nvSpPr>
        <p:spPr>
          <a:xfrm>
            <a:off x="457200" y="32268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head</a:t>
            </a:r>
          </a:p>
        </p:txBody>
      </p:sp>
      <p:cxnSp>
        <p:nvCxnSpPr>
          <p:cNvPr id="102" name="Shape 102"/>
          <p:cNvCxnSpPr>
            <a:endCxn id="96" idx="1"/>
          </p:cNvCxnSpPr>
          <p:nvPr>
            <p:custDataLst>
              <p:tags r:id="rId10"/>
            </p:custDataLst>
          </p:nvPr>
        </p:nvCxnSpPr>
        <p:spPr>
          <a:xfrm>
            <a:off x="1230049" y="3700800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>
            <a:stCxn id="96" idx="0"/>
            <a:endCxn id="96" idx="2"/>
          </p:cNvCxnSpPr>
          <p:nvPr>
            <p:custDataLst>
              <p:tags r:id="rId11"/>
            </p:custDataLst>
          </p:nvPr>
        </p:nvCxnSpPr>
        <p:spPr>
          <a:xfrm>
            <a:off x="2980399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>
            <a:stCxn id="97" idx="0"/>
            <a:endCxn id="97" idx="2"/>
          </p:cNvCxnSpPr>
          <p:nvPr>
            <p:custDataLst>
              <p:tags r:id="rId12"/>
            </p:custDataLst>
          </p:nvPr>
        </p:nvCxnSpPr>
        <p:spPr>
          <a:xfrm>
            <a:off x="4825874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5" name="Shape 105"/>
          <p:cNvCxnSpPr>
            <a:stCxn id="98" idx="0"/>
            <a:endCxn id="98" idx="2"/>
          </p:cNvCxnSpPr>
          <p:nvPr>
            <p:custDataLst>
              <p:tags r:id="rId13"/>
            </p:custDataLst>
          </p:nvPr>
        </p:nvCxnSpPr>
        <p:spPr>
          <a:xfrm>
            <a:off x="6671474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06" name="Shape 106"/>
          <p:cNvGrpSpPr/>
          <p:nvPr>
            <p:custDataLst>
              <p:tags r:id="rId14"/>
            </p:custDataLst>
          </p:nvPr>
        </p:nvGrpSpPr>
        <p:grpSpPr>
          <a:xfrm>
            <a:off x="7704600" y="3841200"/>
            <a:ext cx="1221299" cy="578400"/>
            <a:chOff x="452200" y="1738250"/>
            <a:chExt cx="1221299" cy="578400"/>
          </a:xfrm>
        </p:grpSpPr>
        <p:sp>
          <p:nvSpPr>
            <p:cNvPr id="107" name="Shape 107"/>
            <p:cNvSpPr/>
            <p:nvPr>
              <p:custDataLst>
                <p:tags r:id="rId46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8" name="Shape 108"/>
            <p:cNvCxnSpPr>
              <a:stCxn id="107" idx="0"/>
              <a:endCxn id="107" idx="2"/>
            </p:cNvCxnSpPr>
            <p:nvPr>
              <p:custDataLst>
                <p:tags r:id="rId47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09" name="Shape 109"/>
          <p:cNvCxnSpPr>
            <a:stCxn id="98" idx="3"/>
            <a:endCxn id="107" idx="1"/>
          </p:cNvCxnSpPr>
          <p:nvPr>
            <p:custDataLst>
              <p:tags r:id="rId15"/>
            </p:custDataLst>
          </p:nvPr>
        </p:nvCxnSpPr>
        <p:spPr>
          <a:xfrm>
            <a:off x="7282124" y="4130400"/>
            <a:ext cx="422475" cy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10" name="Shape 110"/>
          <p:cNvGrpSpPr/>
          <p:nvPr>
            <p:custDataLst>
              <p:tags r:id="rId16"/>
            </p:custDataLst>
          </p:nvPr>
        </p:nvGrpSpPr>
        <p:grpSpPr>
          <a:xfrm>
            <a:off x="473575" y="1021800"/>
            <a:ext cx="7222625" cy="1389850"/>
            <a:chOff x="101750" y="671450"/>
            <a:chExt cx="7222625" cy="1389850"/>
          </a:xfrm>
        </p:grpSpPr>
        <p:grpSp>
          <p:nvGrpSpPr>
            <p:cNvPr id="111" name="Shape 111"/>
            <p:cNvGrpSpPr/>
            <p:nvPr/>
          </p:nvGrpSpPr>
          <p:grpSpPr>
            <a:xfrm>
              <a:off x="101750" y="671450"/>
              <a:ext cx="6824924" cy="1389850"/>
              <a:chOff x="101750" y="671450"/>
              <a:chExt cx="6824924" cy="1389850"/>
            </a:xfrm>
          </p:grpSpPr>
          <p:sp>
            <p:nvSpPr>
              <p:cNvPr id="112" name="Shape 112"/>
              <p:cNvSpPr/>
              <p:nvPr>
                <p:custDataLst>
                  <p:tags r:id="rId35"/>
                </p:custDataLst>
              </p:nvPr>
            </p:nvSpPr>
            <p:spPr>
              <a:xfrm>
                <a:off x="2014300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hape 113"/>
              <p:cNvSpPr/>
              <p:nvPr>
                <p:custDataLst>
                  <p:tags r:id="rId36"/>
                </p:custDataLst>
              </p:nvPr>
            </p:nvSpPr>
            <p:spPr>
              <a:xfrm>
                <a:off x="38597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Shape 114"/>
              <p:cNvSpPr/>
              <p:nvPr>
                <p:custDataLst>
                  <p:tags r:id="rId37"/>
                </p:custDataLst>
              </p:nvPr>
            </p:nvSpPr>
            <p:spPr>
              <a:xfrm>
                <a:off x="57053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115" name="Shape 115"/>
              <p:cNvCxnSpPr>
                <a:stCxn id="112" idx="3"/>
                <a:endCxn id="113" idx="1"/>
              </p:cNvCxnSpPr>
              <p:nvPr>
                <p:custDataLst>
                  <p:tags r:id="rId38"/>
                </p:custDataLst>
              </p:nvPr>
            </p:nvCxnSpPr>
            <p:spPr>
              <a:xfrm>
                <a:off x="3235599" y="1575000"/>
                <a:ext cx="624175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6" name="Shape 116"/>
              <p:cNvCxnSpPr/>
              <p:nvPr>
                <p:custDataLst>
                  <p:tags r:id="rId39"/>
                </p:custDataLst>
              </p:nvPr>
            </p:nvCxnSpPr>
            <p:spPr>
              <a:xfrm>
                <a:off x="5081075" y="1575000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17" name="Shape 117"/>
              <p:cNvSpPr txBox="1"/>
              <p:nvPr>
                <p:custDataLst>
                  <p:tags r:id="rId40"/>
                </p:custDataLst>
              </p:nvPr>
            </p:nvSpPr>
            <p:spPr>
              <a:xfrm>
                <a:off x="101750" y="671450"/>
                <a:ext cx="3657600" cy="457200"/>
              </a:xfrm>
              <a:prstGeom prst="rect">
                <a:avLst/>
              </a:prstGeom>
              <a:noFill/>
            </p:spPr>
            <p:txBody>
              <a:bodyPr lIns="91425" tIns="91425" rIns="91425" bIns="91425" anchor="t" anchorCtr="0">
                <a:noAutofit/>
              </a:bodyPr>
              <a:lstStyle/>
              <a:p>
                <a:pPr>
                  <a:buNone/>
                </a:pPr>
                <a:r>
                  <a:rPr lang="en-GB" sz="3000" dirty="0"/>
                  <a:t>head</a:t>
                </a:r>
              </a:p>
            </p:txBody>
          </p:sp>
          <p:cxnSp>
            <p:nvCxnSpPr>
              <p:cNvPr id="118" name="Shape 118"/>
              <p:cNvCxnSpPr>
                <a:endCxn id="112" idx="1"/>
              </p:cNvCxnSpPr>
              <p:nvPr>
                <p:custDataLst>
                  <p:tags r:id="rId41"/>
                </p:custDataLst>
              </p:nvPr>
            </p:nvCxnSpPr>
            <p:spPr>
              <a:xfrm>
                <a:off x="874599" y="1145400"/>
                <a:ext cx="1139700" cy="429599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9" name="Shape 119"/>
              <p:cNvCxnSpPr>
                <a:endCxn id="112" idx="1"/>
              </p:cNvCxnSpPr>
              <p:nvPr>
                <p:custDataLst>
                  <p:tags r:id="rId42"/>
                </p:custDataLst>
              </p:nvPr>
            </p:nvCxnSpPr>
            <p:spPr>
              <a:xfrm rot="10800000" flipH="1">
                <a:off x="1751199" y="1575000"/>
                <a:ext cx="263100" cy="486300"/>
              </a:xfrm>
              <a:prstGeom prst="straightConnector1">
                <a:avLst/>
              </a:prstGeom>
              <a:noFill/>
              <a:ln w="28575" cap="flat">
                <a:solidFill>
                  <a:srgbClr val="FF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0" name="Shape 120"/>
              <p:cNvCxnSpPr>
                <a:stCxn id="112" idx="0"/>
                <a:endCxn id="112" idx="2"/>
              </p:cNvCxnSpPr>
              <p:nvPr>
                <p:custDataLst>
                  <p:tags r:id="rId43"/>
                </p:custDataLst>
              </p:nvPr>
            </p:nvCxnSpPr>
            <p:spPr>
              <a:xfrm>
                <a:off x="2624949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1" name="Shape 121"/>
              <p:cNvCxnSpPr>
                <a:stCxn id="113" idx="0"/>
                <a:endCxn id="113" idx="2"/>
              </p:cNvCxnSpPr>
              <p:nvPr>
                <p:custDataLst>
                  <p:tags r:id="rId44"/>
                </p:custDataLst>
              </p:nvPr>
            </p:nvCxnSpPr>
            <p:spPr>
              <a:xfrm>
                <a:off x="44704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2" name="Shape 122"/>
              <p:cNvCxnSpPr>
                <a:stCxn id="114" idx="0"/>
                <a:endCxn id="114" idx="2"/>
              </p:cNvCxnSpPr>
              <p:nvPr>
                <p:custDataLst>
                  <p:tags r:id="rId45"/>
                </p:custDataLst>
              </p:nvPr>
            </p:nvCxnSpPr>
            <p:spPr>
              <a:xfrm>
                <a:off x="63160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23" name="Shape 123"/>
            <p:cNvSpPr txBox="1"/>
            <p:nvPr>
              <p:custDataLst>
                <p:tags r:id="rId34"/>
              </p:custDataLst>
            </p:nvPr>
          </p:nvSpPr>
          <p:spPr>
            <a:xfrm>
              <a:off x="6257575" y="1390575"/>
              <a:ext cx="10668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buNone/>
              </a:pPr>
              <a:r>
                <a:rPr lang="en-GB" dirty="0"/>
                <a:t>NULL</a:t>
              </a:r>
            </a:p>
          </p:txBody>
        </p:sp>
      </p:grpSp>
      <p:sp>
        <p:nvSpPr>
          <p:cNvPr id="124" name="Shape 124"/>
          <p:cNvSpPr txBox="1"/>
          <p:nvPr>
            <p:custDataLst>
              <p:tags r:id="rId17"/>
            </p:custDataLst>
          </p:nvPr>
        </p:nvSpPr>
        <p:spPr>
          <a:xfrm>
            <a:off x="8287100" y="3929425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125" name="Shape 125"/>
          <p:cNvSpPr txBox="1"/>
          <p:nvPr>
            <p:custDataLst>
              <p:tags r:id="rId18"/>
            </p:custDataLst>
          </p:nvPr>
        </p:nvSpPr>
        <p:spPr>
          <a:xfrm>
            <a:off x="2282875" y="2987225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/>
              <a:t>addLast (Object o)</a:t>
            </a:r>
          </a:p>
        </p:txBody>
      </p:sp>
      <p:sp>
        <p:nvSpPr>
          <p:cNvPr id="126" name="Shape 126"/>
          <p:cNvSpPr txBox="1"/>
          <p:nvPr>
            <p:custDataLst>
              <p:tags r:id="rId19"/>
            </p:custDataLst>
          </p:nvPr>
        </p:nvSpPr>
        <p:spPr>
          <a:xfrm>
            <a:off x="2317000" y="48006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remove (Object o)</a:t>
            </a:r>
          </a:p>
        </p:txBody>
      </p:sp>
      <p:cxnSp>
        <p:nvCxnSpPr>
          <p:cNvPr id="127" name="Shape 127"/>
          <p:cNvCxnSpPr>
            <a:stCxn id="128" idx="0"/>
            <a:endCxn id="128" idx="2"/>
          </p:cNvCxnSpPr>
          <p:nvPr>
            <p:custDataLst>
              <p:tags r:id="rId20"/>
            </p:custDataLst>
          </p:nvPr>
        </p:nvCxnSpPr>
        <p:spPr>
          <a:xfrm>
            <a:off x="6764049" y="58625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29" name="Shape 129"/>
          <p:cNvGrpSpPr/>
          <p:nvPr>
            <p:custDataLst>
              <p:tags r:id="rId21"/>
            </p:custDataLst>
          </p:nvPr>
        </p:nvGrpSpPr>
        <p:grpSpPr>
          <a:xfrm>
            <a:off x="549775" y="5248225"/>
            <a:ext cx="7375025" cy="1192750"/>
            <a:chOff x="254150" y="5324425"/>
            <a:chExt cx="7375025" cy="1192750"/>
          </a:xfrm>
        </p:grpSpPr>
        <p:sp>
          <p:nvSpPr>
            <p:cNvPr id="130" name="Shape 130"/>
            <p:cNvSpPr txBox="1"/>
            <p:nvPr>
              <p:custDataLst>
                <p:tags r:id="rId23"/>
              </p:custDataLst>
            </p:nvPr>
          </p:nvSpPr>
          <p:spPr>
            <a:xfrm>
              <a:off x="6409975" y="5999375"/>
              <a:ext cx="12192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 dirty="0"/>
                <a:t>NULL</a:t>
              </a:r>
            </a:p>
          </p:txBody>
        </p:sp>
        <p:grpSp>
          <p:nvGrpSpPr>
            <p:cNvPr id="131" name="Shape 131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132" name="Shape 132"/>
              <p:cNvCxnSpPr/>
              <p:nvPr>
                <p:custDataLst>
                  <p:tags r:id="rId24"/>
                </p:custDataLst>
              </p:nvPr>
            </p:nvCxnSpPr>
            <p:spPr>
              <a:xfrm>
                <a:off x="3388000" y="6227975"/>
                <a:ext cx="624174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133" name="Shape 133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134" name="Shape 134"/>
                <p:cNvCxnSpPr/>
                <p:nvPr>
                  <p:custDataLst>
                    <p:tags r:id="rId25"/>
                  </p:custDataLst>
                </p:nvPr>
              </p:nvCxnSpPr>
              <p:spPr>
                <a:xfrm>
                  <a:off x="50810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135" name="Shape 135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136" name="Shape 136"/>
                  <p:cNvSpPr/>
                  <p:nvPr>
                    <p:custDataLst>
                      <p:tags r:id="rId26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Shape 137"/>
                  <p:cNvSpPr/>
                  <p:nvPr>
                    <p:custDataLst>
                      <p:tags r:id="rId27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Shape 128"/>
                  <p:cNvSpPr/>
                  <p:nvPr>
                    <p:custDataLst>
                      <p:tags r:id="rId28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Shape 138"/>
                  <p:cNvSpPr txBox="1"/>
                  <p:nvPr>
                    <p:custDataLst>
                      <p:tags r:id="rId29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139" name="Shape 139"/>
                  <p:cNvCxnSpPr>
                    <a:endCxn id="136" idx="1"/>
                  </p:cNvCxnSpPr>
                  <p:nvPr>
                    <p:custDataLst>
                      <p:tags r:id="rId30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140" name="Shape 140"/>
                  <p:cNvCxnSpPr>
                    <a:stCxn id="136" idx="0"/>
                    <a:endCxn id="136" idx="2"/>
                  </p:cNvCxnSpPr>
                  <p:nvPr>
                    <p:custDataLst>
                      <p:tags r:id="rId31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141" name="Shape 141"/>
                  <p:cNvCxnSpPr>
                    <a:stCxn id="137" idx="0"/>
                    <a:endCxn id="137" idx="2"/>
                  </p:cNvCxnSpPr>
                  <p:nvPr>
                    <p:custDataLst>
                      <p:tags r:id="rId32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142" name="Shape 142"/>
                  <p:cNvSpPr/>
                  <p:nvPr>
                    <p:custDataLst>
                      <p:tags r:id="rId33"/>
                    </p:custDataLst>
                  </p:nvPr>
                </p:nvSpPr>
                <p:spPr>
                  <a:xfrm>
                    <a:off x="3232000" y="5528793"/>
                    <a:ext cx="2415900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  <p:cxnSp>
        <p:nvCxnSpPr>
          <p:cNvPr id="143" name="Shape 143"/>
          <p:cNvCxnSpPr>
            <a:endCxn id="128" idx="1"/>
          </p:cNvCxnSpPr>
          <p:nvPr>
            <p:custDataLst>
              <p:tags r:id="rId22"/>
            </p:custDataLst>
          </p:nvPr>
        </p:nvCxnSpPr>
        <p:spPr>
          <a:xfrm>
            <a:off x="5998599" y="6037474"/>
            <a:ext cx="154800" cy="11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229149800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8382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sz="3600" dirty="0"/>
              <a:t>What line of code will correctly complete this method?</a:t>
            </a:r>
            <a:r>
              <a:rPr lang="en-GB" dirty="0"/>
              <a:t>	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981200"/>
            <a:ext cx="7058809" cy="38514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addFirst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Node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new Node(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, head);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    ________________________;</a:t>
            </a:r>
          </a:p>
          <a:p>
            <a:pPr lvl="0" rtl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 rtl="0">
              <a:buNone/>
            </a:pPr>
            <a:endParaRPr lang="en-GB" sz="1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A) No line is needed.  The code is correct as written.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B)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head =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C)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head =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D)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newNode.next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head;</a:t>
            </a:r>
          </a:p>
        </p:txBody>
      </p:sp>
      <p:sp>
        <p:nvSpPr>
          <p:cNvPr id="2" name="Rectangle 1"/>
          <p:cNvSpPr/>
          <p:nvPr>
            <p:custDataLst>
              <p:tags r:id="rId3"/>
            </p:custDataLst>
          </p:nvPr>
        </p:nvSpPr>
        <p:spPr>
          <a:xfrm>
            <a:off x="2514600" y="5486400"/>
            <a:ext cx="5715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itchFamily="34" charset="0"/>
                <a:cs typeface="Courier New" pitchFamily="49" charset="0"/>
              </a:rPr>
              <a:t>Question to think about/discuss: what is the purpose or effect of passing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GB" dirty="0" smtClean="0">
                <a:latin typeface="Calibri" pitchFamily="34" charset="0"/>
                <a:cs typeface="Courier New" pitchFamily="49" charset="0"/>
              </a:rPr>
              <a:t> as an argument here?</a:t>
            </a:r>
            <a:endParaRPr lang="en-US" dirty="0"/>
          </a:p>
        </p:txBody>
      </p:sp>
      <p:cxnSp>
        <p:nvCxnSpPr>
          <p:cNvPr id="4" name="Straight Arrow Connector 3"/>
          <p:cNvCxnSpPr/>
          <p:nvPr>
            <p:custDataLst>
              <p:tags r:id="rId4"/>
            </p:custDataLst>
          </p:nvPr>
        </p:nvCxnSpPr>
        <p:spPr>
          <a:xfrm flipV="1">
            <a:off x="6705600" y="2819400"/>
            <a:ext cx="457200" cy="266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977000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457200"/>
            <a:ext cx="7534834" cy="106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 dirty="0"/>
              <a:t>What replaces the XXXXXX?	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1524000"/>
            <a:ext cx="6777317" cy="350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addLast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8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(head == null)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head = new Node(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Node current = head;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while (XXXXXX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current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= new Node(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null); 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lvl="0" rtl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A) current == head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B) current != null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C)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!= null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D) head != null</a:t>
            </a:r>
          </a:p>
        </p:txBody>
      </p:sp>
    </p:spTree>
    <p:extLst>
      <p:ext uri="{BB962C8B-B14F-4D97-AF65-F5344CB8AC3E}">
        <p14:creationId xmlns:p14="http://schemas.microsoft.com/office/powerpoint/2010/main" val="3206710118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0"/>
            <a:ext cx="749091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sz="3200" dirty="0"/>
              <a:t>What is worst case time complexity of </a:t>
            </a:r>
            <a:r>
              <a:rPr lang="en-GB" sz="3200" dirty="0" err="1"/>
              <a:t>addFirst</a:t>
            </a:r>
            <a:r>
              <a:rPr lang="en-GB" sz="3200" dirty="0"/>
              <a:t> and </a:t>
            </a:r>
            <a:r>
              <a:rPr lang="en-GB" sz="3200" dirty="0" err="1"/>
              <a:t>addLast</a:t>
            </a:r>
            <a:r>
              <a:rPr lang="en-GB" sz="3200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33600" y="5597371"/>
            <a:ext cx="4495800" cy="6510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E) Other/none/more</a:t>
            </a:r>
            <a:endParaRPr lang="en-US" dirty="0"/>
          </a:p>
        </p:txBody>
      </p:sp>
      <p:graphicFrame>
        <p:nvGraphicFramePr>
          <p:cNvPr id="173" name="Shape 173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4920302"/>
              </p:ext>
            </p:extLst>
          </p:nvPr>
        </p:nvGraphicFramePr>
        <p:xfrm>
          <a:off x="2133600" y="2656275"/>
          <a:ext cx="4574650" cy="28301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61675"/>
                <a:gridCol w="1862675"/>
                <a:gridCol w="2050300"/>
              </a:tblGrid>
              <a:tr h="566025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addFirst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addLast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B)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O(n)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C)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 dirty="0"/>
                        <a:t>O(n)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 dirty="0"/>
                        <a:t>O(n)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59196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048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Removal from Linked List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67292" y="1905000"/>
            <a:ext cx="7414708" cy="243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remove (Object item){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Removes the first instance of the object item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from the calling list, if present.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Returns true if item is present, false if not.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lv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80" name="Shape 180"/>
          <p:cNvGrpSpPr/>
          <p:nvPr>
            <p:custDataLst>
              <p:tags r:id="rId3"/>
            </p:custDataLst>
          </p:nvPr>
        </p:nvGrpSpPr>
        <p:grpSpPr>
          <a:xfrm>
            <a:off x="787550" y="5019625"/>
            <a:ext cx="9813425" cy="1192750"/>
            <a:chOff x="254150" y="5324425"/>
            <a:chExt cx="9813425" cy="1192750"/>
          </a:xfrm>
        </p:grpSpPr>
        <p:sp>
          <p:nvSpPr>
            <p:cNvPr id="181" name="Shape 181"/>
            <p:cNvSpPr txBox="1"/>
            <p:nvPr>
              <p:custDataLst>
                <p:tags r:id="rId4"/>
              </p:custDataLst>
            </p:nvPr>
          </p:nvSpPr>
          <p:spPr>
            <a:xfrm>
              <a:off x="6409975" y="5999375"/>
              <a:ext cx="36576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/>
                <a:t>NULL</a:t>
              </a:r>
            </a:p>
          </p:txBody>
        </p:sp>
        <p:grpSp>
          <p:nvGrpSpPr>
            <p:cNvPr id="182" name="Shape 182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183" name="Shape 183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3388000" y="6227975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184" name="Shape 184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185" name="Shape 185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50810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186" name="Shape 186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187" name="Shape 187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8" name="Shape 188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9" name="Shape 189"/>
                  <p:cNvSpPr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0" name="Shape 190"/>
                  <p:cNvSpPr txBox="1"/>
                  <p:nvPr>
                    <p:custDataLst>
                      <p:tags r:id="rId10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191" name="Shape 191"/>
                  <p:cNvCxnSpPr>
                    <a:endCxn id="187" idx="1"/>
                  </p:cNvCxnSpPr>
                  <p:nvPr>
                    <p:custDataLst>
                      <p:tags r:id="rId11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192" name="Shape 192"/>
                  <p:cNvCxnSpPr>
                    <a:stCxn id="187" idx="0"/>
                    <a:endCxn id="187" idx="2"/>
                  </p:cNvCxnSpPr>
                  <p:nvPr>
                    <p:custDataLst>
                      <p:tags r:id="rId12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193" name="Shape 193"/>
                  <p:cNvCxnSpPr>
                    <a:stCxn id="188" idx="0"/>
                    <a:endCxn id="188" idx="2"/>
                  </p:cNvCxnSpPr>
                  <p:nvPr>
                    <p:custDataLst>
                      <p:tags r:id="rId13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194" name="Shape 194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3232000" y="5528793"/>
                    <a:ext cx="2415900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741026943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20" y="76200"/>
            <a:ext cx="8759580" cy="676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4088935" y="3986815"/>
              <a:ext cx="2197080" cy="5058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079215" y="3980335"/>
                <a:ext cx="2211840" cy="5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29" name="Ink 1028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3542815" y="4943335"/>
              <a:ext cx="1213560" cy="750600"/>
            </p14:xfrm>
          </p:contentPart>
        </mc:Choice>
        <mc:Fallback xmlns="">
          <p:pic>
            <p:nvPicPr>
              <p:cNvPr id="1029" name="Ink 102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31295" y="4932175"/>
                <a:ext cx="1236960" cy="77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30" name="Ink 1029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3490975" y="6152935"/>
              <a:ext cx="1194840" cy="637560"/>
            </p14:xfrm>
          </p:contentPart>
        </mc:Choice>
        <mc:Fallback xmlns="">
          <p:pic>
            <p:nvPicPr>
              <p:cNvPr id="1030" name="Ink 102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79815" y="6141775"/>
                <a:ext cx="1217520" cy="65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51" name="Ink 1050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2380735" y="4881415"/>
              <a:ext cx="1295640" cy="1272240"/>
            </p14:xfrm>
          </p:contentPart>
        </mc:Choice>
        <mc:Fallback xmlns="">
          <p:pic>
            <p:nvPicPr>
              <p:cNvPr id="1051" name="Ink 105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373895" y="4870255"/>
                <a:ext cx="1309320" cy="128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67" name="Ink 1066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4875535" y="4274455"/>
              <a:ext cx="711360" cy="670320"/>
            </p14:xfrm>
          </p:contentPart>
        </mc:Choice>
        <mc:Fallback xmlns="">
          <p:pic>
            <p:nvPicPr>
              <p:cNvPr id="1067" name="Ink 106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864735" y="4265455"/>
                <a:ext cx="735480" cy="69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3695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610650"/>
            <a:ext cx="8121000" cy="588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208333"/>
              <a:buNone/>
            </a:pPr>
            <a:r>
              <a:rPr lang="en-GB" sz="2400" dirty="0"/>
              <a:t>Suppose we have a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reference (current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  <a:r>
              <a:rPr lang="en-GB" sz="2400" dirty="0"/>
              <a:t> to the node containing the item to be removed.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38100" lvl="0" indent="0" rtl="0">
              <a:buClr>
                <a:schemeClr val="dk1"/>
              </a:buClr>
              <a:buSzPct val="208333"/>
              <a:buNone/>
            </a:pPr>
            <a:r>
              <a:rPr lang="en-GB" sz="2400" dirty="0"/>
              <a:t>What additional information do we need to successfully remove the node?</a:t>
            </a:r>
          </a:p>
          <a:p>
            <a:pPr lvl="0" rtl="0">
              <a:buNone/>
            </a:pPr>
            <a:r>
              <a:rPr lang="en-GB" sz="2000" dirty="0"/>
              <a:t>A) Nothing additional.</a:t>
            </a:r>
          </a:p>
          <a:p>
            <a:pPr lvl="0" rtl="0">
              <a:buNone/>
            </a:pPr>
            <a:r>
              <a:rPr lang="en-GB" sz="2000" dirty="0"/>
              <a:t>B) A reference to the node immediately prior to the deleted node.</a:t>
            </a:r>
          </a:p>
          <a:p>
            <a:pPr lvl="0" rtl="0">
              <a:buNone/>
            </a:pPr>
            <a:r>
              <a:rPr lang="en-GB" sz="2000" dirty="0"/>
              <a:t>C) A reference to the node immediately after the node to be deleted.</a:t>
            </a:r>
          </a:p>
          <a:p>
            <a:pPr lvl="0">
              <a:buNone/>
            </a:pPr>
            <a:r>
              <a:rPr lang="en-GB" sz="2000" dirty="0"/>
              <a:t>D) Both B and C.</a:t>
            </a:r>
          </a:p>
        </p:txBody>
      </p:sp>
      <p:sp>
        <p:nvSpPr>
          <p:cNvPr id="201" name="Shape 201"/>
          <p:cNvSpPr txBox="1"/>
          <p:nvPr>
            <p:custDataLst>
              <p:tags r:id="rId2"/>
            </p:custDataLst>
          </p:nvPr>
        </p:nvSpPr>
        <p:spPr>
          <a:xfrm>
            <a:off x="4354601" y="2230400"/>
            <a:ext cx="1223100" cy="509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grpSp>
        <p:nvGrpSpPr>
          <p:cNvPr id="202" name="Shape 202"/>
          <p:cNvGrpSpPr/>
          <p:nvPr>
            <p:custDataLst>
              <p:tags r:id="rId3"/>
            </p:custDataLst>
          </p:nvPr>
        </p:nvGrpSpPr>
        <p:grpSpPr>
          <a:xfrm>
            <a:off x="522275" y="1611875"/>
            <a:ext cx="9688525" cy="1552500"/>
            <a:chOff x="379049" y="4964675"/>
            <a:chExt cx="9688525" cy="1552500"/>
          </a:xfrm>
        </p:grpSpPr>
        <p:sp>
          <p:nvSpPr>
            <p:cNvPr id="203" name="Shape 203"/>
            <p:cNvSpPr txBox="1"/>
            <p:nvPr>
              <p:custDataLst>
                <p:tags r:id="rId11"/>
              </p:custDataLst>
            </p:nvPr>
          </p:nvSpPr>
          <p:spPr>
            <a:xfrm>
              <a:off x="6409975" y="5999375"/>
              <a:ext cx="36576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/>
                <a:t>NULL</a:t>
              </a:r>
            </a:p>
          </p:txBody>
        </p:sp>
        <p:grpSp>
          <p:nvGrpSpPr>
            <p:cNvPr id="204" name="Shape 204"/>
            <p:cNvGrpSpPr/>
            <p:nvPr/>
          </p:nvGrpSpPr>
          <p:grpSpPr>
            <a:xfrm>
              <a:off x="379049" y="4964675"/>
              <a:ext cx="6700025" cy="1552500"/>
              <a:chOff x="379049" y="4964675"/>
              <a:chExt cx="6700025" cy="1552500"/>
            </a:xfrm>
          </p:grpSpPr>
          <p:cxnSp>
            <p:nvCxnSpPr>
              <p:cNvPr id="205" name="Shape 205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3311800" y="6227975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206" name="Shape 206"/>
              <p:cNvGrpSpPr/>
              <p:nvPr/>
            </p:nvGrpSpPr>
            <p:grpSpPr>
              <a:xfrm>
                <a:off x="379049" y="4964675"/>
                <a:ext cx="6700025" cy="1552500"/>
                <a:chOff x="150449" y="4964675"/>
                <a:chExt cx="6700025" cy="1552500"/>
              </a:xfrm>
            </p:grpSpPr>
            <p:cxnSp>
              <p:nvCxnSpPr>
                <p:cNvPr id="207" name="Shape 207"/>
                <p:cNvCxnSpPr/>
                <p:nvPr>
                  <p:custDataLst>
                    <p:tags r:id="rId13"/>
                  </p:custDataLst>
                </p:nvPr>
              </p:nvCxnSpPr>
              <p:spPr>
                <a:xfrm>
                  <a:off x="48524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208" name="Shape 208"/>
                <p:cNvGrpSpPr/>
                <p:nvPr/>
              </p:nvGrpSpPr>
              <p:grpSpPr>
                <a:xfrm>
                  <a:off x="150449" y="4964675"/>
                  <a:ext cx="6700025" cy="1552500"/>
                  <a:chOff x="226649" y="4964675"/>
                  <a:chExt cx="6700025" cy="1552500"/>
                </a:xfrm>
              </p:grpSpPr>
              <p:sp>
                <p:nvSpPr>
                  <p:cNvPr id="209" name="Shape 209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490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0" name="Shape 210"/>
                  <p:cNvSpPr/>
                  <p:nvPr>
                    <p:custDataLst>
                      <p:tags r:id="rId15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1" name="Shape 211"/>
                  <p:cNvSpPr/>
                  <p:nvPr>
                    <p:custDataLst>
                      <p:tags r:id="rId16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2" name="Shape 212"/>
                  <p:cNvSpPr txBox="1"/>
                  <p:nvPr>
                    <p:custDataLst>
                      <p:tags r:id="rId17"/>
                    </p:custDataLst>
                  </p:nvPr>
                </p:nvSpPr>
                <p:spPr>
                  <a:xfrm>
                    <a:off x="226649" y="496467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213" name="Shape 213"/>
                  <p:cNvCxnSpPr/>
                  <p:nvPr>
                    <p:custDataLst>
                      <p:tags r:id="rId18"/>
                    </p:custDataLst>
                  </p:nvPr>
                </p:nvCxnSpPr>
                <p:spPr>
                  <a:xfrm>
                    <a:off x="667453" y="5516377"/>
                    <a:ext cx="508499" cy="4068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214" name="Shape 214"/>
                  <p:cNvCxnSpPr/>
                  <p:nvPr>
                    <p:custDataLst>
                      <p:tags r:id="rId19"/>
                    </p:custDataLst>
                  </p:nvPr>
                </p:nvCxnSpPr>
                <p:spPr>
                  <a:xfrm>
                    <a:off x="1100950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215" name="Shape 215"/>
                  <p:cNvCxnSpPr>
                    <a:stCxn id="210" idx="0"/>
                    <a:endCxn id="210" idx="2"/>
                  </p:cNvCxnSpPr>
                  <p:nvPr>
                    <p:custDataLst>
                      <p:tags r:id="rId20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</p:grpSp>
          </p:grpSp>
        </p:grpSp>
      </p:grpSp>
      <p:sp>
        <p:nvSpPr>
          <p:cNvPr id="216" name="Shape 216"/>
          <p:cNvSpPr txBox="1"/>
          <p:nvPr>
            <p:custDataLst>
              <p:tags r:id="rId4"/>
            </p:custDataLst>
          </p:nvPr>
        </p:nvSpPr>
        <p:spPr>
          <a:xfrm>
            <a:off x="3978200" y="1518875"/>
            <a:ext cx="4556200" cy="6431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z="3000" dirty="0">
                <a:solidFill>
                  <a:srgbClr val="FF0000"/>
                </a:solidFill>
              </a:rPr>
              <a:t>c</a:t>
            </a:r>
            <a:r>
              <a:rPr lang="en-GB" sz="3000" dirty="0" smtClean="0">
                <a:solidFill>
                  <a:srgbClr val="FF0000"/>
                </a:solidFill>
              </a:rPr>
              <a:t>urrent </a:t>
            </a:r>
            <a:r>
              <a:rPr lang="en-GB" sz="1600" dirty="0" smtClean="0">
                <a:solidFill>
                  <a:srgbClr val="FF0000"/>
                </a:solidFill>
              </a:rPr>
              <a:t>(we want to remove this one)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217" name="Shape 217"/>
          <p:cNvCxnSpPr/>
          <p:nvPr>
            <p:custDataLst>
              <p:tags r:id="rId5"/>
            </p:custDataLst>
          </p:nvPr>
        </p:nvCxnSpPr>
        <p:spPr>
          <a:xfrm flipH="1">
            <a:off x="4842251" y="2032775"/>
            <a:ext cx="7499" cy="5532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8" name="Shape 218"/>
          <p:cNvCxnSpPr/>
          <p:nvPr>
            <p:custDataLst>
              <p:tags r:id="rId6"/>
            </p:custDataLst>
          </p:nvPr>
        </p:nvCxnSpPr>
        <p:spPr>
          <a:xfrm>
            <a:off x="6644051" y="25859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219" name="Shape 219"/>
          <p:cNvGrpSpPr/>
          <p:nvPr>
            <p:custDataLst>
              <p:tags r:id="rId7"/>
            </p:custDataLst>
          </p:nvPr>
        </p:nvGrpSpPr>
        <p:grpSpPr>
          <a:xfrm>
            <a:off x="2386126" y="2585975"/>
            <a:ext cx="1221299" cy="578400"/>
            <a:chOff x="871300" y="5938775"/>
            <a:chExt cx="1221299" cy="578400"/>
          </a:xfrm>
        </p:grpSpPr>
        <p:sp>
          <p:nvSpPr>
            <p:cNvPr id="220" name="Shape 220"/>
            <p:cNvSpPr/>
            <p:nvPr>
              <p:custDataLst>
                <p:tags r:id="rId9"/>
              </p:custDataLst>
            </p:nvPr>
          </p:nvSpPr>
          <p:spPr>
            <a:xfrm>
              <a:off x="871300" y="5938775"/>
              <a:ext cx="1221299" cy="578400"/>
            </a:xfrm>
            <a:prstGeom prst="rect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21" name="Shape 221"/>
            <p:cNvCxnSpPr/>
            <p:nvPr>
              <p:custDataLst>
                <p:tags r:id="rId10"/>
              </p:custDataLst>
            </p:nvPr>
          </p:nvCxnSpPr>
          <p:spPr>
            <a:xfrm>
              <a:off x="1481950" y="5938775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222" name="Shape 222"/>
          <p:cNvCxnSpPr/>
          <p:nvPr>
            <p:custDataLst>
              <p:tags r:id="rId8"/>
            </p:custDataLst>
          </p:nvPr>
        </p:nvCxnSpPr>
        <p:spPr>
          <a:xfrm>
            <a:off x="1702426" y="2875175"/>
            <a:ext cx="6243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267465956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Interview questions you might encounter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indent="0">
              <a:buClr>
                <a:schemeClr val="dk1"/>
              </a:buClr>
              <a:buSzPct val="166666"/>
              <a:buNone/>
            </a:pPr>
            <a:r>
              <a:rPr lang="en-GB" dirty="0" smtClean="0"/>
              <a:t>Q. How </a:t>
            </a:r>
            <a:r>
              <a:rPr lang="en-GB" dirty="0"/>
              <a:t>do you remove an element from a singly linked list </a:t>
            </a:r>
            <a:r>
              <a:rPr lang="en-GB" i="1" dirty="0"/>
              <a:t>without</a:t>
            </a:r>
            <a:r>
              <a:rPr lang="en-GB" dirty="0"/>
              <a:t> having a </a:t>
            </a:r>
            <a:r>
              <a:rPr lang="en-GB" dirty="0" smtClean="0"/>
              <a:t>pointer to the previous element?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-GB" dirty="0" smtClean="0"/>
          </a:p>
          <a:p>
            <a:pPr marL="38100" indent="0">
              <a:buClr>
                <a:schemeClr val="dk1"/>
              </a:buClr>
              <a:buSzPct val="166666"/>
              <a:buNone/>
            </a:pPr>
            <a:r>
              <a:rPr lang="en-GB" dirty="0" smtClean="0"/>
              <a:t>Q. How </a:t>
            </a:r>
            <a:r>
              <a:rPr lang="en-GB" dirty="0"/>
              <a:t>reverse a singly linked list in place?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691726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Other topics/issues to </a:t>
            </a:r>
            <a:r>
              <a:rPr lang="en-GB" dirty="0" smtClean="0"/>
              <a:t>think about</a:t>
            </a:r>
            <a:endParaRPr lang="en-GB" dirty="0"/>
          </a:p>
        </p:txBody>
      </p:sp>
      <p:sp>
        <p:nvSpPr>
          <p:cNvPr id="234" name="Shape 234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/>
              <a:t>Remove all instances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 smtClean="0"/>
              <a:t>Copying </a:t>
            </a:r>
            <a:r>
              <a:rPr lang="en-GB" dirty="0"/>
              <a:t>a list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/>
              <a:t>What does equality mean of two lists/testing for </a:t>
            </a:r>
            <a:r>
              <a:rPr lang="en-GB" dirty="0" smtClean="0"/>
              <a:t>equality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 smtClean="0"/>
              <a:t>Iterators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99350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Algorithm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Worst case </a:t>
            </a:r>
            <a:r>
              <a:rPr lang="en-US" strike="sngStrike" dirty="0" err="1" smtClean="0"/>
              <a:t>vs</a:t>
            </a:r>
            <a:r>
              <a:rPr lang="en-US" strike="sngStrike" dirty="0" smtClean="0"/>
              <a:t> best case </a:t>
            </a:r>
            <a:r>
              <a:rPr lang="en-US" strike="sngStrike" dirty="0" err="1" smtClean="0"/>
              <a:t>vs</a:t>
            </a:r>
            <a:r>
              <a:rPr lang="en-US" strike="sngStrike" dirty="0" smtClean="0"/>
              <a:t> average case</a:t>
            </a:r>
            <a:r>
              <a:rPr lang="en-US" dirty="0" smtClean="0"/>
              <a:t>  -  </a:t>
            </a:r>
            <a:r>
              <a:rPr lang="en-US" dirty="0" smtClean="0">
                <a:solidFill>
                  <a:schemeClr val="accent1"/>
                </a:solidFill>
              </a:rPr>
              <a:t>Done</a:t>
            </a:r>
            <a:endParaRPr lang="en-US" strike="sngStrike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Big-O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Ω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l-GR" dirty="0" smtClean="0"/>
              <a:t>Θ</a:t>
            </a:r>
            <a:r>
              <a:rPr lang="en-US" dirty="0" smtClean="0"/>
              <a:t>  -  </a:t>
            </a:r>
            <a:r>
              <a:rPr lang="en-US" dirty="0" smtClean="0">
                <a:solidFill>
                  <a:srgbClr val="FF0000"/>
                </a:solidFill>
              </a:rPr>
              <a:t>Review</a:t>
            </a:r>
          </a:p>
          <a:p>
            <a:pPr marL="754380" lvl="1" indent="-457200"/>
            <a:r>
              <a:rPr lang="en-US" dirty="0" smtClean="0"/>
              <a:t>Graphs  -  </a:t>
            </a:r>
            <a:r>
              <a:rPr lang="en-US" dirty="0" smtClean="0">
                <a:solidFill>
                  <a:srgbClr val="FF0000"/>
                </a:solidFill>
              </a:rPr>
              <a:t>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Big numbers</a:t>
            </a:r>
            <a:r>
              <a:rPr lang="en-US" dirty="0" smtClean="0"/>
              <a:t>  -  </a:t>
            </a:r>
            <a:r>
              <a:rPr lang="en-US" dirty="0" smtClean="0">
                <a:solidFill>
                  <a:schemeClr val="accent1"/>
                </a:solidFill>
              </a:rPr>
              <a:t>Done</a:t>
            </a:r>
            <a:endParaRPr lang="en-US" strike="sngStrike" dirty="0" smtClean="0">
              <a:solidFill>
                <a:schemeClr val="accent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Shortcuts for calculating  - 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Extracting time cost from example code  - 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endParaRPr lang="en-US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Linked Lists  -  New topic for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4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8049899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685800" y="968514"/>
            <a:ext cx="7809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O(g(n)),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≤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09600" y="2057400"/>
            <a:ext cx="382848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Obviously f</a:t>
            </a:r>
            <a:r>
              <a:rPr lang="en-US" baseline="-25000" dirty="0" smtClean="0"/>
              <a:t>2</a:t>
            </a:r>
            <a:r>
              <a:rPr lang="en-US" dirty="0" smtClean="0"/>
              <a:t> = O(f</a:t>
            </a:r>
            <a:r>
              <a:rPr lang="en-US" baseline="-25000" dirty="0" smtClean="0"/>
              <a:t>1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&gt; f</a:t>
            </a:r>
            <a:r>
              <a:rPr lang="en-US" baseline="-25000" dirty="0" smtClean="0"/>
              <a:t>2</a:t>
            </a:r>
            <a:r>
              <a:rPr lang="en-US" dirty="0" smtClean="0"/>
              <a:t> (after about n=10, so we set n</a:t>
            </a:r>
            <a:r>
              <a:rPr lang="en-US" baseline="-25000" dirty="0" smtClean="0"/>
              <a:t>0</a:t>
            </a:r>
            <a:r>
              <a:rPr lang="en-US" dirty="0" smtClean="0"/>
              <a:t> = 10)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is clearly an </a:t>
            </a:r>
            <a:r>
              <a:rPr lang="en-US" i="1" dirty="0" smtClean="0">
                <a:solidFill>
                  <a:schemeClr val="accent1"/>
                </a:solidFill>
              </a:rPr>
              <a:t>upper bound</a:t>
            </a:r>
            <a:r>
              <a:rPr lang="en-US" dirty="0" smtClean="0"/>
              <a:t> on f</a:t>
            </a:r>
            <a:r>
              <a:rPr lang="en-US" baseline="-25000" dirty="0" smtClean="0"/>
              <a:t>2</a:t>
            </a:r>
            <a:r>
              <a:rPr lang="en-US" dirty="0" smtClean="0"/>
              <a:t> and that’s what big-O is all about</a:t>
            </a:r>
          </a:p>
          <a:p>
            <a:r>
              <a:rPr lang="en-US" dirty="0" smtClean="0"/>
              <a:t>But f</a:t>
            </a:r>
            <a:r>
              <a:rPr lang="en-US" baseline="-25000" dirty="0" smtClean="0"/>
              <a:t>1</a:t>
            </a:r>
            <a:r>
              <a:rPr lang="en-US" dirty="0" smtClean="0"/>
              <a:t> = O(f</a:t>
            </a:r>
            <a:r>
              <a:rPr lang="en-US" baseline="-25000" dirty="0" smtClean="0"/>
              <a:t>2</a:t>
            </a:r>
            <a:r>
              <a:rPr lang="en-US" dirty="0" smtClean="0"/>
              <a:t>) as well! </a:t>
            </a:r>
          </a:p>
          <a:p>
            <a:pPr lvl="1"/>
            <a:r>
              <a:rPr lang="en-US" dirty="0" smtClean="0"/>
              <a:t>We just have to use the “</a:t>
            </a:r>
            <a:r>
              <a:rPr lang="en-US" b="1" dirty="0" smtClean="0">
                <a:solidFill>
                  <a:srgbClr val="FF3399"/>
                </a:solidFill>
              </a:rPr>
              <a:t>c</a:t>
            </a:r>
            <a:r>
              <a:rPr lang="en-US" dirty="0" smtClean="0"/>
              <a:t>” to adjust so f</a:t>
            </a:r>
            <a:r>
              <a:rPr lang="en-US" baseline="-25000" dirty="0" smtClean="0"/>
              <a:t>2</a:t>
            </a:r>
            <a:r>
              <a:rPr lang="en-US" dirty="0" smtClean="0"/>
              <a:t> that it moves above f</a:t>
            </a:r>
            <a:r>
              <a:rPr lang="en-US" baseline="-25000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0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6881877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685800" y="968514"/>
            <a:ext cx="7809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O(g(n)),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≤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cxnSp>
        <p:nvCxnSpPr>
          <p:cNvPr id="4" name="Straight Connector 3"/>
          <p:cNvCxnSpPr/>
          <p:nvPr>
            <p:custDataLst>
              <p:tags r:id="rId5"/>
            </p:custDataLst>
          </p:nvPr>
        </p:nvCxnSpPr>
        <p:spPr>
          <a:xfrm flipV="1">
            <a:off x="5105400" y="2286000"/>
            <a:ext cx="1981200" cy="2960132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6934200" y="19812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c * </a:t>
            </a:r>
            <a:r>
              <a:rPr lang="en-US" dirty="0" smtClean="0">
                <a:solidFill>
                  <a:srgbClr val="FF3399"/>
                </a:solidFill>
              </a:rPr>
              <a:t>f</a:t>
            </a:r>
            <a:r>
              <a:rPr lang="en-US" baseline="-25000" dirty="0" smtClean="0">
                <a:solidFill>
                  <a:srgbClr val="FF3399"/>
                </a:solidFill>
              </a:rPr>
              <a:t>2</a:t>
            </a:r>
            <a:endParaRPr lang="en-US" baseline="-25000" dirty="0">
              <a:solidFill>
                <a:srgbClr val="FF3399"/>
              </a:solidFill>
            </a:endParaRPr>
          </a:p>
        </p:txBody>
      </p:sp>
      <p:sp>
        <p:nvSpPr>
          <p:cNvPr id="13" name="Content Placeholder 4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09600" y="2057400"/>
            <a:ext cx="382848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Obviously f</a:t>
            </a:r>
            <a:r>
              <a:rPr lang="en-US" baseline="-25000" dirty="0" smtClean="0"/>
              <a:t>2</a:t>
            </a:r>
            <a:r>
              <a:rPr lang="en-US" dirty="0" smtClean="0"/>
              <a:t> = O(f</a:t>
            </a:r>
            <a:r>
              <a:rPr lang="en-US" baseline="-25000" dirty="0" smtClean="0"/>
              <a:t>1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&gt; f</a:t>
            </a:r>
            <a:r>
              <a:rPr lang="en-US" baseline="-25000" dirty="0" smtClean="0"/>
              <a:t>2</a:t>
            </a:r>
            <a:r>
              <a:rPr lang="en-US" dirty="0" smtClean="0"/>
              <a:t> (after about n=10, so we set n</a:t>
            </a:r>
            <a:r>
              <a:rPr lang="en-US" baseline="-25000" dirty="0" smtClean="0"/>
              <a:t>0</a:t>
            </a:r>
            <a:r>
              <a:rPr lang="en-US" dirty="0" smtClean="0"/>
              <a:t> = 10)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is clearly an </a:t>
            </a:r>
            <a:r>
              <a:rPr lang="en-US" i="1" dirty="0" smtClean="0">
                <a:solidFill>
                  <a:schemeClr val="accent1"/>
                </a:solidFill>
              </a:rPr>
              <a:t>upper bound</a:t>
            </a:r>
            <a:r>
              <a:rPr lang="en-US" dirty="0" smtClean="0"/>
              <a:t> on f</a:t>
            </a:r>
            <a:r>
              <a:rPr lang="en-US" baseline="-25000" dirty="0" smtClean="0"/>
              <a:t>2</a:t>
            </a:r>
            <a:r>
              <a:rPr lang="en-US" dirty="0" smtClean="0"/>
              <a:t> and that’s what big-O is all about</a:t>
            </a:r>
          </a:p>
          <a:p>
            <a:r>
              <a:rPr lang="en-US" dirty="0" smtClean="0"/>
              <a:t>But f</a:t>
            </a:r>
            <a:r>
              <a:rPr lang="en-US" baseline="-25000" dirty="0" smtClean="0"/>
              <a:t>1</a:t>
            </a:r>
            <a:r>
              <a:rPr lang="en-US" dirty="0" smtClean="0"/>
              <a:t> = O(f</a:t>
            </a:r>
            <a:r>
              <a:rPr lang="en-US" baseline="-25000" dirty="0" smtClean="0"/>
              <a:t>2</a:t>
            </a:r>
            <a:r>
              <a:rPr lang="en-US" dirty="0" smtClean="0"/>
              <a:t>) as well! </a:t>
            </a:r>
          </a:p>
          <a:p>
            <a:pPr lvl="1"/>
            <a:r>
              <a:rPr lang="en-US" dirty="0" smtClean="0"/>
              <a:t>We just have to use the “</a:t>
            </a:r>
            <a:r>
              <a:rPr lang="en-US" b="1" dirty="0" smtClean="0">
                <a:solidFill>
                  <a:srgbClr val="FF3399"/>
                </a:solidFill>
              </a:rPr>
              <a:t>c</a:t>
            </a:r>
            <a:r>
              <a:rPr lang="en-US" dirty="0" smtClean="0"/>
              <a:t>” to adjust so f</a:t>
            </a:r>
            <a:r>
              <a:rPr lang="en-US" baseline="-25000" dirty="0" smtClean="0"/>
              <a:t>2</a:t>
            </a:r>
            <a:r>
              <a:rPr lang="en-US" dirty="0" smtClean="0"/>
              <a:t> that it moves above f</a:t>
            </a:r>
            <a:r>
              <a:rPr lang="en-US" baseline="-25000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9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O(f</a:t>
            </a:r>
            <a:r>
              <a:rPr lang="en-US" baseline="-25000" dirty="0"/>
              <a:t>3</a:t>
            </a:r>
            <a:r>
              <a:rPr lang="en-US" dirty="0" smtClean="0"/>
              <a:t>) </a:t>
            </a:r>
            <a:r>
              <a:rPr lang="en-US" i="1" dirty="0" smtClean="0"/>
              <a:t>but </a:t>
            </a:r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≠ O(f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There is no way to pick a c that would make an O(n) function </a:t>
            </a:r>
            <a:r>
              <a:rPr lang="en-US" dirty="0"/>
              <a:t>(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) stay above an O(n</a:t>
            </a:r>
            <a:r>
              <a:rPr lang="en-US" baseline="30000" dirty="0" smtClean="0"/>
              <a:t>2</a:t>
            </a:r>
            <a:r>
              <a:rPr lang="en-US" smtClean="0"/>
              <a:t>) </a:t>
            </a:r>
            <a:r>
              <a:rPr lang="en-US"/>
              <a:t>function (</a:t>
            </a:r>
            <a:r>
              <a:rPr lang="en-US" smtClean="0"/>
              <a:t>f</a:t>
            </a:r>
            <a:r>
              <a:rPr lang="en-US" baseline="-25000"/>
              <a:t>3</a:t>
            </a:r>
            <a:r>
              <a:rPr lang="en-US" smtClean="0"/>
              <a:t>).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41649305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116440" y="40386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116440" y="24384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endParaRPr lang="en-US" baseline="-2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3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Shortcuts for calculating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Big-O analysis starting with a function characterizing the growth in cost of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927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3913</TotalTime>
  <Words>1434</Words>
  <Application>Microsoft Office PowerPoint</Application>
  <PresentationFormat>On-screen Show (4:3)</PresentationFormat>
  <Paragraphs>331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 Unicode MS</vt:lpstr>
      <vt:lpstr>Arial</vt:lpstr>
      <vt:lpstr>Calibri</vt:lpstr>
      <vt:lpstr>Century Gothic</vt:lpstr>
      <vt:lpstr>Courier 10 Pitch</vt:lpstr>
      <vt:lpstr>Courier New</vt:lpstr>
      <vt:lpstr>DejaVu Sans</vt:lpstr>
      <vt:lpstr>Helvetica Neue</vt:lpstr>
      <vt:lpstr>Times New Roman</vt:lpstr>
      <vt:lpstr>Wingdings</vt:lpstr>
      <vt:lpstr>Wingdings 2</vt:lpstr>
      <vt:lpstr>Austin</vt:lpstr>
      <vt:lpstr>CSE 12 – Basic Data Structures</vt:lpstr>
      <vt:lpstr>Big O Survey Results</vt:lpstr>
      <vt:lpstr>PowerPoint Presentation</vt:lpstr>
      <vt:lpstr>Today’s Topics</vt:lpstr>
      <vt:lpstr>Big-O</vt:lpstr>
      <vt:lpstr>PowerPoint Presentation</vt:lpstr>
      <vt:lpstr>PowerPoint Presentation</vt:lpstr>
      <vt:lpstr>f1 = O(f3) but f3 ≠ O(f1)</vt:lpstr>
      <vt:lpstr>Shortcuts for calculating</vt:lpstr>
      <vt:lpstr>Let f(n) = 3 log2 n  +  4 n log2 n  +  n</vt:lpstr>
      <vt:lpstr>Let f(n) = 546 + 34n + 2n2</vt:lpstr>
      <vt:lpstr>Let f(n) = 2n + 14n2 + 4n3</vt:lpstr>
      <vt:lpstr>Let f(n) = 100</vt:lpstr>
      <vt:lpstr>Extracting time cost from example code</vt:lpstr>
      <vt:lpstr>A student has counted how many times we perform each line of code</vt:lpstr>
      <vt:lpstr>Count how many times each line executes, then which O( ) most accurately characterizes the growth?</vt:lpstr>
      <vt:lpstr>Count how many times each line executes, then say which O( ) statement(s) is(are) true.</vt:lpstr>
      <vt:lpstr>Linked Lists</vt:lpstr>
      <vt:lpstr>Reading Quiz!</vt:lpstr>
      <vt:lpstr>Reading Quiz!</vt:lpstr>
      <vt:lpstr>Reading Quiz!</vt:lpstr>
      <vt:lpstr>Linked list of Objects </vt:lpstr>
      <vt:lpstr>Complete the code...</vt:lpstr>
      <vt:lpstr>How our class looks in memory</vt:lpstr>
      <vt:lpstr>PowerPoint Presentation</vt:lpstr>
      <vt:lpstr>What line of code will correctly complete this method? </vt:lpstr>
      <vt:lpstr>What replaces the XXXXXX? </vt:lpstr>
      <vt:lpstr>What is worst case time complexity of addFirst and addLast?</vt:lpstr>
      <vt:lpstr>Removal from Linked List</vt:lpstr>
      <vt:lpstr>PowerPoint Presentation</vt:lpstr>
      <vt:lpstr>Interview questions you might encounter</vt:lpstr>
      <vt:lpstr>Other topics/issues to think about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140</cp:revision>
  <dcterms:created xsi:type="dcterms:W3CDTF">2012-09-25T19:16:12Z</dcterms:created>
  <dcterms:modified xsi:type="dcterms:W3CDTF">2014-07-14T04:03:20Z</dcterms:modified>
</cp:coreProperties>
</file>