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charts/chart1.xml" ContentType="application/vnd.openxmlformats-officedocument.drawingml.chart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charts/chart2.xml" ContentType="application/vnd.openxmlformats-officedocument.drawingml.chart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charts/chart3.xml" ContentType="application/vnd.openxmlformats-officedocument.drawingml.chart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3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4.xml" ContentType="application/vnd.openxmlformats-officedocument.presentationml.notesSlide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notesSlides/notesSlide5.xml" ContentType="application/vnd.openxmlformats-officedocument.presentationml.notesSlide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notesSlides/notesSlide6.xml" ContentType="application/vnd.openxmlformats-officedocument.presentationml.notesSlide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notesSlides/notesSlide7.xml" ContentType="application/vnd.openxmlformats-officedocument.presentationml.notesSlide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notesSlides/notesSlide8.xml" ContentType="application/vnd.openxmlformats-officedocument.presentationml.notesSlide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notesSlides/notesSlide9.xml" ContentType="application/vnd.openxmlformats-officedocument.presentationml.notesSlide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notesSlides/notesSlide10.xml" ContentType="application/vnd.openxmlformats-officedocument.presentationml.notesSlide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notesSlides/notesSlide11.xml" ContentType="application/vnd.openxmlformats-officedocument.presentationml.notesSlide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12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notesSlides/notesSlide13.xml" ContentType="application/vnd.openxmlformats-officedocument.presentationml.notesSlide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notesSlides/notesSlide14.xml" ContentType="application/vnd.openxmlformats-officedocument.presentationml.notesSlide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0"/>
  </p:notesMasterIdLst>
  <p:sldIdLst>
    <p:sldId id="501" r:id="rId2"/>
    <p:sldId id="452" r:id="rId3"/>
    <p:sldId id="424" r:id="rId4"/>
    <p:sldId id="448" r:id="rId5"/>
    <p:sldId id="479" r:id="rId6"/>
    <p:sldId id="454" r:id="rId7"/>
    <p:sldId id="480" r:id="rId8"/>
    <p:sldId id="481" r:id="rId9"/>
    <p:sldId id="482" r:id="rId10"/>
    <p:sldId id="453" r:id="rId11"/>
    <p:sldId id="483" r:id="rId12"/>
    <p:sldId id="474" r:id="rId13"/>
    <p:sldId id="462" r:id="rId14"/>
    <p:sldId id="463" r:id="rId15"/>
    <p:sldId id="478" r:id="rId16"/>
    <p:sldId id="464" r:id="rId17"/>
    <p:sldId id="465" r:id="rId18"/>
    <p:sldId id="466" r:id="rId19"/>
    <p:sldId id="469" r:id="rId20"/>
    <p:sldId id="470" r:id="rId21"/>
    <p:sldId id="471" r:id="rId22"/>
    <p:sldId id="484" r:id="rId23"/>
    <p:sldId id="472" r:id="rId24"/>
    <p:sldId id="473" r:id="rId25"/>
    <p:sldId id="485" r:id="rId26"/>
    <p:sldId id="497" r:id="rId27"/>
    <p:sldId id="500" r:id="rId28"/>
    <p:sldId id="498" r:id="rId29"/>
    <p:sldId id="486" r:id="rId30"/>
    <p:sldId id="487" r:id="rId31"/>
    <p:sldId id="488" r:id="rId32"/>
    <p:sldId id="489" r:id="rId33"/>
    <p:sldId id="499" r:id="rId34"/>
    <p:sldId id="491" r:id="rId35"/>
    <p:sldId id="492" r:id="rId36"/>
    <p:sldId id="493" r:id="rId37"/>
    <p:sldId id="494" r:id="rId38"/>
    <p:sldId id="495" r:id="rId39"/>
  </p:sldIdLst>
  <p:sldSz cx="9144000" cy="6858000" type="screen4x3"/>
  <p:notesSz cx="6858000" cy="9144000"/>
  <p:custDataLst>
    <p:tags r:id="rId4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34" autoAdjust="0"/>
  </p:normalViewPr>
  <p:slideViewPr>
    <p:cSldViewPr>
      <p:cViewPr varScale="1">
        <p:scale>
          <a:sx n="77" d="100"/>
          <a:sy n="77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val>
            <c:numRef>
              <c:f>Sheet1!$B$2:$B$101</c:f>
              <c:numCache>
                <c:formatCode>General</c:formatCode>
                <c:ptCount val="100"/>
                <c:pt idx="0">
                  <c:v>50</c:v>
                </c:pt>
                <c:pt idx="1">
                  <c:v>70</c:v>
                </c:pt>
                <c:pt idx="2">
                  <c:v>90</c:v>
                </c:pt>
                <c:pt idx="3">
                  <c:v>110</c:v>
                </c:pt>
                <c:pt idx="4">
                  <c:v>130</c:v>
                </c:pt>
                <c:pt idx="5">
                  <c:v>150</c:v>
                </c:pt>
                <c:pt idx="6">
                  <c:v>170</c:v>
                </c:pt>
                <c:pt idx="7">
                  <c:v>190</c:v>
                </c:pt>
                <c:pt idx="8">
                  <c:v>210</c:v>
                </c:pt>
                <c:pt idx="9">
                  <c:v>230</c:v>
                </c:pt>
                <c:pt idx="10">
                  <c:v>250</c:v>
                </c:pt>
                <c:pt idx="11">
                  <c:v>270</c:v>
                </c:pt>
                <c:pt idx="12">
                  <c:v>290</c:v>
                </c:pt>
                <c:pt idx="13">
                  <c:v>310</c:v>
                </c:pt>
                <c:pt idx="14">
                  <c:v>330</c:v>
                </c:pt>
                <c:pt idx="15">
                  <c:v>350</c:v>
                </c:pt>
                <c:pt idx="16">
                  <c:v>370</c:v>
                </c:pt>
                <c:pt idx="17">
                  <c:v>390</c:v>
                </c:pt>
                <c:pt idx="18">
                  <c:v>410</c:v>
                </c:pt>
                <c:pt idx="19">
                  <c:v>430</c:v>
                </c:pt>
                <c:pt idx="20">
                  <c:v>450</c:v>
                </c:pt>
                <c:pt idx="21">
                  <c:v>470</c:v>
                </c:pt>
                <c:pt idx="22">
                  <c:v>490</c:v>
                </c:pt>
                <c:pt idx="23">
                  <c:v>510</c:v>
                </c:pt>
                <c:pt idx="24">
                  <c:v>530</c:v>
                </c:pt>
                <c:pt idx="25">
                  <c:v>550</c:v>
                </c:pt>
                <c:pt idx="26">
                  <c:v>570</c:v>
                </c:pt>
                <c:pt idx="27">
                  <c:v>590</c:v>
                </c:pt>
                <c:pt idx="28">
                  <c:v>610</c:v>
                </c:pt>
                <c:pt idx="29">
                  <c:v>630</c:v>
                </c:pt>
                <c:pt idx="30">
                  <c:v>650</c:v>
                </c:pt>
                <c:pt idx="31">
                  <c:v>670</c:v>
                </c:pt>
                <c:pt idx="32">
                  <c:v>690</c:v>
                </c:pt>
                <c:pt idx="33">
                  <c:v>710</c:v>
                </c:pt>
                <c:pt idx="34">
                  <c:v>730</c:v>
                </c:pt>
                <c:pt idx="35">
                  <c:v>750</c:v>
                </c:pt>
                <c:pt idx="36">
                  <c:v>770</c:v>
                </c:pt>
                <c:pt idx="37">
                  <c:v>790</c:v>
                </c:pt>
                <c:pt idx="38">
                  <c:v>810</c:v>
                </c:pt>
                <c:pt idx="39">
                  <c:v>830</c:v>
                </c:pt>
                <c:pt idx="40">
                  <c:v>850</c:v>
                </c:pt>
                <c:pt idx="41">
                  <c:v>870</c:v>
                </c:pt>
                <c:pt idx="42">
                  <c:v>890</c:v>
                </c:pt>
                <c:pt idx="43">
                  <c:v>910</c:v>
                </c:pt>
                <c:pt idx="44">
                  <c:v>930</c:v>
                </c:pt>
                <c:pt idx="45">
                  <c:v>950</c:v>
                </c:pt>
                <c:pt idx="46">
                  <c:v>970</c:v>
                </c:pt>
                <c:pt idx="47">
                  <c:v>990</c:v>
                </c:pt>
                <c:pt idx="48">
                  <c:v>1010</c:v>
                </c:pt>
                <c:pt idx="49">
                  <c:v>1030</c:v>
                </c:pt>
                <c:pt idx="50">
                  <c:v>1050</c:v>
                </c:pt>
                <c:pt idx="51">
                  <c:v>1070</c:v>
                </c:pt>
                <c:pt idx="52">
                  <c:v>1090</c:v>
                </c:pt>
                <c:pt idx="53">
                  <c:v>1110</c:v>
                </c:pt>
                <c:pt idx="54">
                  <c:v>1130</c:v>
                </c:pt>
                <c:pt idx="55">
                  <c:v>1150</c:v>
                </c:pt>
                <c:pt idx="56">
                  <c:v>1170</c:v>
                </c:pt>
                <c:pt idx="57">
                  <c:v>1190</c:v>
                </c:pt>
                <c:pt idx="58">
                  <c:v>1210</c:v>
                </c:pt>
                <c:pt idx="59">
                  <c:v>1230</c:v>
                </c:pt>
                <c:pt idx="60">
                  <c:v>1250</c:v>
                </c:pt>
                <c:pt idx="61">
                  <c:v>1270</c:v>
                </c:pt>
                <c:pt idx="62">
                  <c:v>1290</c:v>
                </c:pt>
                <c:pt idx="63">
                  <c:v>1310</c:v>
                </c:pt>
                <c:pt idx="64">
                  <c:v>1330</c:v>
                </c:pt>
                <c:pt idx="65">
                  <c:v>1350</c:v>
                </c:pt>
                <c:pt idx="66">
                  <c:v>1370</c:v>
                </c:pt>
                <c:pt idx="67">
                  <c:v>1390</c:v>
                </c:pt>
                <c:pt idx="68">
                  <c:v>1410</c:v>
                </c:pt>
                <c:pt idx="69">
                  <c:v>1430</c:v>
                </c:pt>
                <c:pt idx="70">
                  <c:v>1450</c:v>
                </c:pt>
                <c:pt idx="71">
                  <c:v>1470</c:v>
                </c:pt>
                <c:pt idx="72">
                  <c:v>1490</c:v>
                </c:pt>
                <c:pt idx="73">
                  <c:v>1510</c:v>
                </c:pt>
                <c:pt idx="74">
                  <c:v>1530</c:v>
                </c:pt>
                <c:pt idx="75">
                  <c:v>1550</c:v>
                </c:pt>
                <c:pt idx="76">
                  <c:v>1570</c:v>
                </c:pt>
                <c:pt idx="77">
                  <c:v>1590</c:v>
                </c:pt>
                <c:pt idx="78">
                  <c:v>1610</c:v>
                </c:pt>
                <c:pt idx="79">
                  <c:v>1630</c:v>
                </c:pt>
                <c:pt idx="80">
                  <c:v>1650</c:v>
                </c:pt>
                <c:pt idx="81">
                  <c:v>1670</c:v>
                </c:pt>
                <c:pt idx="82">
                  <c:v>1690</c:v>
                </c:pt>
                <c:pt idx="83">
                  <c:v>1710</c:v>
                </c:pt>
                <c:pt idx="84">
                  <c:v>1730</c:v>
                </c:pt>
                <c:pt idx="85">
                  <c:v>1750</c:v>
                </c:pt>
                <c:pt idx="86">
                  <c:v>1770</c:v>
                </c:pt>
                <c:pt idx="87">
                  <c:v>1790</c:v>
                </c:pt>
                <c:pt idx="88">
                  <c:v>1810</c:v>
                </c:pt>
                <c:pt idx="89">
                  <c:v>1830</c:v>
                </c:pt>
                <c:pt idx="90">
                  <c:v>1850</c:v>
                </c:pt>
                <c:pt idx="91">
                  <c:v>1870</c:v>
                </c:pt>
                <c:pt idx="92">
                  <c:v>1890</c:v>
                </c:pt>
                <c:pt idx="93">
                  <c:v>1910</c:v>
                </c:pt>
                <c:pt idx="94">
                  <c:v>1930</c:v>
                </c:pt>
                <c:pt idx="95">
                  <c:v>1950</c:v>
                </c:pt>
                <c:pt idx="96">
                  <c:v>1970</c:v>
                </c:pt>
                <c:pt idx="97">
                  <c:v>1990</c:v>
                </c:pt>
                <c:pt idx="98">
                  <c:v>2010</c:v>
                </c:pt>
                <c:pt idx="99">
                  <c:v>2030</c:v>
                </c:pt>
              </c:numCache>
            </c:numRef>
          </c:val>
          <c:smooth val="0"/>
        </c:ser>
        <c:ser>
          <c:idx val="2"/>
          <c:order val="1"/>
          <c:marker>
            <c:symbol val="none"/>
          </c:marker>
          <c:val>
            <c:numRef>
              <c:f>Sheet1!$C$2:$C$101</c:f>
              <c:numCache>
                <c:formatCode>General</c:formatCode>
                <c:ptCount val="100"/>
                <c:pt idx="0">
                  <c:v>201.7</c:v>
                </c:pt>
                <c:pt idx="1">
                  <c:v>203.4</c:v>
                </c:pt>
                <c:pt idx="2">
                  <c:v>205.1</c:v>
                </c:pt>
                <c:pt idx="3">
                  <c:v>206.8</c:v>
                </c:pt>
                <c:pt idx="4">
                  <c:v>208.5</c:v>
                </c:pt>
                <c:pt idx="5">
                  <c:v>210.2</c:v>
                </c:pt>
                <c:pt idx="6">
                  <c:v>211.9</c:v>
                </c:pt>
                <c:pt idx="7">
                  <c:v>213.6</c:v>
                </c:pt>
                <c:pt idx="8">
                  <c:v>215.3</c:v>
                </c:pt>
                <c:pt idx="9">
                  <c:v>217</c:v>
                </c:pt>
                <c:pt idx="10">
                  <c:v>218.7</c:v>
                </c:pt>
                <c:pt idx="11">
                  <c:v>220.4</c:v>
                </c:pt>
                <c:pt idx="12">
                  <c:v>222.1</c:v>
                </c:pt>
                <c:pt idx="13">
                  <c:v>223.8</c:v>
                </c:pt>
                <c:pt idx="14">
                  <c:v>225.5</c:v>
                </c:pt>
                <c:pt idx="15">
                  <c:v>227.2</c:v>
                </c:pt>
                <c:pt idx="16">
                  <c:v>228.9</c:v>
                </c:pt>
                <c:pt idx="17">
                  <c:v>230.6</c:v>
                </c:pt>
                <c:pt idx="18">
                  <c:v>232.3</c:v>
                </c:pt>
                <c:pt idx="19">
                  <c:v>234</c:v>
                </c:pt>
                <c:pt idx="20">
                  <c:v>235.7</c:v>
                </c:pt>
                <c:pt idx="21">
                  <c:v>237.4</c:v>
                </c:pt>
                <c:pt idx="22">
                  <c:v>239.1</c:v>
                </c:pt>
                <c:pt idx="23">
                  <c:v>240.8</c:v>
                </c:pt>
                <c:pt idx="24">
                  <c:v>242.5</c:v>
                </c:pt>
                <c:pt idx="25">
                  <c:v>244.2</c:v>
                </c:pt>
                <c:pt idx="26">
                  <c:v>245.9</c:v>
                </c:pt>
                <c:pt idx="27">
                  <c:v>247.6</c:v>
                </c:pt>
                <c:pt idx="28">
                  <c:v>249.3</c:v>
                </c:pt>
                <c:pt idx="29">
                  <c:v>251</c:v>
                </c:pt>
                <c:pt idx="30">
                  <c:v>252.7</c:v>
                </c:pt>
                <c:pt idx="31">
                  <c:v>254.4</c:v>
                </c:pt>
                <c:pt idx="32">
                  <c:v>256.10000000000002</c:v>
                </c:pt>
                <c:pt idx="33">
                  <c:v>257.8</c:v>
                </c:pt>
                <c:pt idx="34">
                  <c:v>259.5</c:v>
                </c:pt>
                <c:pt idx="35">
                  <c:v>261.2</c:v>
                </c:pt>
                <c:pt idx="36">
                  <c:v>262.89999999999998</c:v>
                </c:pt>
                <c:pt idx="37">
                  <c:v>264.60000000000002</c:v>
                </c:pt>
                <c:pt idx="38">
                  <c:v>266.3</c:v>
                </c:pt>
                <c:pt idx="39">
                  <c:v>268</c:v>
                </c:pt>
                <c:pt idx="40">
                  <c:v>269.7</c:v>
                </c:pt>
                <c:pt idx="41">
                  <c:v>271.39999999999998</c:v>
                </c:pt>
                <c:pt idx="42">
                  <c:v>273.10000000000002</c:v>
                </c:pt>
                <c:pt idx="43">
                  <c:v>274.8</c:v>
                </c:pt>
                <c:pt idx="44">
                  <c:v>276.5</c:v>
                </c:pt>
                <c:pt idx="45">
                  <c:v>278.2</c:v>
                </c:pt>
                <c:pt idx="46">
                  <c:v>279.89999999999998</c:v>
                </c:pt>
                <c:pt idx="47">
                  <c:v>281.60000000000002</c:v>
                </c:pt>
                <c:pt idx="48">
                  <c:v>283.3</c:v>
                </c:pt>
                <c:pt idx="49">
                  <c:v>285</c:v>
                </c:pt>
                <c:pt idx="50">
                  <c:v>286.7</c:v>
                </c:pt>
                <c:pt idx="51">
                  <c:v>288.39999999999998</c:v>
                </c:pt>
                <c:pt idx="52">
                  <c:v>290.10000000000002</c:v>
                </c:pt>
                <c:pt idx="53">
                  <c:v>291.8</c:v>
                </c:pt>
                <c:pt idx="54">
                  <c:v>293.5</c:v>
                </c:pt>
                <c:pt idx="55">
                  <c:v>295.2</c:v>
                </c:pt>
                <c:pt idx="56">
                  <c:v>296.89999999999998</c:v>
                </c:pt>
                <c:pt idx="57">
                  <c:v>298.60000000000002</c:v>
                </c:pt>
                <c:pt idx="58">
                  <c:v>300.3</c:v>
                </c:pt>
                <c:pt idx="59">
                  <c:v>302</c:v>
                </c:pt>
                <c:pt idx="60">
                  <c:v>303.7</c:v>
                </c:pt>
                <c:pt idx="61">
                  <c:v>305.39999999999998</c:v>
                </c:pt>
                <c:pt idx="62">
                  <c:v>307.10000000000002</c:v>
                </c:pt>
                <c:pt idx="63">
                  <c:v>308.8</c:v>
                </c:pt>
                <c:pt idx="64">
                  <c:v>310.5</c:v>
                </c:pt>
                <c:pt idx="65">
                  <c:v>312.2</c:v>
                </c:pt>
                <c:pt idx="66">
                  <c:v>313.89999999999998</c:v>
                </c:pt>
                <c:pt idx="67">
                  <c:v>315.60000000000002</c:v>
                </c:pt>
                <c:pt idx="68">
                  <c:v>317.3</c:v>
                </c:pt>
                <c:pt idx="69">
                  <c:v>319</c:v>
                </c:pt>
                <c:pt idx="70">
                  <c:v>320.7</c:v>
                </c:pt>
                <c:pt idx="71">
                  <c:v>322.39999999999998</c:v>
                </c:pt>
                <c:pt idx="72">
                  <c:v>324.10000000000002</c:v>
                </c:pt>
                <c:pt idx="73">
                  <c:v>325.8</c:v>
                </c:pt>
                <c:pt idx="74">
                  <c:v>327.5</c:v>
                </c:pt>
                <c:pt idx="75">
                  <c:v>329.2</c:v>
                </c:pt>
                <c:pt idx="76">
                  <c:v>330.9</c:v>
                </c:pt>
                <c:pt idx="77">
                  <c:v>332.6</c:v>
                </c:pt>
                <c:pt idx="78">
                  <c:v>334.29999999999995</c:v>
                </c:pt>
                <c:pt idx="79">
                  <c:v>336</c:v>
                </c:pt>
                <c:pt idx="80">
                  <c:v>337.7</c:v>
                </c:pt>
                <c:pt idx="81">
                  <c:v>339.4</c:v>
                </c:pt>
                <c:pt idx="82">
                  <c:v>341.1</c:v>
                </c:pt>
                <c:pt idx="83">
                  <c:v>342.79999999999995</c:v>
                </c:pt>
                <c:pt idx="84">
                  <c:v>344.5</c:v>
                </c:pt>
                <c:pt idx="85">
                  <c:v>346.2</c:v>
                </c:pt>
                <c:pt idx="86">
                  <c:v>347.9</c:v>
                </c:pt>
                <c:pt idx="87">
                  <c:v>349.6</c:v>
                </c:pt>
                <c:pt idx="88">
                  <c:v>351.29999999999995</c:v>
                </c:pt>
                <c:pt idx="89">
                  <c:v>353</c:v>
                </c:pt>
                <c:pt idx="90">
                  <c:v>354.7</c:v>
                </c:pt>
                <c:pt idx="91">
                  <c:v>356.4</c:v>
                </c:pt>
                <c:pt idx="92">
                  <c:v>358.1</c:v>
                </c:pt>
                <c:pt idx="93">
                  <c:v>359.79999999999995</c:v>
                </c:pt>
                <c:pt idx="94">
                  <c:v>361.5</c:v>
                </c:pt>
                <c:pt idx="95">
                  <c:v>363.2</c:v>
                </c:pt>
                <c:pt idx="96">
                  <c:v>364.9</c:v>
                </c:pt>
                <c:pt idx="97">
                  <c:v>366.6</c:v>
                </c:pt>
                <c:pt idx="98">
                  <c:v>368.29999999999995</c:v>
                </c:pt>
                <c:pt idx="99">
                  <c:v>370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3021216"/>
        <c:axId val="563017688"/>
      </c:lineChart>
      <c:catAx>
        <c:axId val="563021216"/>
        <c:scaling>
          <c:orientation val="minMax"/>
        </c:scaling>
        <c:delete val="0"/>
        <c:axPos val="b"/>
        <c:majorTickMark val="out"/>
        <c:minorTickMark val="none"/>
        <c:tickLblPos val="nextTo"/>
        <c:crossAx val="563017688"/>
        <c:crosses val="autoZero"/>
        <c:auto val="1"/>
        <c:lblAlgn val="ctr"/>
        <c:lblOffset val="100"/>
        <c:noMultiLvlLbl val="0"/>
      </c:catAx>
      <c:valAx>
        <c:axId val="563017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3021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val>
            <c:numRef>
              <c:f>Sheet1!$B$2:$B$101</c:f>
              <c:numCache>
                <c:formatCode>General</c:formatCode>
                <c:ptCount val="100"/>
                <c:pt idx="0">
                  <c:v>50</c:v>
                </c:pt>
                <c:pt idx="1">
                  <c:v>70</c:v>
                </c:pt>
                <c:pt idx="2">
                  <c:v>90</c:v>
                </c:pt>
                <c:pt idx="3">
                  <c:v>110</c:v>
                </c:pt>
                <c:pt idx="4">
                  <c:v>130</c:v>
                </c:pt>
                <c:pt idx="5">
                  <c:v>150</c:v>
                </c:pt>
                <c:pt idx="6">
                  <c:v>170</c:v>
                </c:pt>
                <c:pt idx="7">
                  <c:v>190</c:v>
                </c:pt>
                <c:pt idx="8">
                  <c:v>210</c:v>
                </c:pt>
                <c:pt idx="9">
                  <c:v>230</c:v>
                </c:pt>
                <c:pt idx="10">
                  <c:v>250</c:v>
                </c:pt>
                <c:pt idx="11">
                  <c:v>270</c:v>
                </c:pt>
                <c:pt idx="12">
                  <c:v>290</c:v>
                </c:pt>
                <c:pt idx="13">
                  <c:v>310</c:v>
                </c:pt>
                <c:pt idx="14">
                  <c:v>330</c:v>
                </c:pt>
                <c:pt idx="15">
                  <c:v>350</c:v>
                </c:pt>
                <c:pt idx="16">
                  <c:v>370</c:v>
                </c:pt>
                <c:pt idx="17">
                  <c:v>390</c:v>
                </c:pt>
                <c:pt idx="18">
                  <c:v>410</c:v>
                </c:pt>
                <c:pt idx="19">
                  <c:v>430</c:v>
                </c:pt>
                <c:pt idx="20">
                  <c:v>450</c:v>
                </c:pt>
                <c:pt idx="21">
                  <c:v>470</c:v>
                </c:pt>
                <c:pt idx="22">
                  <c:v>490</c:v>
                </c:pt>
                <c:pt idx="23">
                  <c:v>510</c:v>
                </c:pt>
                <c:pt idx="24">
                  <c:v>530</c:v>
                </c:pt>
                <c:pt idx="25">
                  <c:v>550</c:v>
                </c:pt>
                <c:pt idx="26">
                  <c:v>570</c:v>
                </c:pt>
                <c:pt idx="27">
                  <c:v>590</c:v>
                </c:pt>
                <c:pt idx="28">
                  <c:v>610</c:v>
                </c:pt>
                <c:pt idx="29">
                  <c:v>630</c:v>
                </c:pt>
                <c:pt idx="30">
                  <c:v>650</c:v>
                </c:pt>
                <c:pt idx="31">
                  <c:v>670</c:v>
                </c:pt>
                <c:pt idx="32">
                  <c:v>690</c:v>
                </c:pt>
                <c:pt idx="33">
                  <c:v>710</c:v>
                </c:pt>
                <c:pt idx="34">
                  <c:v>730</c:v>
                </c:pt>
                <c:pt idx="35">
                  <c:v>750</c:v>
                </c:pt>
                <c:pt idx="36">
                  <c:v>770</c:v>
                </c:pt>
                <c:pt idx="37">
                  <c:v>790</c:v>
                </c:pt>
                <c:pt idx="38">
                  <c:v>810</c:v>
                </c:pt>
                <c:pt idx="39">
                  <c:v>830</c:v>
                </c:pt>
                <c:pt idx="40">
                  <c:v>850</c:v>
                </c:pt>
                <c:pt idx="41">
                  <c:v>870</c:v>
                </c:pt>
                <c:pt idx="42">
                  <c:v>890</c:v>
                </c:pt>
                <c:pt idx="43">
                  <c:v>910</c:v>
                </c:pt>
                <c:pt idx="44">
                  <c:v>930</c:v>
                </c:pt>
                <c:pt idx="45">
                  <c:v>950</c:v>
                </c:pt>
                <c:pt idx="46">
                  <c:v>970</c:v>
                </c:pt>
                <c:pt idx="47">
                  <c:v>990</c:v>
                </c:pt>
                <c:pt idx="48">
                  <c:v>1010</c:v>
                </c:pt>
                <c:pt idx="49">
                  <c:v>1030</c:v>
                </c:pt>
                <c:pt idx="50">
                  <c:v>1050</c:v>
                </c:pt>
                <c:pt idx="51">
                  <c:v>1070</c:v>
                </c:pt>
                <c:pt idx="52">
                  <c:v>1090</c:v>
                </c:pt>
                <c:pt idx="53">
                  <c:v>1110</c:v>
                </c:pt>
                <c:pt idx="54">
                  <c:v>1130</c:v>
                </c:pt>
                <c:pt idx="55">
                  <c:v>1150</c:v>
                </c:pt>
                <c:pt idx="56">
                  <c:v>1170</c:v>
                </c:pt>
                <c:pt idx="57">
                  <c:v>1190</c:v>
                </c:pt>
                <c:pt idx="58">
                  <c:v>1210</c:v>
                </c:pt>
                <c:pt idx="59">
                  <c:v>1230</c:v>
                </c:pt>
                <c:pt idx="60">
                  <c:v>1250</c:v>
                </c:pt>
                <c:pt idx="61">
                  <c:v>1270</c:v>
                </c:pt>
                <c:pt idx="62">
                  <c:v>1290</c:v>
                </c:pt>
                <c:pt idx="63">
                  <c:v>1310</c:v>
                </c:pt>
                <c:pt idx="64">
                  <c:v>1330</c:v>
                </c:pt>
                <c:pt idx="65">
                  <c:v>1350</c:v>
                </c:pt>
                <c:pt idx="66">
                  <c:v>1370</c:v>
                </c:pt>
                <c:pt idx="67">
                  <c:v>1390</c:v>
                </c:pt>
                <c:pt idx="68">
                  <c:v>1410</c:v>
                </c:pt>
                <c:pt idx="69">
                  <c:v>1430</c:v>
                </c:pt>
                <c:pt idx="70">
                  <c:v>1450</c:v>
                </c:pt>
                <c:pt idx="71">
                  <c:v>1470</c:v>
                </c:pt>
                <c:pt idx="72">
                  <c:v>1490</c:v>
                </c:pt>
                <c:pt idx="73">
                  <c:v>1510</c:v>
                </c:pt>
                <c:pt idx="74">
                  <c:v>1530</c:v>
                </c:pt>
                <c:pt idx="75">
                  <c:v>1550</c:v>
                </c:pt>
                <c:pt idx="76">
                  <c:v>1570</c:v>
                </c:pt>
                <c:pt idx="77">
                  <c:v>1590</c:v>
                </c:pt>
                <c:pt idx="78">
                  <c:v>1610</c:v>
                </c:pt>
                <c:pt idx="79">
                  <c:v>1630</c:v>
                </c:pt>
                <c:pt idx="80">
                  <c:v>1650</c:v>
                </c:pt>
                <c:pt idx="81">
                  <c:v>1670</c:v>
                </c:pt>
                <c:pt idx="82">
                  <c:v>1690</c:v>
                </c:pt>
                <c:pt idx="83">
                  <c:v>1710</c:v>
                </c:pt>
                <c:pt idx="84">
                  <c:v>1730</c:v>
                </c:pt>
                <c:pt idx="85">
                  <c:v>1750</c:v>
                </c:pt>
                <c:pt idx="86">
                  <c:v>1770</c:v>
                </c:pt>
                <c:pt idx="87">
                  <c:v>1790</c:v>
                </c:pt>
                <c:pt idx="88">
                  <c:v>1810</c:v>
                </c:pt>
                <c:pt idx="89">
                  <c:v>1830</c:v>
                </c:pt>
                <c:pt idx="90">
                  <c:v>1850</c:v>
                </c:pt>
                <c:pt idx="91">
                  <c:v>1870</c:v>
                </c:pt>
                <c:pt idx="92">
                  <c:v>1890</c:v>
                </c:pt>
                <c:pt idx="93">
                  <c:v>1910</c:v>
                </c:pt>
                <c:pt idx="94">
                  <c:v>1930</c:v>
                </c:pt>
                <c:pt idx="95">
                  <c:v>1950</c:v>
                </c:pt>
                <c:pt idx="96">
                  <c:v>1970</c:v>
                </c:pt>
                <c:pt idx="97">
                  <c:v>1990</c:v>
                </c:pt>
                <c:pt idx="98">
                  <c:v>2010</c:v>
                </c:pt>
                <c:pt idx="99">
                  <c:v>2030</c:v>
                </c:pt>
              </c:numCache>
            </c:numRef>
          </c:val>
          <c:smooth val="0"/>
        </c:ser>
        <c:ser>
          <c:idx val="2"/>
          <c:order val="1"/>
          <c:marker>
            <c:symbol val="none"/>
          </c:marker>
          <c:val>
            <c:numRef>
              <c:f>Sheet1!$C$2:$C$101</c:f>
              <c:numCache>
                <c:formatCode>General</c:formatCode>
                <c:ptCount val="100"/>
                <c:pt idx="0">
                  <c:v>201.7</c:v>
                </c:pt>
                <c:pt idx="1">
                  <c:v>203.4</c:v>
                </c:pt>
                <c:pt idx="2">
                  <c:v>205.1</c:v>
                </c:pt>
                <c:pt idx="3">
                  <c:v>206.8</c:v>
                </c:pt>
                <c:pt idx="4">
                  <c:v>208.5</c:v>
                </c:pt>
                <c:pt idx="5">
                  <c:v>210.2</c:v>
                </c:pt>
                <c:pt idx="6">
                  <c:v>211.9</c:v>
                </c:pt>
                <c:pt idx="7">
                  <c:v>213.6</c:v>
                </c:pt>
                <c:pt idx="8">
                  <c:v>215.3</c:v>
                </c:pt>
                <c:pt idx="9">
                  <c:v>217</c:v>
                </c:pt>
                <c:pt idx="10">
                  <c:v>218.7</c:v>
                </c:pt>
                <c:pt idx="11">
                  <c:v>220.4</c:v>
                </c:pt>
                <c:pt idx="12">
                  <c:v>222.1</c:v>
                </c:pt>
                <c:pt idx="13">
                  <c:v>223.8</c:v>
                </c:pt>
                <c:pt idx="14">
                  <c:v>225.5</c:v>
                </c:pt>
                <c:pt idx="15">
                  <c:v>227.2</c:v>
                </c:pt>
                <c:pt idx="16">
                  <c:v>228.9</c:v>
                </c:pt>
                <c:pt idx="17">
                  <c:v>230.6</c:v>
                </c:pt>
                <c:pt idx="18">
                  <c:v>232.3</c:v>
                </c:pt>
                <c:pt idx="19">
                  <c:v>234</c:v>
                </c:pt>
                <c:pt idx="20">
                  <c:v>235.7</c:v>
                </c:pt>
                <c:pt idx="21">
                  <c:v>237.4</c:v>
                </c:pt>
                <c:pt idx="22">
                  <c:v>239.1</c:v>
                </c:pt>
                <c:pt idx="23">
                  <c:v>240.8</c:v>
                </c:pt>
                <c:pt idx="24">
                  <c:v>242.5</c:v>
                </c:pt>
                <c:pt idx="25">
                  <c:v>244.2</c:v>
                </c:pt>
                <c:pt idx="26">
                  <c:v>245.9</c:v>
                </c:pt>
                <c:pt idx="27">
                  <c:v>247.6</c:v>
                </c:pt>
                <c:pt idx="28">
                  <c:v>249.3</c:v>
                </c:pt>
                <c:pt idx="29">
                  <c:v>251</c:v>
                </c:pt>
                <c:pt idx="30">
                  <c:v>252.7</c:v>
                </c:pt>
                <c:pt idx="31">
                  <c:v>254.4</c:v>
                </c:pt>
                <c:pt idx="32">
                  <c:v>256.10000000000002</c:v>
                </c:pt>
                <c:pt idx="33">
                  <c:v>257.8</c:v>
                </c:pt>
                <c:pt idx="34">
                  <c:v>259.5</c:v>
                </c:pt>
                <c:pt idx="35">
                  <c:v>261.2</c:v>
                </c:pt>
                <c:pt idx="36">
                  <c:v>262.89999999999998</c:v>
                </c:pt>
                <c:pt idx="37">
                  <c:v>264.60000000000002</c:v>
                </c:pt>
                <c:pt idx="38">
                  <c:v>266.3</c:v>
                </c:pt>
                <c:pt idx="39">
                  <c:v>268</c:v>
                </c:pt>
                <c:pt idx="40">
                  <c:v>269.7</c:v>
                </c:pt>
                <c:pt idx="41">
                  <c:v>271.39999999999998</c:v>
                </c:pt>
                <c:pt idx="42">
                  <c:v>273.10000000000002</c:v>
                </c:pt>
                <c:pt idx="43">
                  <c:v>274.8</c:v>
                </c:pt>
                <c:pt idx="44">
                  <c:v>276.5</c:v>
                </c:pt>
                <c:pt idx="45">
                  <c:v>278.2</c:v>
                </c:pt>
                <c:pt idx="46">
                  <c:v>279.89999999999998</c:v>
                </c:pt>
                <c:pt idx="47">
                  <c:v>281.60000000000002</c:v>
                </c:pt>
                <c:pt idx="48">
                  <c:v>283.3</c:v>
                </c:pt>
                <c:pt idx="49">
                  <c:v>285</c:v>
                </c:pt>
                <c:pt idx="50">
                  <c:v>286.7</c:v>
                </c:pt>
                <c:pt idx="51">
                  <c:v>288.39999999999998</c:v>
                </c:pt>
                <c:pt idx="52">
                  <c:v>290.10000000000002</c:v>
                </c:pt>
                <c:pt idx="53">
                  <c:v>291.8</c:v>
                </c:pt>
                <c:pt idx="54">
                  <c:v>293.5</c:v>
                </c:pt>
                <c:pt idx="55">
                  <c:v>295.2</c:v>
                </c:pt>
                <c:pt idx="56">
                  <c:v>296.89999999999998</c:v>
                </c:pt>
                <c:pt idx="57">
                  <c:v>298.60000000000002</c:v>
                </c:pt>
                <c:pt idx="58">
                  <c:v>300.3</c:v>
                </c:pt>
                <c:pt idx="59">
                  <c:v>302</c:v>
                </c:pt>
                <c:pt idx="60">
                  <c:v>303.7</c:v>
                </c:pt>
                <c:pt idx="61">
                  <c:v>305.39999999999998</c:v>
                </c:pt>
                <c:pt idx="62">
                  <c:v>307.10000000000002</c:v>
                </c:pt>
                <c:pt idx="63">
                  <c:v>308.8</c:v>
                </c:pt>
                <c:pt idx="64">
                  <c:v>310.5</c:v>
                </c:pt>
                <c:pt idx="65">
                  <c:v>312.2</c:v>
                </c:pt>
                <c:pt idx="66">
                  <c:v>313.89999999999998</c:v>
                </c:pt>
                <c:pt idx="67">
                  <c:v>315.60000000000002</c:v>
                </c:pt>
                <c:pt idx="68">
                  <c:v>317.3</c:v>
                </c:pt>
                <c:pt idx="69">
                  <c:v>319</c:v>
                </c:pt>
                <c:pt idx="70">
                  <c:v>320.7</c:v>
                </c:pt>
                <c:pt idx="71">
                  <c:v>322.39999999999998</c:v>
                </c:pt>
                <c:pt idx="72">
                  <c:v>324.10000000000002</c:v>
                </c:pt>
                <c:pt idx="73">
                  <c:v>325.8</c:v>
                </c:pt>
                <c:pt idx="74">
                  <c:v>327.5</c:v>
                </c:pt>
                <c:pt idx="75">
                  <c:v>329.2</c:v>
                </c:pt>
                <c:pt idx="76">
                  <c:v>330.9</c:v>
                </c:pt>
                <c:pt idx="77">
                  <c:v>332.6</c:v>
                </c:pt>
                <c:pt idx="78">
                  <c:v>334.29999999999995</c:v>
                </c:pt>
                <c:pt idx="79">
                  <c:v>336</c:v>
                </c:pt>
                <c:pt idx="80">
                  <c:v>337.7</c:v>
                </c:pt>
                <c:pt idx="81">
                  <c:v>339.4</c:v>
                </c:pt>
                <c:pt idx="82">
                  <c:v>341.1</c:v>
                </c:pt>
                <c:pt idx="83">
                  <c:v>342.79999999999995</c:v>
                </c:pt>
                <c:pt idx="84">
                  <c:v>344.5</c:v>
                </c:pt>
                <c:pt idx="85">
                  <c:v>346.2</c:v>
                </c:pt>
                <c:pt idx="86">
                  <c:v>347.9</c:v>
                </c:pt>
                <c:pt idx="87">
                  <c:v>349.6</c:v>
                </c:pt>
                <c:pt idx="88">
                  <c:v>351.29999999999995</c:v>
                </c:pt>
                <c:pt idx="89">
                  <c:v>353</c:v>
                </c:pt>
                <c:pt idx="90">
                  <c:v>354.7</c:v>
                </c:pt>
                <c:pt idx="91">
                  <c:v>356.4</c:v>
                </c:pt>
                <c:pt idx="92">
                  <c:v>358.1</c:v>
                </c:pt>
                <c:pt idx="93">
                  <c:v>359.79999999999995</c:v>
                </c:pt>
                <c:pt idx="94">
                  <c:v>361.5</c:v>
                </c:pt>
                <c:pt idx="95">
                  <c:v>363.2</c:v>
                </c:pt>
                <c:pt idx="96">
                  <c:v>364.9</c:v>
                </c:pt>
                <c:pt idx="97">
                  <c:v>366.6</c:v>
                </c:pt>
                <c:pt idx="98">
                  <c:v>368.29999999999995</c:v>
                </c:pt>
                <c:pt idx="99">
                  <c:v>370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3021608"/>
        <c:axId val="563018472"/>
      </c:lineChart>
      <c:catAx>
        <c:axId val="563021608"/>
        <c:scaling>
          <c:orientation val="minMax"/>
        </c:scaling>
        <c:delete val="0"/>
        <c:axPos val="b"/>
        <c:majorTickMark val="out"/>
        <c:minorTickMark val="none"/>
        <c:tickLblPos val="nextTo"/>
        <c:crossAx val="563018472"/>
        <c:crosses val="autoZero"/>
        <c:auto val="1"/>
        <c:lblAlgn val="ctr"/>
        <c:lblOffset val="100"/>
        <c:noMultiLvlLbl val="0"/>
      </c:catAx>
      <c:valAx>
        <c:axId val="563018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3021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val>
            <c:numRef>
              <c:f>Sheet1!$B$2:$B$50</c:f>
              <c:numCache>
                <c:formatCode>General</c:formatCode>
                <c:ptCount val="49"/>
                <c:pt idx="0">
                  <c:v>50</c:v>
                </c:pt>
                <c:pt idx="1">
                  <c:v>70</c:v>
                </c:pt>
                <c:pt idx="2">
                  <c:v>90</c:v>
                </c:pt>
                <c:pt idx="3">
                  <c:v>110</c:v>
                </c:pt>
                <c:pt idx="4">
                  <c:v>130</c:v>
                </c:pt>
                <c:pt idx="5">
                  <c:v>150</c:v>
                </c:pt>
                <c:pt idx="6">
                  <c:v>170</c:v>
                </c:pt>
                <c:pt idx="7">
                  <c:v>190</c:v>
                </c:pt>
                <c:pt idx="8">
                  <c:v>210</c:v>
                </c:pt>
                <c:pt idx="9">
                  <c:v>230</c:v>
                </c:pt>
                <c:pt idx="10">
                  <c:v>250</c:v>
                </c:pt>
                <c:pt idx="11">
                  <c:v>270</c:v>
                </c:pt>
                <c:pt idx="12">
                  <c:v>290</c:v>
                </c:pt>
                <c:pt idx="13">
                  <c:v>310</c:v>
                </c:pt>
                <c:pt idx="14">
                  <c:v>330</c:v>
                </c:pt>
                <c:pt idx="15">
                  <c:v>350</c:v>
                </c:pt>
                <c:pt idx="16">
                  <c:v>370</c:v>
                </c:pt>
                <c:pt idx="17">
                  <c:v>390</c:v>
                </c:pt>
                <c:pt idx="18">
                  <c:v>410</c:v>
                </c:pt>
                <c:pt idx="19">
                  <c:v>430</c:v>
                </c:pt>
                <c:pt idx="20">
                  <c:v>450</c:v>
                </c:pt>
                <c:pt idx="21">
                  <c:v>470</c:v>
                </c:pt>
                <c:pt idx="22">
                  <c:v>490</c:v>
                </c:pt>
                <c:pt idx="23">
                  <c:v>510</c:v>
                </c:pt>
                <c:pt idx="24">
                  <c:v>530</c:v>
                </c:pt>
                <c:pt idx="25">
                  <c:v>550</c:v>
                </c:pt>
                <c:pt idx="26">
                  <c:v>570</c:v>
                </c:pt>
                <c:pt idx="27">
                  <c:v>590</c:v>
                </c:pt>
                <c:pt idx="28">
                  <c:v>610</c:v>
                </c:pt>
                <c:pt idx="29">
                  <c:v>630</c:v>
                </c:pt>
                <c:pt idx="30">
                  <c:v>650</c:v>
                </c:pt>
                <c:pt idx="31">
                  <c:v>670</c:v>
                </c:pt>
                <c:pt idx="32">
                  <c:v>690</c:v>
                </c:pt>
                <c:pt idx="33">
                  <c:v>710</c:v>
                </c:pt>
                <c:pt idx="34">
                  <c:v>730</c:v>
                </c:pt>
                <c:pt idx="35">
                  <c:v>750</c:v>
                </c:pt>
                <c:pt idx="36">
                  <c:v>770</c:v>
                </c:pt>
                <c:pt idx="37">
                  <c:v>790</c:v>
                </c:pt>
                <c:pt idx="38">
                  <c:v>810</c:v>
                </c:pt>
                <c:pt idx="39">
                  <c:v>830</c:v>
                </c:pt>
                <c:pt idx="40">
                  <c:v>850</c:v>
                </c:pt>
                <c:pt idx="41">
                  <c:v>870</c:v>
                </c:pt>
                <c:pt idx="42">
                  <c:v>890</c:v>
                </c:pt>
                <c:pt idx="43">
                  <c:v>910</c:v>
                </c:pt>
                <c:pt idx="44">
                  <c:v>930</c:v>
                </c:pt>
                <c:pt idx="45">
                  <c:v>950</c:v>
                </c:pt>
                <c:pt idx="46">
                  <c:v>970</c:v>
                </c:pt>
                <c:pt idx="47">
                  <c:v>990</c:v>
                </c:pt>
                <c:pt idx="48">
                  <c:v>1010</c:v>
                </c:pt>
              </c:numCache>
            </c:numRef>
          </c:val>
          <c:smooth val="0"/>
        </c:ser>
        <c:ser>
          <c:idx val="0"/>
          <c:order val="1"/>
          <c:marker>
            <c:symbol val="none"/>
          </c:marker>
          <c:val>
            <c:numRef>
              <c:f>Sheet1!$D$2:$D$50</c:f>
              <c:numCache>
                <c:formatCode>General</c:formatCode>
                <c:ptCount val="49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9</c:v>
                </c:pt>
                <c:pt idx="4">
                  <c:v>16</c:v>
                </c:pt>
                <c:pt idx="5">
                  <c:v>25</c:v>
                </c:pt>
                <c:pt idx="6">
                  <c:v>36</c:v>
                </c:pt>
                <c:pt idx="7">
                  <c:v>49</c:v>
                </c:pt>
                <c:pt idx="8">
                  <c:v>64</c:v>
                </c:pt>
                <c:pt idx="9">
                  <c:v>81</c:v>
                </c:pt>
                <c:pt idx="10">
                  <c:v>100</c:v>
                </c:pt>
                <c:pt idx="11">
                  <c:v>121</c:v>
                </c:pt>
                <c:pt idx="12">
                  <c:v>144</c:v>
                </c:pt>
                <c:pt idx="13">
                  <c:v>169</c:v>
                </c:pt>
                <c:pt idx="14">
                  <c:v>196</c:v>
                </c:pt>
                <c:pt idx="15">
                  <c:v>225</c:v>
                </c:pt>
                <c:pt idx="16">
                  <c:v>256</c:v>
                </c:pt>
                <c:pt idx="17">
                  <c:v>289</c:v>
                </c:pt>
                <c:pt idx="18">
                  <c:v>324</c:v>
                </c:pt>
                <c:pt idx="19">
                  <c:v>361</c:v>
                </c:pt>
                <c:pt idx="20">
                  <c:v>400</c:v>
                </c:pt>
                <c:pt idx="21">
                  <c:v>441</c:v>
                </c:pt>
                <c:pt idx="22">
                  <c:v>484</c:v>
                </c:pt>
                <c:pt idx="23">
                  <c:v>529</c:v>
                </c:pt>
                <c:pt idx="24">
                  <c:v>576</c:v>
                </c:pt>
                <c:pt idx="25">
                  <c:v>625</c:v>
                </c:pt>
                <c:pt idx="26">
                  <c:v>676</c:v>
                </c:pt>
                <c:pt idx="27">
                  <c:v>729</c:v>
                </c:pt>
                <c:pt idx="28">
                  <c:v>784</c:v>
                </c:pt>
                <c:pt idx="29">
                  <c:v>841</c:v>
                </c:pt>
                <c:pt idx="30">
                  <c:v>900</c:v>
                </c:pt>
                <c:pt idx="31">
                  <c:v>961</c:v>
                </c:pt>
                <c:pt idx="32">
                  <c:v>1024</c:v>
                </c:pt>
                <c:pt idx="33">
                  <c:v>1089</c:v>
                </c:pt>
                <c:pt idx="34">
                  <c:v>1156</c:v>
                </c:pt>
                <c:pt idx="35">
                  <c:v>1225</c:v>
                </c:pt>
                <c:pt idx="36">
                  <c:v>1296</c:v>
                </c:pt>
                <c:pt idx="37">
                  <c:v>1369</c:v>
                </c:pt>
                <c:pt idx="38">
                  <c:v>1444</c:v>
                </c:pt>
                <c:pt idx="39">
                  <c:v>1521</c:v>
                </c:pt>
                <c:pt idx="40">
                  <c:v>1600</c:v>
                </c:pt>
                <c:pt idx="41">
                  <c:v>1681</c:v>
                </c:pt>
                <c:pt idx="42">
                  <c:v>1764</c:v>
                </c:pt>
                <c:pt idx="43">
                  <c:v>1849</c:v>
                </c:pt>
                <c:pt idx="44">
                  <c:v>1936</c:v>
                </c:pt>
                <c:pt idx="45">
                  <c:v>2025</c:v>
                </c:pt>
                <c:pt idx="46">
                  <c:v>2116</c:v>
                </c:pt>
                <c:pt idx="47">
                  <c:v>2209</c:v>
                </c:pt>
                <c:pt idx="48">
                  <c:v>2304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3022000"/>
        <c:axId val="563016120"/>
      </c:lineChart>
      <c:catAx>
        <c:axId val="563022000"/>
        <c:scaling>
          <c:orientation val="minMax"/>
        </c:scaling>
        <c:delete val="0"/>
        <c:axPos val="b"/>
        <c:majorTickMark val="out"/>
        <c:minorTickMark val="none"/>
        <c:tickLblPos val="nextTo"/>
        <c:crossAx val="563016120"/>
        <c:crosses val="autoZero"/>
        <c:auto val="1"/>
        <c:lblAlgn val="ctr"/>
        <c:lblOffset val="100"/>
        <c:noMultiLvlLbl val="0"/>
      </c:catAx>
      <c:valAx>
        <c:axId val="563016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3022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7348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1269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195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eaLnBrk="1"/>
            <a:fld id="{976EB3E0-4F04-401C-8053-7DE1A31469CC}" type="slidenum">
              <a:rPr lang="en-US" sz="1200" smtClean="0">
                <a:solidFill>
                  <a:srgbClr val="000000"/>
                </a:solidFill>
              </a:rPr>
              <a:pPr eaLnBrk="1"/>
              <a:t>35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6500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321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eaLnBrk="1"/>
            <a:fld id="{976EB3E0-4F04-401C-8053-7DE1A31469CC}" type="slidenum">
              <a:rPr lang="en-US" sz="1200" smtClean="0">
                <a:solidFill>
                  <a:srgbClr val="000000"/>
                </a:solidFill>
              </a:rPr>
              <a:pPr eaLnBrk="1"/>
              <a:t>36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6500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229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 eaLnBrk="1"/>
            <a:fld id="{976EB3E0-4F04-401C-8053-7DE1A31469CC}" type="slidenum">
              <a:rPr lang="en-US" sz="1200" smtClean="0">
                <a:solidFill>
                  <a:srgbClr val="000000"/>
                </a:solidFill>
              </a:rPr>
              <a:pPr eaLnBrk="1"/>
              <a:t>37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16500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818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8617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1288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GB"/>
              <a:t>C) .   Trace the execution of the code with a small visual example.</a:t>
            </a:r>
          </a:p>
        </p:txBody>
      </p:sp>
    </p:spTree>
    <p:extLst>
      <p:ext uri="{BB962C8B-B14F-4D97-AF65-F5344CB8AC3E}">
        <p14:creationId xmlns:p14="http://schemas.microsoft.com/office/powerpoint/2010/main" val="217039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/>
              <a:t>Correct answer C) the next pointer of the last item in the list is null.</a:t>
            </a:r>
          </a:p>
        </p:txBody>
      </p:sp>
    </p:spTree>
    <p:extLst>
      <p:ext uri="{BB962C8B-B14F-4D97-AF65-F5344CB8AC3E}">
        <p14:creationId xmlns:p14="http://schemas.microsoft.com/office/powerpoint/2010/main" val="2732550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GB"/>
              <a:t>Correct Answer B)</a:t>
            </a:r>
          </a:p>
        </p:txBody>
      </p:sp>
    </p:spTree>
    <p:extLst>
      <p:ext uri="{BB962C8B-B14F-4D97-AF65-F5344CB8AC3E}">
        <p14:creationId xmlns:p14="http://schemas.microsoft.com/office/powerpoint/2010/main" val="2929995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6791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/>
              <a:t>Correct Answer B)</a:t>
            </a:r>
          </a:p>
          <a:p>
            <a:pPr lvl="0" rtl="0">
              <a:buNone/>
            </a:pPr>
            <a:r>
              <a:rPr lang="en-GB"/>
              <a:t>Students might think you also need C (pointer to the node after) not realizing that you have that reference from current.next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745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7375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3858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3B36638-A246-45AF-B4A1-7BF0B62BE9F7}" type="datetimeFigureOut">
              <a:rPr lang="en-US" smtClean="0"/>
              <a:pPr/>
              <a:t>7/13/2014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peerinstruction4cs.org/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creativecommons.org/licenses/by-nc/4.0/" TargetMode="Externa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82.xml"/><Relationship Id="rId21" Type="http://schemas.openxmlformats.org/officeDocument/2006/relationships/tags" Target="../tags/tag77.xml"/><Relationship Id="rId42" Type="http://schemas.openxmlformats.org/officeDocument/2006/relationships/tags" Target="../tags/tag98.xml"/><Relationship Id="rId47" Type="http://schemas.openxmlformats.org/officeDocument/2006/relationships/tags" Target="../tags/tag103.xml"/><Relationship Id="rId63" Type="http://schemas.openxmlformats.org/officeDocument/2006/relationships/tags" Target="../tags/tag119.xml"/><Relationship Id="rId68" Type="http://schemas.openxmlformats.org/officeDocument/2006/relationships/tags" Target="../tags/tag124.xml"/><Relationship Id="rId84" Type="http://schemas.openxmlformats.org/officeDocument/2006/relationships/tags" Target="../tags/tag140.xml"/><Relationship Id="rId89" Type="http://schemas.openxmlformats.org/officeDocument/2006/relationships/tags" Target="../tags/tag145.xml"/><Relationship Id="rId7" Type="http://schemas.openxmlformats.org/officeDocument/2006/relationships/tags" Target="../tags/tag63.xml"/><Relationship Id="rId71" Type="http://schemas.openxmlformats.org/officeDocument/2006/relationships/tags" Target="../tags/tag127.xml"/><Relationship Id="rId92" Type="http://schemas.openxmlformats.org/officeDocument/2006/relationships/tags" Target="../tags/tag148.xml"/><Relationship Id="rId2" Type="http://schemas.openxmlformats.org/officeDocument/2006/relationships/tags" Target="../tags/tag58.xml"/><Relationship Id="rId16" Type="http://schemas.openxmlformats.org/officeDocument/2006/relationships/tags" Target="../tags/tag72.xml"/><Relationship Id="rId29" Type="http://schemas.openxmlformats.org/officeDocument/2006/relationships/tags" Target="../tags/tag85.xml"/><Relationship Id="rId11" Type="http://schemas.openxmlformats.org/officeDocument/2006/relationships/tags" Target="../tags/tag67.xml"/><Relationship Id="rId24" Type="http://schemas.openxmlformats.org/officeDocument/2006/relationships/tags" Target="../tags/tag80.xml"/><Relationship Id="rId32" Type="http://schemas.openxmlformats.org/officeDocument/2006/relationships/tags" Target="../tags/tag88.xml"/><Relationship Id="rId37" Type="http://schemas.openxmlformats.org/officeDocument/2006/relationships/tags" Target="../tags/tag93.xml"/><Relationship Id="rId40" Type="http://schemas.openxmlformats.org/officeDocument/2006/relationships/tags" Target="../tags/tag96.xml"/><Relationship Id="rId45" Type="http://schemas.openxmlformats.org/officeDocument/2006/relationships/tags" Target="../tags/tag101.xml"/><Relationship Id="rId53" Type="http://schemas.openxmlformats.org/officeDocument/2006/relationships/tags" Target="../tags/tag109.xml"/><Relationship Id="rId58" Type="http://schemas.openxmlformats.org/officeDocument/2006/relationships/tags" Target="../tags/tag114.xml"/><Relationship Id="rId66" Type="http://schemas.openxmlformats.org/officeDocument/2006/relationships/tags" Target="../tags/tag122.xml"/><Relationship Id="rId74" Type="http://schemas.openxmlformats.org/officeDocument/2006/relationships/tags" Target="../tags/tag130.xml"/><Relationship Id="rId79" Type="http://schemas.openxmlformats.org/officeDocument/2006/relationships/tags" Target="../tags/tag135.xml"/><Relationship Id="rId87" Type="http://schemas.openxmlformats.org/officeDocument/2006/relationships/tags" Target="../tags/tag143.xml"/><Relationship Id="rId102" Type="http://schemas.openxmlformats.org/officeDocument/2006/relationships/tags" Target="../tags/tag158.xml"/><Relationship Id="rId5" Type="http://schemas.openxmlformats.org/officeDocument/2006/relationships/tags" Target="../tags/tag61.xml"/><Relationship Id="rId61" Type="http://schemas.openxmlformats.org/officeDocument/2006/relationships/tags" Target="../tags/tag117.xml"/><Relationship Id="rId82" Type="http://schemas.openxmlformats.org/officeDocument/2006/relationships/tags" Target="../tags/tag138.xml"/><Relationship Id="rId90" Type="http://schemas.openxmlformats.org/officeDocument/2006/relationships/tags" Target="../tags/tag146.xml"/><Relationship Id="rId95" Type="http://schemas.openxmlformats.org/officeDocument/2006/relationships/tags" Target="../tags/tag151.xml"/><Relationship Id="rId19" Type="http://schemas.openxmlformats.org/officeDocument/2006/relationships/tags" Target="../tags/tag75.xml"/><Relationship Id="rId14" Type="http://schemas.openxmlformats.org/officeDocument/2006/relationships/tags" Target="../tags/tag70.xml"/><Relationship Id="rId22" Type="http://schemas.openxmlformats.org/officeDocument/2006/relationships/tags" Target="../tags/tag78.xml"/><Relationship Id="rId27" Type="http://schemas.openxmlformats.org/officeDocument/2006/relationships/tags" Target="../tags/tag83.xml"/><Relationship Id="rId30" Type="http://schemas.openxmlformats.org/officeDocument/2006/relationships/tags" Target="../tags/tag86.xml"/><Relationship Id="rId35" Type="http://schemas.openxmlformats.org/officeDocument/2006/relationships/tags" Target="../tags/tag91.xml"/><Relationship Id="rId43" Type="http://schemas.openxmlformats.org/officeDocument/2006/relationships/tags" Target="../tags/tag99.xml"/><Relationship Id="rId48" Type="http://schemas.openxmlformats.org/officeDocument/2006/relationships/tags" Target="../tags/tag104.xml"/><Relationship Id="rId56" Type="http://schemas.openxmlformats.org/officeDocument/2006/relationships/tags" Target="../tags/tag112.xml"/><Relationship Id="rId64" Type="http://schemas.openxmlformats.org/officeDocument/2006/relationships/tags" Target="../tags/tag120.xml"/><Relationship Id="rId69" Type="http://schemas.openxmlformats.org/officeDocument/2006/relationships/tags" Target="../tags/tag125.xml"/><Relationship Id="rId77" Type="http://schemas.openxmlformats.org/officeDocument/2006/relationships/tags" Target="../tags/tag133.xml"/><Relationship Id="rId100" Type="http://schemas.openxmlformats.org/officeDocument/2006/relationships/tags" Target="../tags/tag156.xml"/><Relationship Id="rId105" Type="http://schemas.openxmlformats.org/officeDocument/2006/relationships/tags" Target="../tags/tag161.xml"/><Relationship Id="rId8" Type="http://schemas.openxmlformats.org/officeDocument/2006/relationships/tags" Target="../tags/tag64.xml"/><Relationship Id="rId51" Type="http://schemas.openxmlformats.org/officeDocument/2006/relationships/tags" Target="../tags/tag107.xml"/><Relationship Id="rId72" Type="http://schemas.openxmlformats.org/officeDocument/2006/relationships/tags" Target="../tags/tag128.xml"/><Relationship Id="rId80" Type="http://schemas.openxmlformats.org/officeDocument/2006/relationships/tags" Target="../tags/tag136.xml"/><Relationship Id="rId85" Type="http://schemas.openxmlformats.org/officeDocument/2006/relationships/tags" Target="../tags/tag141.xml"/><Relationship Id="rId93" Type="http://schemas.openxmlformats.org/officeDocument/2006/relationships/tags" Target="../tags/tag149.xml"/><Relationship Id="rId98" Type="http://schemas.openxmlformats.org/officeDocument/2006/relationships/tags" Target="../tags/tag154.xml"/><Relationship Id="rId3" Type="http://schemas.openxmlformats.org/officeDocument/2006/relationships/tags" Target="../tags/tag59.xml"/><Relationship Id="rId12" Type="http://schemas.openxmlformats.org/officeDocument/2006/relationships/tags" Target="../tags/tag68.xml"/><Relationship Id="rId17" Type="http://schemas.openxmlformats.org/officeDocument/2006/relationships/tags" Target="../tags/tag73.xml"/><Relationship Id="rId25" Type="http://schemas.openxmlformats.org/officeDocument/2006/relationships/tags" Target="../tags/tag81.xml"/><Relationship Id="rId33" Type="http://schemas.openxmlformats.org/officeDocument/2006/relationships/tags" Target="../tags/tag89.xml"/><Relationship Id="rId38" Type="http://schemas.openxmlformats.org/officeDocument/2006/relationships/tags" Target="../tags/tag94.xml"/><Relationship Id="rId46" Type="http://schemas.openxmlformats.org/officeDocument/2006/relationships/tags" Target="../tags/tag102.xml"/><Relationship Id="rId59" Type="http://schemas.openxmlformats.org/officeDocument/2006/relationships/tags" Target="../tags/tag115.xml"/><Relationship Id="rId67" Type="http://schemas.openxmlformats.org/officeDocument/2006/relationships/tags" Target="../tags/tag123.xml"/><Relationship Id="rId103" Type="http://schemas.openxmlformats.org/officeDocument/2006/relationships/tags" Target="../tags/tag159.xml"/><Relationship Id="rId20" Type="http://schemas.openxmlformats.org/officeDocument/2006/relationships/tags" Target="../tags/tag76.xml"/><Relationship Id="rId41" Type="http://schemas.openxmlformats.org/officeDocument/2006/relationships/tags" Target="../tags/tag97.xml"/><Relationship Id="rId54" Type="http://schemas.openxmlformats.org/officeDocument/2006/relationships/tags" Target="../tags/tag110.xml"/><Relationship Id="rId62" Type="http://schemas.openxmlformats.org/officeDocument/2006/relationships/tags" Target="../tags/tag118.xml"/><Relationship Id="rId70" Type="http://schemas.openxmlformats.org/officeDocument/2006/relationships/tags" Target="../tags/tag126.xml"/><Relationship Id="rId75" Type="http://schemas.openxmlformats.org/officeDocument/2006/relationships/tags" Target="../tags/tag131.xml"/><Relationship Id="rId83" Type="http://schemas.openxmlformats.org/officeDocument/2006/relationships/tags" Target="../tags/tag139.xml"/><Relationship Id="rId88" Type="http://schemas.openxmlformats.org/officeDocument/2006/relationships/tags" Target="../tags/tag144.xml"/><Relationship Id="rId91" Type="http://schemas.openxmlformats.org/officeDocument/2006/relationships/tags" Target="../tags/tag147.xml"/><Relationship Id="rId96" Type="http://schemas.openxmlformats.org/officeDocument/2006/relationships/tags" Target="../tags/tag152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5" Type="http://schemas.openxmlformats.org/officeDocument/2006/relationships/tags" Target="../tags/tag71.xml"/><Relationship Id="rId23" Type="http://schemas.openxmlformats.org/officeDocument/2006/relationships/tags" Target="../tags/tag79.xml"/><Relationship Id="rId28" Type="http://schemas.openxmlformats.org/officeDocument/2006/relationships/tags" Target="../tags/tag84.xml"/><Relationship Id="rId36" Type="http://schemas.openxmlformats.org/officeDocument/2006/relationships/tags" Target="../tags/tag92.xml"/><Relationship Id="rId49" Type="http://schemas.openxmlformats.org/officeDocument/2006/relationships/tags" Target="../tags/tag105.xml"/><Relationship Id="rId57" Type="http://schemas.openxmlformats.org/officeDocument/2006/relationships/tags" Target="../tags/tag113.xml"/><Relationship Id="rId106" Type="http://schemas.openxmlformats.org/officeDocument/2006/relationships/slideLayout" Target="../slideLayouts/slideLayout2.xml"/><Relationship Id="rId10" Type="http://schemas.openxmlformats.org/officeDocument/2006/relationships/tags" Target="../tags/tag66.xml"/><Relationship Id="rId31" Type="http://schemas.openxmlformats.org/officeDocument/2006/relationships/tags" Target="../tags/tag87.xml"/><Relationship Id="rId44" Type="http://schemas.openxmlformats.org/officeDocument/2006/relationships/tags" Target="../tags/tag100.xml"/><Relationship Id="rId52" Type="http://schemas.openxmlformats.org/officeDocument/2006/relationships/tags" Target="../tags/tag108.xml"/><Relationship Id="rId60" Type="http://schemas.openxmlformats.org/officeDocument/2006/relationships/tags" Target="../tags/tag116.xml"/><Relationship Id="rId65" Type="http://schemas.openxmlformats.org/officeDocument/2006/relationships/tags" Target="../tags/tag121.xml"/><Relationship Id="rId73" Type="http://schemas.openxmlformats.org/officeDocument/2006/relationships/tags" Target="../tags/tag129.xml"/><Relationship Id="rId78" Type="http://schemas.openxmlformats.org/officeDocument/2006/relationships/tags" Target="../tags/tag134.xml"/><Relationship Id="rId81" Type="http://schemas.openxmlformats.org/officeDocument/2006/relationships/tags" Target="../tags/tag137.xml"/><Relationship Id="rId86" Type="http://schemas.openxmlformats.org/officeDocument/2006/relationships/tags" Target="../tags/tag142.xml"/><Relationship Id="rId94" Type="http://schemas.openxmlformats.org/officeDocument/2006/relationships/tags" Target="../tags/tag150.xml"/><Relationship Id="rId99" Type="http://schemas.openxmlformats.org/officeDocument/2006/relationships/tags" Target="../tags/tag155.xml"/><Relationship Id="rId101" Type="http://schemas.openxmlformats.org/officeDocument/2006/relationships/tags" Target="../tags/tag157.xml"/><Relationship Id="rId4" Type="http://schemas.openxmlformats.org/officeDocument/2006/relationships/tags" Target="../tags/tag60.xml"/><Relationship Id="rId9" Type="http://schemas.openxmlformats.org/officeDocument/2006/relationships/tags" Target="../tags/tag65.xml"/><Relationship Id="rId13" Type="http://schemas.openxmlformats.org/officeDocument/2006/relationships/tags" Target="../tags/tag69.xml"/><Relationship Id="rId18" Type="http://schemas.openxmlformats.org/officeDocument/2006/relationships/tags" Target="../tags/tag74.xml"/><Relationship Id="rId39" Type="http://schemas.openxmlformats.org/officeDocument/2006/relationships/tags" Target="../tags/tag95.xml"/><Relationship Id="rId34" Type="http://schemas.openxmlformats.org/officeDocument/2006/relationships/tags" Target="../tags/tag90.xml"/><Relationship Id="rId50" Type="http://schemas.openxmlformats.org/officeDocument/2006/relationships/tags" Target="../tags/tag106.xml"/><Relationship Id="rId55" Type="http://schemas.openxmlformats.org/officeDocument/2006/relationships/tags" Target="../tags/tag111.xml"/><Relationship Id="rId76" Type="http://schemas.openxmlformats.org/officeDocument/2006/relationships/tags" Target="../tags/tag132.xml"/><Relationship Id="rId97" Type="http://schemas.openxmlformats.org/officeDocument/2006/relationships/tags" Target="../tags/tag153.xml"/><Relationship Id="rId104" Type="http://schemas.openxmlformats.org/officeDocument/2006/relationships/tags" Target="../tags/tag160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174.xml"/><Relationship Id="rId18" Type="http://schemas.openxmlformats.org/officeDocument/2006/relationships/tags" Target="../tags/tag179.xml"/><Relationship Id="rId26" Type="http://schemas.openxmlformats.org/officeDocument/2006/relationships/tags" Target="../tags/tag187.xml"/><Relationship Id="rId39" Type="http://schemas.openxmlformats.org/officeDocument/2006/relationships/tags" Target="../tags/tag200.xml"/><Relationship Id="rId3" Type="http://schemas.openxmlformats.org/officeDocument/2006/relationships/tags" Target="../tags/tag164.xml"/><Relationship Id="rId21" Type="http://schemas.openxmlformats.org/officeDocument/2006/relationships/tags" Target="../tags/tag182.xml"/><Relationship Id="rId34" Type="http://schemas.openxmlformats.org/officeDocument/2006/relationships/tags" Target="../tags/tag195.xml"/><Relationship Id="rId42" Type="http://schemas.openxmlformats.org/officeDocument/2006/relationships/tags" Target="../tags/tag203.xml"/><Relationship Id="rId47" Type="http://schemas.openxmlformats.org/officeDocument/2006/relationships/tags" Target="../tags/tag208.xml"/><Relationship Id="rId50" Type="http://schemas.openxmlformats.org/officeDocument/2006/relationships/slideLayout" Target="../slideLayouts/slideLayout7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17" Type="http://schemas.openxmlformats.org/officeDocument/2006/relationships/tags" Target="../tags/tag178.xml"/><Relationship Id="rId25" Type="http://schemas.openxmlformats.org/officeDocument/2006/relationships/tags" Target="../tags/tag186.xml"/><Relationship Id="rId33" Type="http://schemas.openxmlformats.org/officeDocument/2006/relationships/tags" Target="../tags/tag194.xml"/><Relationship Id="rId38" Type="http://schemas.openxmlformats.org/officeDocument/2006/relationships/tags" Target="../tags/tag199.xml"/><Relationship Id="rId46" Type="http://schemas.openxmlformats.org/officeDocument/2006/relationships/tags" Target="../tags/tag207.xml"/><Relationship Id="rId2" Type="http://schemas.openxmlformats.org/officeDocument/2006/relationships/tags" Target="../tags/tag163.xml"/><Relationship Id="rId16" Type="http://schemas.openxmlformats.org/officeDocument/2006/relationships/tags" Target="../tags/tag177.xml"/><Relationship Id="rId20" Type="http://schemas.openxmlformats.org/officeDocument/2006/relationships/tags" Target="../tags/tag181.xml"/><Relationship Id="rId29" Type="http://schemas.openxmlformats.org/officeDocument/2006/relationships/tags" Target="../tags/tag190.xml"/><Relationship Id="rId41" Type="http://schemas.openxmlformats.org/officeDocument/2006/relationships/tags" Target="../tags/tag202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24" Type="http://schemas.openxmlformats.org/officeDocument/2006/relationships/tags" Target="../tags/tag185.xml"/><Relationship Id="rId32" Type="http://schemas.openxmlformats.org/officeDocument/2006/relationships/tags" Target="../tags/tag193.xml"/><Relationship Id="rId37" Type="http://schemas.openxmlformats.org/officeDocument/2006/relationships/tags" Target="../tags/tag198.xml"/><Relationship Id="rId40" Type="http://schemas.openxmlformats.org/officeDocument/2006/relationships/tags" Target="../tags/tag201.xml"/><Relationship Id="rId45" Type="http://schemas.openxmlformats.org/officeDocument/2006/relationships/tags" Target="../tags/tag206.xml"/><Relationship Id="rId5" Type="http://schemas.openxmlformats.org/officeDocument/2006/relationships/tags" Target="../tags/tag166.xml"/><Relationship Id="rId15" Type="http://schemas.openxmlformats.org/officeDocument/2006/relationships/tags" Target="../tags/tag176.xml"/><Relationship Id="rId23" Type="http://schemas.openxmlformats.org/officeDocument/2006/relationships/tags" Target="../tags/tag184.xml"/><Relationship Id="rId28" Type="http://schemas.openxmlformats.org/officeDocument/2006/relationships/tags" Target="../tags/tag189.xml"/><Relationship Id="rId36" Type="http://schemas.openxmlformats.org/officeDocument/2006/relationships/tags" Target="../tags/tag197.xml"/><Relationship Id="rId49" Type="http://schemas.openxmlformats.org/officeDocument/2006/relationships/tags" Target="../tags/tag210.xml"/><Relationship Id="rId10" Type="http://schemas.openxmlformats.org/officeDocument/2006/relationships/tags" Target="../tags/tag171.xml"/><Relationship Id="rId19" Type="http://schemas.openxmlformats.org/officeDocument/2006/relationships/tags" Target="../tags/tag180.xml"/><Relationship Id="rId31" Type="http://schemas.openxmlformats.org/officeDocument/2006/relationships/tags" Target="../tags/tag192.xml"/><Relationship Id="rId44" Type="http://schemas.openxmlformats.org/officeDocument/2006/relationships/tags" Target="../tags/tag205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Relationship Id="rId22" Type="http://schemas.openxmlformats.org/officeDocument/2006/relationships/tags" Target="../tags/tag183.xml"/><Relationship Id="rId27" Type="http://schemas.openxmlformats.org/officeDocument/2006/relationships/tags" Target="../tags/tag188.xml"/><Relationship Id="rId30" Type="http://schemas.openxmlformats.org/officeDocument/2006/relationships/tags" Target="../tags/tag191.xml"/><Relationship Id="rId35" Type="http://schemas.openxmlformats.org/officeDocument/2006/relationships/tags" Target="../tags/tag196.xml"/><Relationship Id="rId43" Type="http://schemas.openxmlformats.org/officeDocument/2006/relationships/tags" Target="../tags/tag204.xml"/><Relationship Id="rId48" Type="http://schemas.openxmlformats.org/officeDocument/2006/relationships/tags" Target="../tags/tag209.xml"/><Relationship Id="rId8" Type="http://schemas.openxmlformats.org/officeDocument/2006/relationships/tags" Target="../tags/tag169.xml"/><Relationship Id="rId51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13.xml"/><Relationship Id="rId2" Type="http://schemas.openxmlformats.org/officeDocument/2006/relationships/tags" Target="../tags/tag212.xml"/><Relationship Id="rId1" Type="http://schemas.openxmlformats.org/officeDocument/2006/relationships/tags" Target="../tags/tag211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6.xml"/><Relationship Id="rId1" Type="http://schemas.openxmlformats.org/officeDocument/2006/relationships/tags" Target="../tags/tag215.xml"/><Relationship Id="rId4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19.xml"/><Relationship Id="rId2" Type="http://schemas.openxmlformats.org/officeDocument/2006/relationships/tags" Target="../tags/tag218.xml"/><Relationship Id="rId1" Type="http://schemas.openxmlformats.org/officeDocument/2006/relationships/tags" Target="../tags/tag217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13" Type="http://schemas.openxmlformats.org/officeDocument/2006/relationships/tags" Target="../tags/tag232.xml"/><Relationship Id="rId3" Type="http://schemas.openxmlformats.org/officeDocument/2006/relationships/tags" Target="../tags/tag222.xml"/><Relationship Id="rId7" Type="http://schemas.openxmlformats.org/officeDocument/2006/relationships/tags" Target="../tags/tag226.xml"/><Relationship Id="rId12" Type="http://schemas.openxmlformats.org/officeDocument/2006/relationships/tags" Target="../tags/tag231.xml"/><Relationship Id="rId2" Type="http://schemas.openxmlformats.org/officeDocument/2006/relationships/tags" Target="../tags/tag221.xml"/><Relationship Id="rId16" Type="http://schemas.openxmlformats.org/officeDocument/2006/relationships/notesSlide" Target="../notesSlides/notesSlide7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11" Type="http://schemas.openxmlformats.org/officeDocument/2006/relationships/tags" Target="../tags/tag230.xml"/><Relationship Id="rId5" Type="http://schemas.openxmlformats.org/officeDocument/2006/relationships/tags" Target="../tags/tag224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29.xml"/><Relationship Id="rId4" Type="http://schemas.openxmlformats.org/officeDocument/2006/relationships/tags" Target="../tags/tag223.xml"/><Relationship Id="rId9" Type="http://schemas.openxmlformats.org/officeDocument/2006/relationships/tags" Target="../tags/tag228.xml"/><Relationship Id="rId14" Type="http://schemas.openxmlformats.org/officeDocument/2006/relationships/tags" Target="../tags/tag23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41.xml"/><Relationship Id="rId13" Type="http://schemas.openxmlformats.org/officeDocument/2006/relationships/tags" Target="../tags/tag246.xml"/><Relationship Id="rId18" Type="http://schemas.openxmlformats.org/officeDocument/2006/relationships/tags" Target="../tags/tag251.xml"/><Relationship Id="rId3" Type="http://schemas.openxmlformats.org/officeDocument/2006/relationships/tags" Target="../tags/tag236.xml"/><Relationship Id="rId21" Type="http://schemas.openxmlformats.org/officeDocument/2006/relationships/slideLayout" Target="../slideLayouts/slideLayout12.xml"/><Relationship Id="rId7" Type="http://schemas.openxmlformats.org/officeDocument/2006/relationships/tags" Target="../tags/tag240.xml"/><Relationship Id="rId12" Type="http://schemas.openxmlformats.org/officeDocument/2006/relationships/tags" Target="../tags/tag245.xml"/><Relationship Id="rId17" Type="http://schemas.openxmlformats.org/officeDocument/2006/relationships/tags" Target="../tags/tag250.xml"/><Relationship Id="rId2" Type="http://schemas.openxmlformats.org/officeDocument/2006/relationships/tags" Target="../tags/tag235.xml"/><Relationship Id="rId16" Type="http://schemas.openxmlformats.org/officeDocument/2006/relationships/tags" Target="../tags/tag249.xml"/><Relationship Id="rId20" Type="http://schemas.openxmlformats.org/officeDocument/2006/relationships/tags" Target="../tags/tag253.xml"/><Relationship Id="rId1" Type="http://schemas.openxmlformats.org/officeDocument/2006/relationships/tags" Target="../tags/tag234.xml"/><Relationship Id="rId6" Type="http://schemas.openxmlformats.org/officeDocument/2006/relationships/tags" Target="../tags/tag239.xml"/><Relationship Id="rId11" Type="http://schemas.openxmlformats.org/officeDocument/2006/relationships/tags" Target="../tags/tag244.xml"/><Relationship Id="rId5" Type="http://schemas.openxmlformats.org/officeDocument/2006/relationships/tags" Target="../tags/tag238.xml"/><Relationship Id="rId15" Type="http://schemas.openxmlformats.org/officeDocument/2006/relationships/tags" Target="../tags/tag248.xml"/><Relationship Id="rId10" Type="http://schemas.openxmlformats.org/officeDocument/2006/relationships/tags" Target="../tags/tag243.xml"/><Relationship Id="rId19" Type="http://schemas.openxmlformats.org/officeDocument/2006/relationships/tags" Target="../tags/tag252.xml"/><Relationship Id="rId4" Type="http://schemas.openxmlformats.org/officeDocument/2006/relationships/tags" Target="../tags/tag237.xml"/><Relationship Id="rId9" Type="http://schemas.openxmlformats.org/officeDocument/2006/relationships/tags" Target="../tags/tag242.xml"/><Relationship Id="rId14" Type="http://schemas.openxmlformats.org/officeDocument/2006/relationships/tags" Target="../tags/tag247.xml"/><Relationship Id="rId2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61.xml"/><Relationship Id="rId13" Type="http://schemas.openxmlformats.org/officeDocument/2006/relationships/tags" Target="../tags/tag266.xml"/><Relationship Id="rId3" Type="http://schemas.openxmlformats.org/officeDocument/2006/relationships/tags" Target="../tags/tag256.xml"/><Relationship Id="rId7" Type="http://schemas.openxmlformats.org/officeDocument/2006/relationships/tags" Target="../tags/tag260.xml"/><Relationship Id="rId12" Type="http://schemas.openxmlformats.org/officeDocument/2006/relationships/tags" Target="../tags/tag265.xml"/><Relationship Id="rId2" Type="http://schemas.openxmlformats.org/officeDocument/2006/relationships/tags" Target="../tags/tag255.xml"/><Relationship Id="rId16" Type="http://schemas.openxmlformats.org/officeDocument/2006/relationships/notesSlide" Target="../notesSlides/notesSlide9.xml"/><Relationship Id="rId1" Type="http://schemas.openxmlformats.org/officeDocument/2006/relationships/tags" Target="../tags/tag254.xml"/><Relationship Id="rId6" Type="http://schemas.openxmlformats.org/officeDocument/2006/relationships/tags" Target="../tags/tag259.xml"/><Relationship Id="rId11" Type="http://schemas.openxmlformats.org/officeDocument/2006/relationships/tags" Target="../tags/tag264.xml"/><Relationship Id="rId5" Type="http://schemas.openxmlformats.org/officeDocument/2006/relationships/tags" Target="../tags/tag25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63.xml"/><Relationship Id="rId4" Type="http://schemas.openxmlformats.org/officeDocument/2006/relationships/tags" Target="../tags/tag257.xml"/><Relationship Id="rId9" Type="http://schemas.openxmlformats.org/officeDocument/2006/relationships/tags" Target="../tags/tag262.xml"/><Relationship Id="rId14" Type="http://schemas.openxmlformats.org/officeDocument/2006/relationships/tags" Target="../tags/tag26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9.xml"/><Relationship Id="rId1" Type="http://schemas.openxmlformats.org/officeDocument/2006/relationships/tags" Target="../tags/tag268.xml"/><Relationship Id="rId4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1.xml"/><Relationship Id="rId1" Type="http://schemas.openxmlformats.org/officeDocument/2006/relationships/tags" Target="../tags/tag270.xml"/><Relationship Id="rId4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73.xml"/><Relationship Id="rId1" Type="http://schemas.openxmlformats.org/officeDocument/2006/relationships/tags" Target="../tags/tag27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5.xml"/><Relationship Id="rId1" Type="http://schemas.openxmlformats.org/officeDocument/2006/relationships/tags" Target="../tags/tag27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7.xml"/><Relationship Id="rId1" Type="http://schemas.openxmlformats.org/officeDocument/2006/relationships/tags" Target="../tags/tag27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9.xml"/><Relationship Id="rId1" Type="http://schemas.openxmlformats.org/officeDocument/2006/relationships/tags" Target="../tags/tag27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1.xml"/><Relationship Id="rId1" Type="http://schemas.openxmlformats.org/officeDocument/2006/relationships/tags" Target="../tags/tag28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3.xml"/><Relationship Id="rId1" Type="http://schemas.openxmlformats.org/officeDocument/2006/relationships/tags" Target="../tags/tag28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5.xml"/><Relationship Id="rId1" Type="http://schemas.openxmlformats.org/officeDocument/2006/relationships/tags" Target="../tags/tag28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7.xml"/><Relationship Id="rId1" Type="http://schemas.openxmlformats.org/officeDocument/2006/relationships/tags" Target="../tags/tag28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9.xml"/><Relationship Id="rId1" Type="http://schemas.openxmlformats.org/officeDocument/2006/relationships/tags" Target="../tags/tag28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1.xml"/><Relationship Id="rId1" Type="http://schemas.openxmlformats.org/officeDocument/2006/relationships/tags" Target="../tags/tag29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294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298.xml"/><Relationship Id="rId2" Type="http://schemas.openxmlformats.org/officeDocument/2006/relationships/tags" Target="../tags/tag297.xml"/><Relationship Id="rId1" Type="http://schemas.openxmlformats.org/officeDocument/2006/relationships/tags" Target="../tags/tag296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302.xml"/><Relationship Id="rId2" Type="http://schemas.openxmlformats.org/officeDocument/2006/relationships/tags" Target="../tags/tag301.xml"/><Relationship Id="rId1" Type="http://schemas.openxmlformats.org/officeDocument/2006/relationships/tags" Target="../tags/tag300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5.xml"/><Relationship Id="rId1" Type="http://schemas.openxmlformats.org/officeDocument/2006/relationships/tags" Target="../tags/tag30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1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10" Type="http://schemas.openxmlformats.org/officeDocument/2006/relationships/chart" Target="../charts/chart2.xml"/><Relationship Id="rId4" Type="http://schemas.openxmlformats.org/officeDocument/2006/relationships/tags" Target="../tags/tag20.xml"/><Relationship Id="rId9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chart" Target="../charts/chart3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CSE 12 – Basic Data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1900" dirty="0" smtClean="0"/>
              <a:t>Cynthia </a:t>
            </a:r>
            <a:r>
              <a:rPr lang="en-US" sz="1900" dirty="0" smtClean="0"/>
              <a:t>Bailey </a:t>
            </a:r>
            <a:r>
              <a:rPr lang="en-US" sz="1900" dirty="0" smtClean="0"/>
              <a:t>Lee</a:t>
            </a:r>
          </a:p>
          <a:p>
            <a:endParaRPr lang="en-US" dirty="0"/>
          </a:p>
          <a:p>
            <a:r>
              <a:rPr lang="en-US" sz="1700" dirty="0" smtClean="0"/>
              <a:t>Some slides and figures adapted from Paul </a:t>
            </a:r>
            <a:r>
              <a:rPr lang="en-US" sz="1700" dirty="0" err="1" smtClean="0"/>
              <a:t>Kube’s</a:t>
            </a:r>
            <a:r>
              <a:rPr lang="en-US" sz="1700" dirty="0" smtClean="0"/>
              <a:t> CSE 12</a:t>
            </a:r>
            <a:endParaRPr lang="en-US" sz="17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2362200"/>
            <a:ext cx="3457575" cy="307776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CS2 in Java Peer Instruction Materials by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Cynthia Lee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is licensed under a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Creative Commons Attribution-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NonCommercial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6"/>
              </a:rPr>
              <a:t> 4.0 International License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Based on a work at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http://peerinstruction4cs.org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Permissions beyond the scope of this license may be available at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7"/>
              </a:rPr>
              <a:t>http://peerinstruction4cs.org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026" name="Picture 2" descr="Creative Commons License">
            <a:hlinkClick r:id="rId6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091" y="2467276"/>
            <a:ext cx="1369391" cy="48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677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81000"/>
            <a:ext cx="7467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Count how many times each line executes, then say which O( ) </a:t>
            </a:r>
            <a:r>
              <a:rPr lang="en-US" sz="2400" b="1" dirty="0" smtClean="0"/>
              <a:t>statement(s) is(are) true</a:t>
            </a:r>
            <a:r>
              <a:rPr lang="en-US" sz="24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609600" y="5105400"/>
            <a:ext cx="7772400" cy="1295400"/>
          </a:xfrm>
        </p:spPr>
        <p:txBody>
          <a:bodyPr numCol="2">
            <a:normAutofit lnSpcReduction="10000"/>
          </a:bodyPr>
          <a:lstStyle/>
          <a:p>
            <a:pPr marL="525780" indent="-457200">
              <a:buFont typeface="+mj-lt"/>
              <a:buAutoNum type="alphaUcPeriod"/>
            </a:pPr>
            <a:r>
              <a:rPr lang="en-US" dirty="0"/>
              <a:t>f(n) = O(2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O(n)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O(n</a:t>
            </a:r>
            <a:r>
              <a:rPr lang="en-US" baseline="30000" dirty="0"/>
              <a:t>3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</a:t>
            </a:r>
          </a:p>
          <a:p>
            <a:pPr marL="68580" indent="0">
              <a:buNone/>
            </a:pPr>
            <a:r>
              <a:rPr lang="en-US" i="1" dirty="0" smtClean="0">
                <a:latin typeface="Calibri" pitchFamily="34" charset="0"/>
              </a:rPr>
              <a:t>(assume n = </a:t>
            </a:r>
            <a:r>
              <a:rPr lang="en-US" i="1" dirty="0" err="1" smtClean="0">
                <a:latin typeface="Calibri" pitchFamily="34" charset="0"/>
              </a:rPr>
              <a:t>arr.length</a:t>
            </a:r>
            <a:r>
              <a:rPr lang="en-US" i="1" dirty="0" smtClean="0">
                <a:latin typeface="Calibri" pitchFamily="34" charset="0"/>
              </a:rPr>
              <a:t>)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1295400" y="1905000"/>
            <a:ext cx="6400800" cy="31242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maxDifference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6858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max = 0;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++) {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for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j=0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j&lt;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j++) {</a:t>
            </a:r>
          </a:p>
          <a:p>
            <a:pPr marL="6858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–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[j] &gt; max)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max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–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[j];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return max;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7086600" y="1905000"/>
            <a:ext cx="685800" cy="349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3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4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6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7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8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9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819900" y="16002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Line #</a:t>
            </a:r>
          </a:p>
        </p:txBody>
      </p:sp>
    </p:spTree>
    <p:extLst>
      <p:ext uri="{BB962C8B-B14F-4D97-AF65-F5344CB8AC3E}">
        <p14:creationId xmlns:p14="http://schemas.microsoft.com/office/powerpoint/2010/main" val="361526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381000"/>
            <a:ext cx="7467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Count how many times each line executes, then say which O( ) </a:t>
            </a:r>
            <a:r>
              <a:rPr lang="en-US" sz="2400" b="1" dirty="0" smtClean="0"/>
              <a:t>statement(s) is(are) true</a:t>
            </a:r>
            <a:r>
              <a:rPr lang="en-US" sz="24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>
          <a:xfrm>
            <a:off x="609600" y="5105400"/>
            <a:ext cx="7772400" cy="1295400"/>
          </a:xfrm>
        </p:spPr>
        <p:txBody>
          <a:bodyPr numCol="2">
            <a:normAutofit lnSpcReduction="10000"/>
          </a:bodyPr>
          <a:lstStyle/>
          <a:p>
            <a:pPr marL="525780" indent="-457200">
              <a:buFont typeface="+mj-lt"/>
              <a:buAutoNum type="alphaUcPeriod"/>
            </a:pPr>
            <a:r>
              <a:rPr lang="en-US" dirty="0"/>
              <a:t>f(n) = </a:t>
            </a:r>
            <a:r>
              <a:rPr lang="el-GR" dirty="0"/>
              <a:t>θ</a:t>
            </a:r>
            <a:r>
              <a:rPr lang="en-US" dirty="0" smtClean="0"/>
              <a:t>(2</a:t>
            </a:r>
            <a:r>
              <a:rPr lang="en-US" baseline="30000" dirty="0" smtClean="0"/>
              <a:t>n</a:t>
            </a:r>
            <a:r>
              <a:rPr lang="en-US" dirty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</a:t>
            </a:r>
            <a:r>
              <a:rPr lang="el-GR" dirty="0"/>
              <a:t>θ</a:t>
            </a:r>
            <a:r>
              <a:rPr lang="en-US" dirty="0" smtClean="0"/>
              <a:t>(n</a:t>
            </a:r>
            <a:r>
              <a:rPr lang="en-US" baseline="30000" dirty="0" smtClean="0"/>
              <a:t>2</a:t>
            </a:r>
            <a:r>
              <a:rPr lang="en-US" dirty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</a:t>
            </a:r>
            <a:r>
              <a:rPr lang="el-GR" dirty="0"/>
              <a:t>θ</a:t>
            </a:r>
            <a:r>
              <a:rPr lang="en-US" dirty="0" smtClean="0"/>
              <a:t>(n</a:t>
            </a:r>
            <a:r>
              <a:rPr lang="en-US" dirty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/>
              <a:t>f(n) = </a:t>
            </a:r>
            <a:r>
              <a:rPr lang="el-GR" dirty="0"/>
              <a:t>θ</a:t>
            </a:r>
            <a:r>
              <a:rPr lang="en-US" dirty="0" smtClean="0"/>
              <a:t>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Other/none/more</a:t>
            </a:r>
          </a:p>
          <a:p>
            <a:pPr marL="68580" indent="0">
              <a:buNone/>
            </a:pPr>
            <a:r>
              <a:rPr lang="en-US" i="1" dirty="0" smtClean="0">
                <a:latin typeface="Calibri" pitchFamily="34" charset="0"/>
              </a:rPr>
              <a:t>(assume n = </a:t>
            </a:r>
            <a:r>
              <a:rPr lang="en-US" i="1" dirty="0" err="1" smtClean="0">
                <a:latin typeface="Calibri" pitchFamily="34" charset="0"/>
              </a:rPr>
              <a:t>arr.length</a:t>
            </a:r>
            <a:r>
              <a:rPr lang="en-US" i="1" dirty="0" smtClean="0">
                <a:latin typeface="Calibri" pitchFamily="34" charset="0"/>
              </a:rPr>
              <a:t>)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  <p:custDataLst>
              <p:tags r:id="rId3"/>
            </p:custDataLst>
          </p:nvPr>
        </p:nvSpPr>
        <p:spPr>
          <a:xfrm>
            <a:off x="1295400" y="1905000"/>
            <a:ext cx="6400800" cy="31242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maxDifference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6858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max = 0;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++) {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for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j=0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j&lt;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j++) {</a:t>
            </a:r>
          </a:p>
          <a:p>
            <a:pPr marL="6858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–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[j] &gt; max)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max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–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[j];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return max;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7086600" y="1905000"/>
            <a:ext cx="685800" cy="349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3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4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6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7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8</a:t>
            </a:r>
          </a:p>
          <a:p>
            <a:pPr marL="68580" indent="0">
              <a:buFont typeface="Wingdings 2" pitchFamily="18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9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819900" y="16002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Font typeface="Wingdings 2" pitchFamily="18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Line #</a:t>
            </a:r>
          </a:p>
        </p:txBody>
      </p:sp>
    </p:spTree>
    <p:extLst>
      <p:ext uri="{BB962C8B-B14F-4D97-AF65-F5344CB8AC3E}">
        <p14:creationId xmlns:p14="http://schemas.microsoft.com/office/powerpoint/2010/main" val="1611307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98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024744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 dirty="0"/>
              <a:t>Linked list of Objects	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447800"/>
            <a:ext cx="6777317" cy="35089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private Node head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size;</a:t>
            </a:r>
            <a:endParaRPr lang="en-GB" sz="2000" dirty="0">
              <a:latin typeface="Courier New" pitchFamily="49" charset="0"/>
              <a:cs typeface="Courier New" pitchFamily="49" charset="0"/>
            </a:endParaRP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class Node {</a:t>
            </a: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	public Object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data;</a:t>
            </a:r>
            <a:endParaRPr lang="en-GB" sz="2000" dirty="0">
              <a:latin typeface="Courier New" pitchFamily="49" charset="0"/>
              <a:cs typeface="Courier New" pitchFamily="49" charset="0"/>
            </a:endParaRP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	public Node next;</a:t>
            </a: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	public Node(Object d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Node n) {</a:t>
            </a: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data =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GB" sz="2000" dirty="0">
              <a:latin typeface="Courier New" pitchFamily="49" charset="0"/>
              <a:cs typeface="Courier New" pitchFamily="49" charset="0"/>
            </a:endParaRP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		next = n;</a:t>
            </a: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ublic class List12&lt;E&gt; implements java.util.List&lt;E&gt;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5410200"/>
            <a:ext cx="7239000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YOUR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Arial" pitchFamily="34" charset="0"/>
              </a:rPr>
              <a:t> HW ONE IS SLIGHTLY DIFFERENT!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public class List12&lt;E&gt; implements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java.util.List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&lt;E&gt;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534503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47656" y="457200"/>
            <a:ext cx="7024744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 dirty="0"/>
              <a:t>Complete the code...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42191" y="1676400"/>
            <a:ext cx="6982609" cy="430862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GB" dirty="0"/>
              <a:t>In the next set of slides, we will explore some common misunderstandings about linked lists by asking you to identify missing lines of code in linked list methods</a:t>
            </a:r>
          </a:p>
          <a:p>
            <a:r>
              <a:rPr lang="en-GB" dirty="0" smtClean="0"/>
              <a:t>This will be slightly different from your HW, to give you the idea but not do it for you </a:t>
            </a:r>
            <a:r>
              <a:rPr lang="en-GB" dirty="0" smtClean="0">
                <a:sym typeface="Wingdings" pitchFamily="2" charset="2"/>
              </a:rPr>
              <a:t>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/>
              <a:t>Methods we will look at </a:t>
            </a:r>
            <a:r>
              <a:rPr lang="en-GB" dirty="0" smtClean="0"/>
              <a:t>are:</a:t>
            </a:r>
          </a:p>
          <a:p>
            <a:pPr lvl="1"/>
            <a:r>
              <a:rPr lang="en-GB" dirty="0" err="1" smtClean="0"/>
              <a:t>addFirst</a:t>
            </a:r>
            <a:r>
              <a:rPr lang="en-GB" dirty="0" smtClean="0"/>
              <a:t>(Object o)</a:t>
            </a:r>
          </a:p>
          <a:p>
            <a:pPr lvl="1"/>
            <a:r>
              <a:rPr lang="en-GB" dirty="0" err="1" smtClean="0"/>
              <a:t>addLast</a:t>
            </a:r>
            <a:r>
              <a:rPr lang="en-GB" dirty="0" smtClean="0"/>
              <a:t>(Object o)</a:t>
            </a:r>
          </a:p>
          <a:p>
            <a:pPr lvl="1"/>
            <a:r>
              <a:rPr lang="en-GB" dirty="0" smtClean="0"/>
              <a:t>remove(Object </a:t>
            </a:r>
            <a:r>
              <a:rPr lang="en-GB" dirty="0"/>
              <a:t>o)</a:t>
            </a:r>
          </a:p>
        </p:txBody>
      </p:sp>
    </p:spTree>
    <p:extLst>
      <p:ext uri="{BB962C8B-B14F-4D97-AF65-F5344CB8AC3E}">
        <p14:creationId xmlns:p14="http://schemas.microsoft.com/office/powerpoint/2010/main" val="2499984783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our class looks in memory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94163" y="3756025"/>
            <a:ext cx="250825" cy="192088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375525" y="2927350"/>
            <a:ext cx="377825" cy="450850"/>
          </a:xfrm>
          <a:prstGeom prst="ellipse">
            <a:avLst/>
          </a:prstGeom>
          <a:solidFill>
            <a:srgbClr val="FFCC99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191000"/>
            <a:ext cx="4800600" cy="648512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- “head” points to first node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- We keep track of size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58000" y="4267200"/>
            <a:ext cx="1930400" cy="1017588"/>
          </a:xfrm>
          <a:prstGeom prst="rect">
            <a:avLst/>
          </a:prstGeom>
          <a:solidFill>
            <a:srgbClr val="FFCC99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Null next pointer</a:t>
            </a:r>
          </a:p>
          <a:p>
            <a:pPr>
              <a:buClrTx/>
              <a:buFontTx/>
              <a:buNone/>
            </a:pPr>
            <a:r>
              <a:rPr lang="en-US" sz="2000">
                <a:solidFill>
                  <a:srgbClr val="000000"/>
                </a:solidFill>
              </a:rPr>
              <a:t>means “end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of the list”</a:t>
            </a:r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643813" y="3346450"/>
            <a:ext cx="455612" cy="944563"/>
          </a:xfrm>
          <a:prstGeom prst="line">
            <a:avLst/>
          </a:prstGeom>
          <a:noFill/>
          <a:ln w="1908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154613" y="3184525"/>
            <a:ext cx="304800" cy="160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20775" y="3138488"/>
            <a:ext cx="481013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600450" y="2946400"/>
            <a:ext cx="752475" cy="519113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59175" y="2903538"/>
            <a:ext cx="608013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next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data</a:t>
            </a:r>
          </a:p>
        </p:txBody>
      </p:sp>
      <p:sp>
        <p:nvSpPr>
          <p:cNvPr id="14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11625" y="2997200"/>
            <a:ext cx="168275" cy="195263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119563" y="3225800"/>
            <a:ext cx="168275" cy="195263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06925" y="2960688"/>
            <a:ext cx="752475" cy="519112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565650" y="2917825"/>
            <a:ext cx="608013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next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data</a:t>
            </a:r>
          </a:p>
        </p:txBody>
      </p:sp>
      <p:sp>
        <p:nvSpPr>
          <p:cNvPr id="18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18100" y="3008313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26038" y="3240088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07050" y="2960688"/>
            <a:ext cx="752475" cy="519112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1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567363" y="2917825"/>
            <a:ext cx="608012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next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data</a:t>
            </a:r>
          </a:p>
        </p:txBody>
      </p:sp>
      <p:sp>
        <p:nvSpPr>
          <p:cNvPr id="22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19813" y="3008313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27750" y="3240088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607175" y="2974975"/>
            <a:ext cx="752475" cy="519113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5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567488" y="2932113"/>
            <a:ext cx="608012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next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data</a:t>
            </a:r>
          </a:p>
        </p:txBody>
      </p:sp>
      <p:sp>
        <p:nvSpPr>
          <p:cNvPr id="26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119938" y="3027363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127875" y="3254375"/>
            <a:ext cx="168275" cy="195263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8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960563" y="2898775"/>
            <a:ext cx="827087" cy="782638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528888" y="3063875"/>
            <a:ext cx="168275" cy="195263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952625" y="2973388"/>
            <a:ext cx="560388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 dirty="0">
                <a:solidFill>
                  <a:srgbClr val="DC2300"/>
                </a:solidFill>
                <a:latin typeface="Courier 10 Pitch" pitchFamily="1" charset="0"/>
              </a:rPr>
              <a:t>head</a:t>
            </a:r>
          </a:p>
        </p:txBody>
      </p:sp>
      <p:sp>
        <p:nvSpPr>
          <p:cNvPr id="31" name="Rectangle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447800" y="3116263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7239000" y="3124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7467600" y="2870200"/>
            <a:ext cx="1588" cy="5064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542213" y="2921000"/>
            <a:ext cx="1587" cy="3857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7613650" y="2987675"/>
            <a:ext cx="1588" cy="2825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7542213" y="2930525"/>
            <a:ext cx="1587" cy="3857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7691438" y="3057525"/>
            <a:ext cx="1587" cy="1317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605088" y="3149600"/>
            <a:ext cx="1003300" cy="3175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4206875" y="3082925"/>
            <a:ext cx="387350" cy="25400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213350" y="3086100"/>
            <a:ext cx="387350" cy="25400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6218238" y="3086100"/>
            <a:ext cx="387350" cy="25400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1504950" y="3214688"/>
            <a:ext cx="434975" cy="1587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094413" y="3773488"/>
            <a:ext cx="250825" cy="192087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94288" y="3773488"/>
            <a:ext cx="250825" cy="192087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094163" y="3756025"/>
            <a:ext cx="250825" cy="192088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096125" y="3765550"/>
            <a:ext cx="250825" cy="192088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4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4197350" y="3327400"/>
            <a:ext cx="4763" cy="417513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5208588" y="3352800"/>
            <a:ext cx="4762" cy="415925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6208713" y="3352800"/>
            <a:ext cx="4762" cy="415925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7215188" y="3346450"/>
            <a:ext cx="4762" cy="415925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1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6210300" y="3352800"/>
            <a:ext cx="4763" cy="415925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Text Box 52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035425" y="3692525"/>
            <a:ext cx="3635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15</a:t>
            </a:r>
          </a:p>
        </p:txBody>
      </p:sp>
      <p:sp>
        <p:nvSpPr>
          <p:cNvPr id="53" name="Text Box 53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049838" y="3729038"/>
            <a:ext cx="363537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10</a:t>
            </a:r>
          </a:p>
        </p:txBody>
      </p:sp>
      <p:sp>
        <p:nvSpPr>
          <p:cNvPr id="54" name="Text Box 54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045200" y="3719513"/>
            <a:ext cx="3635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40</a:t>
            </a:r>
          </a:p>
        </p:txBody>
      </p:sp>
      <p:sp>
        <p:nvSpPr>
          <p:cNvPr id="55" name="Text Box 55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51675" y="3709988"/>
            <a:ext cx="3635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77</a:t>
            </a:r>
          </a:p>
        </p:txBody>
      </p:sp>
      <p:sp>
        <p:nvSpPr>
          <p:cNvPr id="57" name="Rectangle 57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3600450" y="2946400"/>
            <a:ext cx="752475" cy="519113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Text Box 58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59175" y="2903538"/>
            <a:ext cx="608013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next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data</a:t>
            </a:r>
          </a:p>
        </p:txBody>
      </p:sp>
      <p:sp>
        <p:nvSpPr>
          <p:cNvPr id="59" name="Rectangle 5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11625" y="2997200"/>
            <a:ext cx="168275" cy="195263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60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119563" y="3225800"/>
            <a:ext cx="168275" cy="195263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61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606925" y="2960688"/>
            <a:ext cx="752475" cy="519112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62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565650" y="2917825"/>
            <a:ext cx="608013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next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data</a:t>
            </a:r>
          </a:p>
        </p:txBody>
      </p:sp>
      <p:sp>
        <p:nvSpPr>
          <p:cNvPr id="63" name="Rectangle 63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118100" y="3008313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6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126038" y="3240088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5607050" y="2960688"/>
            <a:ext cx="752475" cy="519112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 Box 66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567363" y="2917825"/>
            <a:ext cx="608012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next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data</a:t>
            </a:r>
          </a:p>
        </p:txBody>
      </p:sp>
      <p:sp>
        <p:nvSpPr>
          <p:cNvPr id="67" name="Rectangle 67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6119813" y="3008313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6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6127750" y="3240088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Rectangle 69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607175" y="2974975"/>
            <a:ext cx="752475" cy="519113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70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567488" y="2932113"/>
            <a:ext cx="608012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next</a:t>
            </a:r>
          </a:p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data</a:t>
            </a:r>
          </a:p>
        </p:txBody>
      </p:sp>
      <p:sp>
        <p:nvSpPr>
          <p:cNvPr id="71" name="Rectangle 71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7119938" y="3027363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72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7127875" y="3254375"/>
            <a:ext cx="168275" cy="195263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3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447800" y="3116263"/>
            <a:ext cx="168275" cy="195262"/>
          </a:xfrm>
          <a:prstGeom prst="rect">
            <a:avLst/>
          </a:prstGeom>
          <a:solidFill>
            <a:srgbClr val="CCFFFF"/>
          </a:solidFill>
          <a:ln w="9360">
            <a:solidFill>
              <a:srgbClr val="FFCC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74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968375" y="3044825"/>
            <a:ext cx="42227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ls</a:t>
            </a:r>
          </a:p>
        </p:txBody>
      </p:sp>
      <p:sp>
        <p:nvSpPr>
          <p:cNvPr id="75" name="Line 7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7239000" y="3124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76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 flipV="1">
            <a:off x="7467600" y="2870200"/>
            <a:ext cx="1588" cy="5064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77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7542213" y="2921000"/>
            <a:ext cx="1587" cy="3857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7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7613650" y="2987675"/>
            <a:ext cx="1588" cy="2825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7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V="1">
            <a:off x="7542213" y="2930525"/>
            <a:ext cx="1587" cy="3857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0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 flipV="1">
            <a:off x="7691438" y="3057525"/>
            <a:ext cx="1587" cy="1317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8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4206875" y="3082925"/>
            <a:ext cx="387350" cy="25400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82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5213350" y="3086100"/>
            <a:ext cx="387350" cy="25400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8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 flipV="1">
            <a:off x="6218238" y="3086100"/>
            <a:ext cx="387350" cy="25400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8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1504950" y="3214688"/>
            <a:ext cx="434975" cy="1587"/>
          </a:xfrm>
          <a:prstGeom prst="line">
            <a:avLst/>
          </a:prstGeom>
          <a:noFill/>
          <a:ln w="936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Rectangle 85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6094413" y="3773488"/>
            <a:ext cx="250825" cy="192087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5094288" y="3773488"/>
            <a:ext cx="250825" cy="192087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7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094163" y="3756025"/>
            <a:ext cx="250825" cy="192088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8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7096125" y="3765550"/>
            <a:ext cx="250825" cy="192088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89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4197350" y="3327400"/>
            <a:ext cx="4763" cy="417513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90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5208588" y="3352800"/>
            <a:ext cx="4762" cy="415925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91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6208713" y="3352800"/>
            <a:ext cx="4762" cy="415925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92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7215188" y="3346450"/>
            <a:ext cx="4762" cy="415925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93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6210300" y="3352800"/>
            <a:ext cx="4763" cy="415925"/>
          </a:xfrm>
          <a:prstGeom prst="line">
            <a:avLst/>
          </a:prstGeom>
          <a:noFill/>
          <a:ln w="9360">
            <a:solidFill>
              <a:srgbClr val="FF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Text Box 94"/>
          <p:cNvSpPr txBox="1"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4035425" y="3692525"/>
            <a:ext cx="3635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15</a:t>
            </a:r>
          </a:p>
        </p:txBody>
      </p:sp>
      <p:sp>
        <p:nvSpPr>
          <p:cNvPr id="95" name="Text Box 95"/>
          <p:cNvSpPr txBox="1">
            <a:spLocks noChangeArrowheads="1"/>
          </p:cNvSpPr>
          <p:nvPr>
            <p:custDataLst>
              <p:tags r:id="rId91"/>
            </p:custDataLst>
          </p:nvPr>
        </p:nvSpPr>
        <p:spPr bwMode="auto">
          <a:xfrm>
            <a:off x="5049838" y="3729038"/>
            <a:ext cx="363537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10</a:t>
            </a:r>
          </a:p>
        </p:txBody>
      </p:sp>
      <p:sp>
        <p:nvSpPr>
          <p:cNvPr id="96" name="Text Box 96"/>
          <p:cNvSpPr txBox="1">
            <a:spLocks noChangeArrowheads="1"/>
          </p:cNvSpPr>
          <p:nvPr>
            <p:custDataLst>
              <p:tags r:id="rId92"/>
            </p:custDataLst>
          </p:nvPr>
        </p:nvSpPr>
        <p:spPr bwMode="auto">
          <a:xfrm>
            <a:off x="6045200" y="3719513"/>
            <a:ext cx="3635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40</a:t>
            </a:r>
          </a:p>
        </p:txBody>
      </p:sp>
      <p:sp>
        <p:nvSpPr>
          <p:cNvPr id="97" name="Text Box 97"/>
          <p:cNvSpPr txBox="1">
            <a:spLocks noChangeArrowheads="1"/>
          </p:cNvSpPr>
          <p:nvPr>
            <p:custDataLst>
              <p:tags r:id="rId93"/>
            </p:custDataLst>
          </p:nvPr>
        </p:nvSpPr>
        <p:spPr bwMode="auto">
          <a:xfrm>
            <a:off x="7051675" y="3709988"/>
            <a:ext cx="3635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77</a:t>
            </a:r>
          </a:p>
        </p:txBody>
      </p:sp>
      <p:sp>
        <p:nvSpPr>
          <p:cNvPr id="98" name="Text Box 98"/>
          <p:cNvSpPr txBox="1">
            <a:spLocks noChangeArrowheads="1"/>
          </p:cNvSpPr>
          <p:nvPr>
            <p:custDataLst>
              <p:tags r:id="rId94"/>
            </p:custDataLst>
          </p:nvPr>
        </p:nvSpPr>
        <p:spPr bwMode="auto">
          <a:xfrm>
            <a:off x="1912938" y="3332163"/>
            <a:ext cx="62547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400">
                <a:solidFill>
                  <a:srgbClr val="DC2300"/>
                </a:solidFill>
                <a:latin typeface="Courier 10 Pitch" pitchFamily="1" charset="0"/>
              </a:rPr>
              <a:t>size</a:t>
            </a:r>
          </a:p>
        </p:txBody>
      </p:sp>
      <p:sp>
        <p:nvSpPr>
          <p:cNvPr id="99" name="Rectangle 99"/>
          <p:cNvSpPr>
            <a:spLocks noChangeArrowheads="1"/>
          </p:cNvSpPr>
          <p:nvPr>
            <p:custDataLst>
              <p:tags r:id="rId95"/>
            </p:custDataLst>
          </p:nvPr>
        </p:nvSpPr>
        <p:spPr bwMode="auto">
          <a:xfrm>
            <a:off x="2454275" y="3395663"/>
            <a:ext cx="250825" cy="192087"/>
          </a:xfrm>
          <a:prstGeom prst="rect">
            <a:avLst/>
          </a:prstGeom>
          <a:solidFill>
            <a:srgbClr val="CC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Text Box 100"/>
          <p:cNvSpPr txBox="1">
            <a:spLocks noChangeArrowheads="1"/>
          </p:cNvSpPr>
          <p:nvPr>
            <p:custDataLst>
              <p:tags r:id="rId96"/>
            </p:custDataLst>
          </p:nvPr>
        </p:nvSpPr>
        <p:spPr bwMode="auto">
          <a:xfrm>
            <a:off x="2441575" y="3355975"/>
            <a:ext cx="3175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DejaVu Sans"/>
                <a:cs typeface="DejaVu Sans"/>
              </a:defRPr>
            </a:lvl9pPr>
          </a:lstStyle>
          <a:p>
            <a:pPr>
              <a:buClrTx/>
              <a:buFontTx/>
              <a:buNone/>
            </a:pPr>
            <a:r>
              <a:rPr lang="en-US" sz="1100">
                <a:solidFill>
                  <a:srgbClr val="DC2300"/>
                </a:solidFill>
                <a:latin typeface="Courier 10 Pitch" pitchFamily="1" charset="0"/>
              </a:rPr>
              <a:t>4</a:t>
            </a:r>
          </a:p>
        </p:txBody>
      </p:sp>
      <p:sp>
        <p:nvSpPr>
          <p:cNvPr id="101" name="Shape 96"/>
          <p:cNvSpPr/>
          <p:nvPr>
            <p:custDataLst>
              <p:tags r:id="rId97"/>
            </p:custDataLst>
          </p:nvPr>
        </p:nvSpPr>
        <p:spPr>
          <a:xfrm>
            <a:off x="2849175" y="5899138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2" name="Shape 101"/>
          <p:cNvSpPr txBox="1"/>
          <p:nvPr>
            <p:custDataLst>
              <p:tags r:id="rId98"/>
            </p:custDataLst>
          </p:nvPr>
        </p:nvSpPr>
        <p:spPr>
          <a:xfrm>
            <a:off x="936625" y="5284788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 dirty="0"/>
              <a:t>head</a:t>
            </a:r>
          </a:p>
        </p:txBody>
      </p:sp>
      <p:cxnSp>
        <p:nvCxnSpPr>
          <p:cNvPr id="103" name="Shape 102"/>
          <p:cNvCxnSpPr>
            <a:endCxn id="101" idx="1"/>
          </p:cNvCxnSpPr>
          <p:nvPr>
            <p:custDataLst>
              <p:tags r:id="rId99"/>
            </p:custDataLst>
          </p:nvPr>
        </p:nvCxnSpPr>
        <p:spPr>
          <a:xfrm>
            <a:off x="1709474" y="5758738"/>
            <a:ext cx="1139700" cy="4295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4" name="Shape 103"/>
          <p:cNvCxnSpPr>
            <a:stCxn id="101" idx="0"/>
            <a:endCxn id="101" idx="2"/>
          </p:cNvCxnSpPr>
          <p:nvPr>
            <p:custDataLst>
              <p:tags r:id="rId100"/>
            </p:custDataLst>
          </p:nvPr>
        </p:nvCxnSpPr>
        <p:spPr>
          <a:xfrm>
            <a:off x="3459824" y="5899138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grpSp>
        <p:nvGrpSpPr>
          <p:cNvPr id="105" name="Shape 106"/>
          <p:cNvGrpSpPr/>
          <p:nvPr>
            <p:custDataLst>
              <p:tags r:id="rId101"/>
            </p:custDataLst>
          </p:nvPr>
        </p:nvGrpSpPr>
        <p:grpSpPr>
          <a:xfrm>
            <a:off x="4504200" y="5899138"/>
            <a:ext cx="1221299" cy="578400"/>
            <a:chOff x="452200" y="1738250"/>
            <a:chExt cx="1221299" cy="578400"/>
          </a:xfrm>
        </p:grpSpPr>
        <p:sp>
          <p:nvSpPr>
            <p:cNvPr id="106" name="Shape 107"/>
            <p:cNvSpPr/>
            <p:nvPr>
              <p:custDataLst>
                <p:tags r:id="rId104"/>
              </p:custDataLst>
            </p:nvPr>
          </p:nvSpPr>
          <p:spPr>
            <a:xfrm>
              <a:off x="452200" y="1738250"/>
              <a:ext cx="1221299" cy="578400"/>
            </a:xfrm>
            <a:prstGeom prst="rect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07" name="Shape 108"/>
            <p:cNvCxnSpPr>
              <a:stCxn id="106" idx="0"/>
              <a:endCxn id="106" idx="2"/>
            </p:cNvCxnSpPr>
            <p:nvPr>
              <p:custDataLst>
                <p:tags r:id="rId105"/>
              </p:custDataLst>
            </p:nvPr>
          </p:nvCxnSpPr>
          <p:spPr>
            <a:xfrm>
              <a:off x="1062849" y="1738250"/>
              <a:ext cx="0" cy="578400"/>
            </a:xfrm>
            <a:prstGeom prst="straightConnector1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cxnSp>
        <p:nvCxnSpPr>
          <p:cNvPr id="108" name="Shape 109"/>
          <p:cNvCxnSpPr>
            <a:endCxn id="106" idx="1"/>
          </p:cNvCxnSpPr>
          <p:nvPr>
            <p:custDataLst>
              <p:tags r:id="rId102"/>
            </p:custDataLst>
          </p:nvPr>
        </p:nvCxnSpPr>
        <p:spPr>
          <a:xfrm>
            <a:off x="4081724" y="6188338"/>
            <a:ext cx="422475" cy="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9" name="Shape 124"/>
          <p:cNvSpPr txBox="1"/>
          <p:nvPr>
            <p:custDataLst>
              <p:tags r:id="rId103"/>
            </p:custDataLst>
          </p:nvPr>
        </p:nvSpPr>
        <p:spPr>
          <a:xfrm>
            <a:off x="5086700" y="5987363"/>
            <a:ext cx="1085500" cy="261451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dirty="0">
                <a:solidFill>
                  <a:srgbClr val="FF0000"/>
                </a:solidFill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410995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Shape 91"/>
          <p:cNvCxnSpPr>
            <a:endCxn id="92" idx="0"/>
          </p:cNvCxnSpPr>
          <p:nvPr>
            <p:custDataLst>
              <p:tags r:id="rId1"/>
            </p:custDataLst>
          </p:nvPr>
        </p:nvCxnSpPr>
        <p:spPr>
          <a:xfrm>
            <a:off x="1149074" y="1593300"/>
            <a:ext cx="285600" cy="4952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93" name="Shape 93"/>
          <p:cNvGrpSpPr/>
          <p:nvPr>
            <p:custDataLst>
              <p:tags r:id="rId2"/>
            </p:custDataLst>
          </p:nvPr>
        </p:nvGrpSpPr>
        <p:grpSpPr>
          <a:xfrm>
            <a:off x="824025" y="2088600"/>
            <a:ext cx="1221299" cy="578400"/>
            <a:chOff x="452200" y="1738250"/>
            <a:chExt cx="1221299" cy="578400"/>
          </a:xfrm>
        </p:grpSpPr>
        <p:sp>
          <p:nvSpPr>
            <p:cNvPr id="92" name="Shape 92"/>
            <p:cNvSpPr/>
            <p:nvPr>
              <p:custDataLst>
                <p:tags r:id="rId48"/>
              </p:custDataLst>
            </p:nvPr>
          </p:nvSpPr>
          <p:spPr>
            <a:xfrm>
              <a:off x="452200" y="1738250"/>
              <a:ext cx="1221299" cy="578400"/>
            </a:xfrm>
            <a:prstGeom prst="rect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94" name="Shape 94"/>
            <p:cNvCxnSpPr>
              <a:stCxn id="92" idx="0"/>
              <a:endCxn id="92" idx="2"/>
            </p:cNvCxnSpPr>
            <p:nvPr>
              <p:custDataLst>
                <p:tags r:id="rId49"/>
              </p:custDataLst>
            </p:nvPr>
          </p:nvCxnSpPr>
          <p:spPr>
            <a:xfrm>
              <a:off x="1062849" y="1738250"/>
              <a:ext cx="0" cy="578400"/>
            </a:xfrm>
            <a:prstGeom prst="straightConnector1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95" name="Shape 95"/>
          <p:cNvSpPr txBox="1"/>
          <p:nvPr>
            <p:custDataLst>
              <p:tags r:id="rId3"/>
            </p:custDataLst>
          </p:nvPr>
        </p:nvSpPr>
        <p:spPr>
          <a:xfrm>
            <a:off x="2393200" y="731500"/>
            <a:ext cx="48980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GB" sz="3000"/>
              <a:t>addFirst (Object o)</a:t>
            </a:r>
          </a:p>
        </p:txBody>
      </p:sp>
      <p:sp>
        <p:nvSpPr>
          <p:cNvPr id="96" name="Shape 96"/>
          <p:cNvSpPr/>
          <p:nvPr>
            <p:custDataLst>
              <p:tags r:id="rId4"/>
            </p:custDataLst>
          </p:nvPr>
        </p:nvSpPr>
        <p:spPr>
          <a:xfrm>
            <a:off x="2369750" y="3841200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7" name="Shape 97"/>
          <p:cNvSpPr/>
          <p:nvPr>
            <p:custDataLst>
              <p:tags r:id="rId5"/>
            </p:custDataLst>
          </p:nvPr>
        </p:nvSpPr>
        <p:spPr>
          <a:xfrm>
            <a:off x="4215225" y="3841200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/>
          <p:nvPr>
            <p:custDataLst>
              <p:tags r:id="rId6"/>
            </p:custDataLst>
          </p:nvPr>
        </p:nvSpPr>
        <p:spPr>
          <a:xfrm>
            <a:off x="6060825" y="3841200"/>
            <a:ext cx="1221299" cy="578400"/>
          </a:xfrm>
          <a:prstGeom prst="rect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cxnSp>
        <p:nvCxnSpPr>
          <p:cNvPr id="99" name="Shape 99"/>
          <p:cNvCxnSpPr>
            <a:stCxn id="96" idx="3"/>
            <a:endCxn id="97" idx="1"/>
          </p:cNvCxnSpPr>
          <p:nvPr>
            <p:custDataLst>
              <p:tags r:id="rId7"/>
            </p:custDataLst>
          </p:nvPr>
        </p:nvCxnSpPr>
        <p:spPr>
          <a:xfrm>
            <a:off x="3591049" y="4130400"/>
            <a:ext cx="624175" cy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0" name="Shape 100"/>
          <p:cNvCxnSpPr/>
          <p:nvPr>
            <p:custDataLst>
              <p:tags r:id="rId8"/>
            </p:custDataLst>
          </p:nvPr>
        </p:nvCxnSpPr>
        <p:spPr>
          <a:xfrm>
            <a:off x="5436525" y="4130400"/>
            <a:ext cx="624300" cy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1" name="Shape 101"/>
          <p:cNvSpPr txBox="1"/>
          <p:nvPr>
            <p:custDataLst>
              <p:tags r:id="rId9"/>
            </p:custDataLst>
          </p:nvPr>
        </p:nvSpPr>
        <p:spPr>
          <a:xfrm>
            <a:off x="457200" y="3226850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 dirty="0"/>
              <a:t>head</a:t>
            </a:r>
          </a:p>
        </p:txBody>
      </p:sp>
      <p:cxnSp>
        <p:nvCxnSpPr>
          <p:cNvPr id="102" name="Shape 102"/>
          <p:cNvCxnSpPr>
            <a:endCxn id="96" idx="1"/>
          </p:cNvCxnSpPr>
          <p:nvPr>
            <p:custDataLst>
              <p:tags r:id="rId10"/>
            </p:custDataLst>
          </p:nvPr>
        </p:nvCxnSpPr>
        <p:spPr>
          <a:xfrm>
            <a:off x="1230049" y="3700800"/>
            <a:ext cx="1139700" cy="4295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3" name="Shape 103"/>
          <p:cNvCxnSpPr>
            <a:stCxn id="96" idx="0"/>
            <a:endCxn id="96" idx="2"/>
          </p:cNvCxnSpPr>
          <p:nvPr>
            <p:custDataLst>
              <p:tags r:id="rId11"/>
            </p:custDataLst>
          </p:nvPr>
        </p:nvCxnSpPr>
        <p:spPr>
          <a:xfrm>
            <a:off x="2980399" y="3841200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4" name="Shape 104"/>
          <p:cNvCxnSpPr>
            <a:stCxn id="97" idx="0"/>
            <a:endCxn id="97" idx="2"/>
          </p:cNvCxnSpPr>
          <p:nvPr>
            <p:custDataLst>
              <p:tags r:id="rId12"/>
            </p:custDataLst>
          </p:nvPr>
        </p:nvCxnSpPr>
        <p:spPr>
          <a:xfrm>
            <a:off x="4825874" y="3841200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5" name="Shape 105"/>
          <p:cNvCxnSpPr>
            <a:stCxn id="98" idx="0"/>
            <a:endCxn id="98" idx="2"/>
          </p:cNvCxnSpPr>
          <p:nvPr>
            <p:custDataLst>
              <p:tags r:id="rId13"/>
            </p:custDataLst>
          </p:nvPr>
        </p:nvCxnSpPr>
        <p:spPr>
          <a:xfrm>
            <a:off x="6671474" y="3841200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grpSp>
        <p:nvGrpSpPr>
          <p:cNvPr id="106" name="Shape 106"/>
          <p:cNvGrpSpPr/>
          <p:nvPr>
            <p:custDataLst>
              <p:tags r:id="rId14"/>
            </p:custDataLst>
          </p:nvPr>
        </p:nvGrpSpPr>
        <p:grpSpPr>
          <a:xfrm>
            <a:off x="7704600" y="3841200"/>
            <a:ext cx="1221299" cy="578400"/>
            <a:chOff x="452200" y="1738250"/>
            <a:chExt cx="1221299" cy="578400"/>
          </a:xfrm>
        </p:grpSpPr>
        <p:sp>
          <p:nvSpPr>
            <p:cNvPr id="107" name="Shape 107"/>
            <p:cNvSpPr/>
            <p:nvPr>
              <p:custDataLst>
                <p:tags r:id="rId46"/>
              </p:custDataLst>
            </p:nvPr>
          </p:nvSpPr>
          <p:spPr>
            <a:xfrm>
              <a:off x="452200" y="1738250"/>
              <a:ext cx="1221299" cy="578400"/>
            </a:xfrm>
            <a:prstGeom prst="rect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108" name="Shape 108"/>
            <p:cNvCxnSpPr>
              <a:stCxn id="107" idx="0"/>
              <a:endCxn id="107" idx="2"/>
            </p:cNvCxnSpPr>
            <p:nvPr>
              <p:custDataLst>
                <p:tags r:id="rId47"/>
              </p:custDataLst>
            </p:nvPr>
          </p:nvCxnSpPr>
          <p:spPr>
            <a:xfrm>
              <a:off x="1062849" y="1738250"/>
              <a:ext cx="0" cy="578400"/>
            </a:xfrm>
            <a:prstGeom prst="straightConnector1">
              <a:avLst/>
            </a:prstGeom>
            <a:noFill/>
            <a:ln w="28575" cap="flat">
              <a:solidFill>
                <a:srgbClr val="FF0000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cxnSp>
        <p:nvCxnSpPr>
          <p:cNvPr id="109" name="Shape 109"/>
          <p:cNvCxnSpPr>
            <a:stCxn id="98" idx="3"/>
            <a:endCxn id="107" idx="1"/>
          </p:cNvCxnSpPr>
          <p:nvPr>
            <p:custDataLst>
              <p:tags r:id="rId15"/>
            </p:custDataLst>
          </p:nvPr>
        </p:nvCxnSpPr>
        <p:spPr>
          <a:xfrm>
            <a:off x="7282124" y="4130400"/>
            <a:ext cx="422475" cy="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grpSp>
        <p:nvGrpSpPr>
          <p:cNvPr id="110" name="Shape 110"/>
          <p:cNvGrpSpPr/>
          <p:nvPr>
            <p:custDataLst>
              <p:tags r:id="rId16"/>
            </p:custDataLst>
          </p:nvPr>
        </p:nvGrpSpPr>
        <p:grpSpPr>
          <a:xfrm>
            <a:off x="473575" y="1021800"/>
            <a:ext cx="7222625" cy="1389850"/>
            <a:chOff x="101750" y="671450"/>
            <a:chExt cx="7222625" cy="1389850"/>
          </a:xfrm>
        </p:grpSpPr>
        <p:grpSp>
          <p:nvGrpSpPr>
            <p:cNvPr id="111" name="Shape 111"/>
            <p:cNvGrpSpPr/>
            <p:nvPr/>
          </p:nvGrpSpPr>
          <p:grpSpPr>
            <a:xfrm>
              <a:off x="101750" y="671450"/>
              <a:ext cx="6824924" cy="1389850"/>
              <a:chOff x="101750" y="671450"/>
              <a:chExt cx="6824924" cy="1389850"/>
            </a:xfrm>
          </p:grpSpPr>
          <p:sp>
            <p:nvSpPr>
              <p:cNvPr id="112" name="Shape 112"/>
              <p:cNvSpPr/>
              <p:nvPr>
                <p:custDataLst>
                  <p:tags r:id="rId35"/>
                </p:custDataLst>
              </p:nvPr>
            </p:nvSpPr>
            <p:spPr>
              <a:xfrm>
                <a:off x="2014300" y="1285800"/>
                <a:ext cx="1221299" cy="578400"/>
              </a:xfrm>
              <a:prstGeom prst="rect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13" name="Shape 113"/>
              <p:cNvSpPr/>
              <p:nvPr>
                <p:custDataLst>
                  <p:tags r:id="rId36"/>
                </p:custDataLst>
              </p:nvPr>
            </p:nvSpPr>
            <p:spPr>
              <a:xfrm>
                <a:off x="3859775" y="1285800"/>
                <a:ext cx="1221299" cy="578400"/>
              </a:xfrm>
              <a:prstGeom prst="rect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14" name="Shape 114"/>
              <p:cNvSpPr/>
              <p:nvPr>
                <p:custDataLst>
                  <p:tags r:id="rId37"/>
                </p:custDataLst>
              </p:nvPr>
            </p:nvSpPr>
            <p:spPr>
              <a:xfrm>
                <a:off x="5705375" y="1285800"/>
                <a:ext cx="1221299" cy="578400"/>
              </a:xfrm>
              <a:prstGeom prst="rect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cxnSp>
            <p:nvCxnSpPr>
              <p:cNvPr id="115" name="Shape 115"/>
              <p:cNvCxnSpPr>
                <a:stCxn id="112" idx="3"/>
                <a:endCxn id="113" idx="1"/>
              </p:cNvCxnSpPr>
              <p:nvPr>
                <p:custDataLst>
                  <p:tags r:id="rId38"/>
                </p:custDataLst>
              </p:nvPr>
            </p:nvCxnSpPr>
            <p:spPr>
              <a:xfrm>
                <a:off x="3235599" y="1575000"/>
                <a:ext cx="624175" cy="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cxnSp>
            <p:nvCxnSpPr>
              <p:cNvPr id="116" name="Shape 116"/>
              <p:cNvCxnSpPr/>
              <p:nvPr>
                <p:custDataLst>
                  <p:tags r:id="rId39"/>
                </p:custDataLst>
              </p:nvPr>
            </p:nvCxnSpPr>
            <p:spPr>
              <a:xfrm>
                <a:off x="5081075" y="1575000"/>
                <a:ext cx="624300" cy="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sp>
            <p:nvSpPr>
              <p:cNvPr id="117" name="Shape 117"/>
              <p:cNvSpPr txBox="1"/>
              <p:nvPr>
                <p:custDataLst>
                  <p:tags r:id="rId40"/>
                </p:custDataLst>
              </p:nvPr>
            </p:nvSpPr>
            <p:spPr>
              <a:xfrm>
                <a:off x="101750" y="671450"/>
                <a:ext cx="3657600" cy="457200"/>
              </a:xfrm>
              <a:prstGeom prst="rect">
                <a:avLst/>
              </a:prstGeom>
              <a:noFill/>
            </p:spPr>
            <p:txBody>
              <a:bodyPr lIns="91425" tIns="91425" rIns="91425" bIns="91425" anchor="t" anchorCtr="0">
                <a:noAutofit/>
              </a:bodyPr>
              <a:lstStyle/>
              <a:p>
                <a:pPr>
                  <a:buNone/>
                </a:pPr>
                <a:r>
                  <a:rPr lang="en-GB" sz="3000" dirty="0"/>
                  <a:t>head</a:t>
                </a:r>
              </a:p>
            </p:txBody>
          </p:sp>
          <p:cxnSp>
            <p:nvCxnSpPr>
              <p:cNvPr id="118" name="Shape 118"/>
              <p:cNvCxnSpPr>
                <a:endCxn id="112" idx="1"/>
              </p:cNvCxnSpPr>
              <p:nvPr>
                <p:custDataLst>
                  <p:tags r:id="rId41"/>
                </p:custDataLst>
              </p:nvPr>
            </p:nvCxnSpPr>
            <p:spPr>
              <a:xfrm>
                <a:off x="874599" y="1145400"/>
                <a:ext cx="1139700" cy="429599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cxnSp>
            <p:nvCxnSpPr>
              <p:cNvPr id="119" name="Shape 119"/>
              <p:cNvCxnSpPr>
                <a:endCxn id="112" idx="1"/>
              </p:cNvCxnSpPr>
              <p:nvPr>
                <p:custDataLst>
                  <p:tags r:id="rId42"/>
                </p:custDataLst>
              </p:nvPr>
            </p:nvCxnSpPr>
            <p:spPr>
              <a:xfrm rot="10800000" flipH="1">
                <a:off x="1751199" y="1575000"/>
                <a:ext cx="263100" cy="486300"/>
              </a:xfrm>
              <a:prstGeom prst="straightConnector1">
                <a:avLst/>
              </a:prstGeom>
              <a:noFill/>
              <a:ln w="28575" cap="flat">
                <a:solidFill>
                  <a:srgbClr val="FF0000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cxnSp>
            <p:nvCxnSpPr>
              <p:cNvPr id="120" name="Shape 120"/>
              <p:cNvCxnSpPr>
                <a:stCxn id="112" idx="0"/>
                <a:endCxn id="112" idx="2"/>
              </p:cNvCxnSpPr>
              <p:nvPr>
                <p:custDataLst>
                  <p:tags r:id="rId43"/>
                </p:custDataLst>
              </p:nvPr>
            </p:nvCxnSpPr>
            <p:spPr>
              <a:xfrm>
                <a:off x="2624949" y="1285800"/>
                <a:ext cx="0" cy="57840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21" name="Shape 121"/>
              <p:cNvCxnSpPr>
                <a:stCxn id="113" idx="0"/>
                <a:endCxn id="113" idx="2"/>
              </p:cNvCxnSpPr>
              <p:nvPr>
                <p:custDataLst>
                  <p:tags r:id="rId44"/>
                </p:custDataLst>
              </p:nvPr>
            </p:nvCxnSpPr>
            <p:spPr>
              <a:xfrm>
                <a:off x="4470424" y="1285800"/>
                <a:ext cx="0" cy="57840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  <p:cxnSp>
            <p:nvCxnSpPr>
              <p:cNvPr id="122" name="Shape 122"/>
              <p:cNvCxnSpPr>
                <a:stCxn id="114" idx="0"/>
                <a:endCxn id="114" idx="2"/>
              </p:cNvCxnSpPr>
              <p:nvPr>
                <p:custDataLst>
                  <p:tags r:id="rId45"/>
                </p:custDataLst>
              </p:nvPr>
            </p:nvCxnSpPr>
            <p:spPr>
              <a:xfrm>
                <a:off x="6316024" y="1285800"/>
                <a:ext cx="0" cy="57840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none" w="lg" len="lg"/>
              </a:ln>
            </p:spPr>
          </p:cxnSp>
        </p:grpSp>
        <p:sp>
          <p:nvSpPr>
            <p:cNvPr id="123" name="Shape 123"/>
            <p:cNvSpPr txBox="1"/>
            <p:nvPr>
              <p:custDataLst>
                <p:tags r:id="rId34"/>
              </p:custDataLst>
            </p:nvPr>
          </p:nvSpPr>
          <p:spPr>
            <a:xfrm>
              <a:off x="6257575" y="1390575"/>
              <a:ext cx="10668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>
                <a:buNone/>
              </a:pPr>
              <a:r>
                <a:rPr lang="en-GB" dirty="0"/>
                <a:t>NULL</a:t>
              </a:r>
            </a:p>
          </p:txBody>
        </p:sp>
      </p:grpSp>
      <p:sp>
        <p:nvSpPr>
          <p:cNvPr id="124" name="Shape 124"/>
          <p:cNvSpPr txBox="1"/>
          <p:nvPr>
            <p:custDataLst>
              <p:tags r:id="rId17"/>
            </p:custDataLst>
          </p:nvPr>
        </p:nvSpPr>
        <p:spPr>
          <a:xfrm>
            <a:off x="8287100" y="3929425"/>
            <a:ext cx="1085500" cy="261451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dirty="0">
                <a:solidFill>
                  <a:srgbClr val="FF0000"/>
                </a:solidFill>
              </a:rPr>
              <a:t>NULL</a:t>
            </a:r>
          </a:p>
        </p:txBody>
      </p:sp>
      <p:sp>
        <p:nvSpPr>
          <p:cNvPr id="125" name="Shape 125"/>
          <p:cNvSpPr txBox="1"/>
          <p:nvPr>
            <p:custDataLst>
              <p:tags r:id="rId18"/>
            </p:custDataLst>
          </p:nvPr>
        </p:nvSpPr>
        <p:spPr>
          <a:xfrm>
            <a:off x="2282875" y="2987225"/>
            <a:ext cx="48980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/>
              <a:t>addLast (Object o)</a:t>
            </a:r>
          </a:p>
        </p:txBody>
      </p:sp>
      <p:sp>
        <p:nvSpPr>
          <p:cNvPr id="126" name="Shape 126"/>
          <p:cNvSpPr txBox="1"/>
          <p:nvPr>
            <p:custDataLst>
              <p:tags r:id="rId19"/>
            </p:custDataLst>
          </p:nvPr>
        </p:nvSpPr>
        <p:spPr>
          <a:xfrm>
            <a:off x="2317000" y="4800600"/>
            <a:ext cx="48980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3000" dirty="0"/>
              <a:t>remove (Object o)</a:t>
            </a:r>
          </a:p>
        </p:txBody>
      </p:sp>
      <p:cxnSp>
        <p:nvCxnSpPr>
          <p:cNvPr id="127" name="Shape 127"/>
          <p:cNvCxnSpPr>
            <a:stCxn id="128" idx="0"/>
            <a:endCxn id="128" idx="2"/>
          </p:cNvCxnSpPr>
          <p:nvPr>
            <p:custDataLst>
              <p:tags r:id="rId20"/>
            </p:custDataLst>
          </p:nvPr>
        </p:nvCxnSpPr>
        <p:spPr>
          <a:xfrm>
            <a:off x="6764049" y="5862575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grpSp>
        <p:nvGrpSpPr>
          <p:cNvPr id="129" name="Shape 129"/>
          <p:cNvGrpSpPr/>
          <p:nvPr>
            <p:custDataLst>
              <p:tags r:id="rId21"/>
            </p:custDataLst>
          </p:nvPr>
        </p:nvGrpSpPr>
        <p:grpSpPr>
          <a:xfrm>
            <a:off x="549775" y="5248225"/>
            <a:ext cx="7375025" cy="1192750"/>
            <a:chOff x="254150" y="5324425"/>
            <a:chExt cx="7375025" cy="1192750"/>
          </a:xfrm>
        </p:grpSpPr>
        <p:sp>
          <p:nvSpPr>
            <p:cNvPr id="130" name="Shape 130"/>
            <p:cNvSpPr txBox="1"/>
            <p:nvPr>
              <p:custDataLst>
                <p:tags r:id="rId23"/>
              </p:custDataLst>
            </p:nvPr>
          </p:nvSpPr>
          <p:spPr>
            <a:xfrm>
              <a:off x="6409975" y="5999375"/>
              <a:ext cx="12192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buNone/>
              </a:pPr>
              <a:r>
                <a:rPr lang="en-GB" dirty="0"/>
                <a:t>NULL</a:t>
              </a:r>
            </a:p>
          </p:txBody>
        </p:sp>
        <p:grpSp>
          <p:nvGrpSpPr>
            <p:cNvPr id="131" name="Shape 131"/>
            <p:cNvGrpSpPr/>
            <p:nvPr/>
          </p:nvGrpSpPr>
          <p:grpSpPr>
            <a:xfrm>
              <a:off x="254150" y="5324425"/>
              <a:ext cx="6824924" cy="1192750"/>
              <a:chOff x="254150" y="5324425"/>
              <a:chExt cx="6824924" cy="1192750"/>
            </a:xfrm>
          </p:grpSpPr>
          <p:cxnSp>
            <p:nvCxnSpPr>
              <p:cNvPr id="132" name="Shape 132"/>
              <p:cNvCxnSpPr/>
              <p:nvPr>
                <p:custDataLst>
                  <p:tags r:id="rId24"/>
                </p:custDataLst>
              </p:nvPr>
            </p:nvCxnSpPr>
            <p:spPr>
              <a:xfrm>
                <a:off x="3388000" y="6227975"/>
                <a:ext cx="624174" cy="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dot"/>
                <a:round/>
                <a:headEnd type="none" w="lg" len="lg"/>
                <a:tailEnd type="triangle" w="lg" len="lg"/>
              </a:ln>
            </p:spPr>
          </p:cxnSp>
          <p:grpSp>
            <p:nvGrpSpPr>
              <p:cNvPr id="133" name="Shape 133"/>
              <p:cNvGrpSpPr/>
              <p:nvPr/>
            </p:nvGrpSpPr>
            <p:grpSpPr>
              <a:xfrm>
                <a:off x="254150" y="5324425"/>
                <a:ext cx="6824924" cy="1192750"/>
                <a:chOff x="25550" y="5324425"/>
                <a:chExt cx="6824924" cy="1192750"/>
              </a:xfrm>
            </p:grpSpPr>
            <p:cxnSp>
              <p:nvCxnSpPr>
                <p:cNvPr id="134" name="Shape 134"/>
                <p:cNvCxnSpPr/>
                <p:nvPr>
                  <p:custDataLst>
                    <p:tags r:id="rId25"/>
                  </p:custDataLst>
                </p:nvPr>
              </p:nvCxnSpPr>
              <p:spPr>
                <a:xfrm>
                  <a:off x="5081075" y="6227975"/>
                  <a:ext cx="624300" cy="0"/>
                </a:xfrm>
                <a:prstGeom prst="straightConnector1">
                  <a:avLst/>
                </a:prstGeom>
                <a:noFill/>
                <a:ln w="28575" cap="flat">
                  <a:solidFill>
                    <a:schemeClr val="dk2"/>
                  </a:solidFill>
                  <a:prstDash val="dot"/>
                  <a:round/>
                  <a:headEnd type="none" w="lg" len="lg"/>
                  <a:tailEnd type="triangle" w="lg" len="lg"/>
                </a:ln>
              </p:spPr>
            </p:cxnSp>
            <p:grpSp>
              <p:nvGrpSpPr>
                <p:cNvPr id="135" name="Shape 135"/>
                <p:cNvGrpSpPr/>
                <p:nvPr/>
              </p:nvGrpSpPr>
              <p:grpSpPr>
                <a:xfrm>
                  <a:off x="25550" y="5324425"/>
                  <a:ext cx="6824924" cy="1192750"/>
                  <a:chOff x="101750" y="5324425"/>
                  <a:chExt cx="6824924" cy="1192750"/>
                </a:xfrm>
              </p:grpSpPr>
              <p:sp>
                <p:nvSpPr>
                  <p:cNvPr id="136" name="Shape 136"/>
                  <p:cNvSpPr/>
                  <p:nvPr>
                    <p:custDataLst>
                      <p:tags r:id="rId26"/>
                    </p:custDataLst>
                  </p:nvPr>
                </p:nvSpPr>
                <p:spPr>
                  <a:xfrm>
                    <a:off x="2014300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7" name="Shape 137"/>
                  <p:cNvSpPr/>
                  <p:nvPr>
                    <p:custDataLst>
                      <p:tags r:id="rId27"/>
                    </p:custDataLst>
                  </p:nvPr>
                </p:nvSpPr>
                <p:spPr>
                  <a:xfrm>
                    <a:off x="3859775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dot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28" name="Shape 128"/>
                  <p:cNvSpPr/>
                  <p:nvPr>
                    <p:custDataLst>
                      <p:tags r:id="rId28"/>
                    </p:custDataLst>
                  </p:nvPr>
                </p:nvSpPr>
                <p:spPr>
                  <a:xfrm>
                    <a:off x="5705375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38" name="Shape 138"/>
                  <p:cNvSpPr txBox="1"/>
                  <p:nvPr>
                    <p:custDataLst>
                      <p:tags r:id="rId29"/>
                    </p:custDataLst>
                  </p:nvPr>
                </p:nvSpPr>
                <p:spPr>
                  <a:xfrm>
                    <a:off x="101750" y="5324425"/>
                    <a:ext cx="3657600" cy="457200"/>
                  </a:xfrm>
                  <a:prstGeom prst="rect">
                    <a:avLst/>
                  </a:prstGeom>
                  <a:noFill/>
                </p:spPr>
                <p:txBody>
                  <a:bodyPr lIns="91425" tIns="91425" rIns="91425" bIns="91425" anchor="t" anchorCtr="0">
                    <a:noAutofit/>
                  </a:bodyPr>
                  <a:lstStyle/>
                  <a:p>
                    <a:pPr lvl="0" rtl="0">
                      <a:buNone/>
                    </a:pPr>
                    <a:r>
                      <a:rPr lang="en-GB" sz="3000"/>
                      <a:t>head</a:t>
                    </a:r>
                  </a:p>
                </p:txBody>
              </p:sp>
              <p:cxnSp>
                <p:nvCxnSpPr>
                  <p:cNvPr id="139" name="Shape 139"/>
                  <p:cNvCxnSpPr>
                    <a:endCxn id="136" idx="1"/>
                  </p:cNvCxnSpPr>
                  <p:nvPr>
                    <p:custDataLst>
                      <p:tags r:id="rId30"/>
                    </p:custDataLst>
                  </p:nvPr>
                </p:nvCxnSpPr>
                <p:spPr>
                  <a:xfrm>
                    <a:off x="874599" y="5798375"/>
                    <a:ext cx="1139700" cy="429599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triangle" w="lg" len="lg"/>
                  </a:ln>
                </p:spPr>
              </p:cxnSp>
              <p:cxnSp>
                <p:nvCxnSpPr>
                  <p:cNvPr id="140" name="Shape 140"/>
                  <p:cNvCxnSpPr>
                    <a:stCxn id="136" idx="0"/>
                    <a:endCxn id="136" idx="2"/>
                  </p:cNvCxnSpPr>
                  <p:nvPr>
                    <p:custDataLst>
                      <p:tags r:id="rId31"/>
                    </p:custDataLst>
                  </p:nvPr>
                </p:nvCxnSpPr>
                <p:spPr>
                  <a:xfrm>
                    <a:off x="2624949" y="5938775"/>
                    <a:ext cx="0" cy="5784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</p:cxnSp>
              <p:cxnSp>
                <p:nvCxnSpPr>
                  <p:cNvPr id="141" name="Shape 141"/>
                  <p:cNvCxnSpPr>
                    <a:stCxn id="137" idx="0"/>
                    <a:endCxn id="137" idx="2"/>
                  </p:cNvCxnSpPr>
                  <p:nvPr>
                    <p:custDataLst>
                      <p:tags r:id="rId32"/>
                    </p:custDataLst>
                  </p:nvPr>
                </p:nvCxnSpPr>
                <p:spPr>
                  <a:xfrm>
                    <a:off x="4470424" y="5938775"/>
                    <a:ext cx="0" cy="5784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dot"/>
                    <a:round/>
                    <a:headEnd type="none" w="lg" len="lg"/>
                    <a:tailEnd type="none" w="lg" len="lg"/>
                  </a:ln>
                </p:spPr>
              </p:cxnSp>
              <p:sp>
                <p:nvSpPr>
                  <p:cNvPr id="142" name="Shape 142"/>
                  <p:cNvSpPr/>
                  <p:nvPr>
                    <p:custDataLst>
                      <p:tags r:id="rId33"/>
                    </p:custDataLst>
                  </p:nvPr>
                </p:nvSpPr>
                <p:spPr>
                  <a:xfrm>
                    <a:off x="3232000" y="5528793"/>
                    <a:ext cx="2415900" cy="6823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6636" h="27292" extrusionOk="0">
                        <a:moveTo>
                          <a:pt x="0" y="26512"/>
                        </a:moveTo>
                        <a:cubicBezTo>
                          <a:pt x="8442" y="22096"/>
                          <a:pt x="34550" y="-114"/>
                          <a:pt x="50656" y="16"/>
                        </a:cubicBezTo>
                        <a:cubicBezTo>
                          <a:pt x="66762" y="146"/>
                          <a:pt x="88972" y="22746"/>
                          <a:pt x="96636" y="27292"/>
                        </a:cubicBezTo>
                      </a:path>
                    </a:pathLst>
                  </a:custGeom>
                  <a:noFill/>
                  <a:ln w="28575" cap="flat">
                    <a:solidFill>
                      <a:srgbClr val="FF0000"/>
                    </a:solidFill>
                    <a:prstDash val="solid"/>
                    <a:round/>
                    <a:headEnd type="none" w="lg" len="lg"/>
                    <a:tailEnd type="triangle" w="lg" len="lg"/>
                  </a:ln>
                </p:spPr>
              </p:sp>
            </p:grpSp>
          </p:grpSp>
        </p:grpSp>
      </p:grpSp>
      <p:cxnSp>
        <p:nvCxnSpPr>
          <p:cNvPr id="143" name="Shape 143"/>
          <p:cNvCxnSpPr>
            <a:endCxn id="128" idx="1"/>
          </p:cNvCxnSpPr>
          <p:nvPr>
            <p:custDataLst>
              <p:tags r:id="rId22"/>
            </p:custDataLst>
          </p:nvPr>
        </p:nvCxnSpPr>
        <p:spPr>
          <a:xfrm>
            <a:off x="5998599" y="6037474"/>
            <a:ext cx="154800" cy="11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2229149800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838200"/>
            <a:ext cx="7024744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 sz="3600" dirty="0"/>
              <a:t>What line of code will correctly complete this method?</a:t>
            </a:r>
            <a:r>
              <a:rPr lang="en-GB" dirty="0"/>
              <a:t>	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981200"/>
            <a:ext cx="7058809" cy="385142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addFirst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(Object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newItem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		Node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= new Node(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newItem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, head);</a:t>
            </a:r>
          </a:p>
          <a:p>
            <a:pPr lvl="0" rtl="0">
              <a:buNone/>
            </a:pPr>
            <a:r>
              <a:rPr lang="en-GB" sz="2000" dirty="0">
                <a:latin typeface="Courier New" pitchFamily="49" charset="0"/>
                <a:cs typeface="Courier New" pitchFamily="49" charset="0"/>
              </a:rPr>
              <a:t>      ________________________;</a:t>
            </a:r>
          </a:p>
          <a:p>
            <a:pPr lvl="0" rtl="0"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0" rtl="0">
              <a:buNone/>
            </a:pPr>
            <a:endParaRPr lang="en-GB" sz="1000" dirty="0">
              <a:latin typeface="Courier New" pitchFamily="49" charset="0"/>
              <a:cs typeface="Courier New" pitchFamily="49" charset="0"/>
            </a:endParaRPr>
          </a:p>
          <a:p>
            <a:pPr lvl="0" rtl="0">
              <a:buNone/>
            </a:pPr>
            <a:r>
              <a:rPr lang="en-GB" sz="2000" dirty="0">
                <a:latin typeface="Calibri" pitchFamily="34" charset="0"/>
                <a:cs typeface="Courier New" pitchFamily="49" charset="0"/>
              </a:rPr>
              <a:t>A) No line is needed.  The code is correct as written.</a:t>
            </a:r>
          </a:p>
          <a:p>
            <a:pPr lvl="0" rtl="0">
              <a:buNone/>
            </a:pPr>
            <a:r>
              <a:rPr lang="en-GB" sz="2000" dirty="0">
                <a:latin typeface="Calibri" pitchFamily="34" charset="0"/>
                <a:cs typeface="Courier New" pitchFamily="49" charset="0"/>
              </a:rPr>
              <a:t>B)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head =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head.next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 rtl="0">
              <a:buNone/>
            </a:pPr>
            <a:r>
              <a:rPr lang="en-GB" sz="2000" dirty="0">
                <a:latin typeface="Calibri" pitchFamily="34" charset="0"/>
                <a:cs typeface="Courier New" pitchFamily="49" charset="0"/>
              </a:rPr>
              <a:t>C) 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head =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newNode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 rtl="0">
              <a:buNone/>
            </a:pPr>
            <a:r>
              <a:rPr lang="en-GB" sz="2000" dirty="0">
                <a:latin typeface="Calibri" pitchFamily="34" charset="0"/>
                <a:cs typeface="Courier New" pitchFamily="49" charset="0"/>
              </a:rPr>
              <a:t>D) </a:t>
            </a:r>
            <a:r>
              <a:rPr lang="en-GB" sz="2000" dirty="0" err="1">
                <a:latin typeface="Courier New" pitchFamily="49" charset="0"/>
                <a:cs typeface="Courier New" pitchFamily="49" charset="0"/>
              </a:rPr>
              <a:t>newNode.next</a:t>
            </a:r>
            <a:r>
              <a:rPr lang="en-GB" sz="2000" dirty="0">
                <a:latin typeface="Courier New" pitchFamily="49" charset="0"/>
                <a:cs typeface="Courier New" pitchFamily="49" charset="0"/>
              </a:rPr>
              <a:t> = head;</a:t>
            </a:r>
          </a:p>
        </p:txBody>
      </p:sp>
      <p:sp>
        <p:nvSpPr>
          <p:cNvPr id="2" name="Rectangle 1"/>
          <p:cNvSpPr/>
          <p:nvPr>
            <p:custDataLst>
              <p:tags r:id="rId3"/>
            </p:custDataLst>
          </p:nvPr>
        </p:nvSpPr>
        <p:spPr>
          <a:xfrm>
            <a:off x="2514600" y="5486400"/>
            <a:ext cx="5715000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>
                <a:latin typeface="Calibri" pitchFamily="34" charset="0"/>
                <a:cs typeface="Courier New" pitchFamily="49" charset="0"/>
              </a:rPr>
              <a:t>Question to think about/discuss: what is the purpose or effect of passing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head</a:t>
            </a:r>
            <a:r>
              <a:rPr lang="en-GB" dirty="0" smtClean="0">
                <a:latin typeface="Calibri" pitchFamily="34" charset="0"/>
                <a:cs typeface="Courier New" pitchFamily="49" charset="0"/>
              </a:rPr>
              <a:t> as an argument here?</a:t>
            </a:r>
            <a:endParaRPr lang="en-US" dirty="0"/>
          </a:p>
        </p:txBody>
      </p:sp>
      <p:cxnSp>
        <p:nvCxnSpPr>
          <p:cNvPr id="4" name="Straight Arrow Connector 3"/>
          <p:cNvCxnSpPr/>
          <p:nvPr>
            <p:custDataLst>
              <p:tags r:id="rId4"/>
            </p:custDataLst>
          </p:nvPr>
        </p:nvCxnSpPr>
        <p:spPr>
          <a:xfrm flipV="1">
            <a:off x="6705600" y="2819400"/>
            <a:ext cx="457200" cy="2667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977000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457200"/>
            <a:ext cx="7534834" cy="1066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-GB" dirty="0"/>
              <a:t>What replaces the XXXXXX?	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90600" y="1524000"/>
            <a:ext cx="6777317" cy="35089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addLast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(Object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newItem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GB" sz="1800" dirty="0">
              <a:latin typeface="Courier New" pitchFamily="49" charset="0"/>
              <a:cs typeface="Courier New" pitchFamily="49" charset="0"/>
            </a:endParaRP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if (head == null)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	head = new Node(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newItem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, null);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	Node current = head;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	while (XXXXXX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current 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current.next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current.next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= new Node(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newItem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, null); 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lvl="0" rtl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800" dirty="0">
              <a:latin typeface="Courier New" pitchFamily="49" charset="0"/>
              <a:cs typeface="Courier New" pitchFamily="49" charset="0"/>
            </a:endParaRP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A) current == head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B) current != null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C)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current.next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!= null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D) head != null</a:t>
            </a:r>
          </a:p>
        </p:txBody>
      </p:sp>
    </p:spTree>
    <p:extLst>
      <p:ext uri="{BB962C8B-B14F-4D97-AF65-F5344CB8AC3E}">
        <p14:creationId xmlns:p14="http://schemas.microsoft.com/office/powerpoint/2010/main" val="3206710118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762000"/>
            <a:ext cx="749091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 sz="3200" dirty="0"/>
              <a:t>What is worst case time complexity of </a:t>
            </a:r>
            <a:r>
              <a:rPr lang="en-GB" sz="3200" dirty="0" err="1"/>
              <a:t>addFirst</a:t>
            </a:r>
            <a:r>
              <a:rPr lang="en-GB" sz="3200" dirty="0"/>
              <a:t> and </a:t>
            </a:r>
            <a:r>
              <a:rPr lang="en-GB" sz="3200" dirty="0" err="1"/>
              <a:t>addLast</a:t>
            </a:r>
            <a:r>
              <a:rPr lang="en-GB" sz="3200" dirty="0"/>
              <a:t>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133600" y="5597371"/>
            <a:ext cx="4495800" cy="6510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E) Other/none/more</a:t>
            </a:r>
            <a:endParaRPr lang="en-US" dirty="0"/>
          </a:p>
        </p:txBody>
      </p:sp>
      <p:graphicFrame>
        <p:nvGraphicFramePr>
          <p:cNvPr id="173" name="Shape 173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724920302"/>
              </p:ext>
            </p:extLst>
          </p:nvPr>
        </p:nvGraphicFramePr>
        <p:xfrm>
          <a:off x="2133600" y="2656275"/>
          <a:ext cx="4574650" cy="28301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61675"/>
                <a:gridCol w="1862675"/>
                <a:gridCol w="2050300"/>
              </a:tblGrid>
              <a:tr h="566025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addFirst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addLast</a:t>
                      </a:r>
                    </a:p>
                  </a:txBody>
                  <a:tcPr marL="91425" marR="91425" marT="91425" marB="91425"/>
                </a:tc>
              </a:tr>
              <a:tr h="5660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A)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O(1)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O(1)</a:t>
                      </a:r>
                    </a:p>
                  </a:txBody>
                  <a:tcPr marL="91425" marR="91425" marT="91425" marB="91425"/>
                </a:tc>
              </a:tr>
              <a:tr h="5660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B)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O(1)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O(n)</a:t>
                      </a:r>
                    </a:p>
                  </a:txBody>
                  <a:tcPr marL="91425" marR="91425" marT="91425" marB="91425"/>
                </a:tc>
              </a:tr>
              <a:tr h="5660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C)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O(n)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O(1)</a:t>
                      </a:r>
                    </a:p>
                  </a:txBody>
                  <a:tcPr marL="91425" marR="91425" marT="91425" marB="91425"/>
                </a:tc>
              </a:tr>
              <a:tr h="5660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/>
                        <a:t>D)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 dirty="0"/>
                        <a:t>O(n)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GB" sz="2400" dirty="0"/>
                        <a:t>O(n)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559196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696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Algorithm analysis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More Big-O review: Big Omega and Big Theta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Finish up Linked Lists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Benchmarking of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431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1456" y="304800"/>
            <a:ext cx="7024744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 dirty="0"/>
              <a:t>Removal from Linked List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67292" y="1905000"/>
            <a:ext cx="7414708" cy="2438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remove (Object item){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// Removes the first instance of the object item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// from the calling list, if present.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	// Returns true if item is present, false if not.</a:t>
            </a:r>
          </a:p>
          <a:p>
            <a:pPr lvl="0" rt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lvl="0">
              <a:buNone/>
            </a:pPr>
            <a:r>
              <a:rPr lang="en-GB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80" name="Shape 180"/>
          <p:cNvGrpSpPr/>
          <p:nvPr>
            <p:custDataLst>
              <p:tags r:id="rId3"/>
            </p:custDataLst>
          </p:nvPr>
        </p:nvGrpSpPr>
        <p:grpSpPr>
          <a:xfrm>
            <a:off x="787550" y="5019625"/>
            <a:ext cx="9813425" cy="1192750"/>
            <a:chOff x="254150" y="5324425"/>
            <a:chExt cx="9813425" cy="1192750"/>
          </a:xfrm>
        </p:grpSpPr>
        <p:sp>
          <p:nvSpPr>
            <p:cNvPr id="181" name="Shape 181"/>
            <p:cNvSpPr txBox="1"/>
            <p:nvPr>
              <p:custDataLst>
                <p:tags r:id="rId4"/>
              </p:custDataLst>
            </p:nvPr>
          </p:nvSpPr>
          <p:spPr>
            <a:xfrm>
              <a:off x="6409975" y="5999375"/>
              <a:ext cx="36576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buNone/>
              </a:pPr>
              <a:r>
                <a:rPr lang="en-GB"/>
                <a:t>NULL</a:t>
              </a:r>
            </a:p>
          </p:txBody>
        </p:sp>
        <p:grpSp>
          <p:nvGrpSpPr>
            <p:cNvPr id="182" name="Shape 182"/>
            <p:cNvGrpSpPr/>
            <p:nvPr/>
          </p:nvGrpSpPr>
          <p:grpSpPr>
            <a:xfrm>
              <a:off x="254150" y="5324425"/>
              <a:ext cx="6824924" cy="1192750"/>
              <a:chOff x="254150" y="5324425"/>
              <a:chExt cx="6824924" cy="1192750"/>
            </a:xfrm>
          </p:grpSpPr>
          <p:cxnSp>
            <p:nvCxnSpPr>
              <p:cNvPr id="183" name="Shape 183"/>
              <p:cNvCxnSpPr/>
              <p:nvPr>
                <p:custDataLst>
                  <p:tags r:id="rId5"/>
                </p:custDataLst>
              </p:nvPr>
            </p:nvCxnSpPr>
            <p:spPr>
              <a:xfrm>
                <a:off x="3388000" y="6227975"/>
                <a:ext cx="624300" cy="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dot"/>
                <a:round/>
                <a:headEnd type="none" w="lg" len="lg"/>
                <a:tailEnd type="triangle" w="lg" len="lg"/>
              </a:ln>
            </p:spPr>
          </p:cxnSp>
          <p:grpSp>
            <p:nvGrpSpPr>
              <p:cNvPr id="184" name="Shape 184"/>
              <p:cNvGrpSpPr/>
              <p:nvPr/>
            </p:nvGrpSpPr>
            <p:grpSpPr>
              <a:xfrm>
                <a:off x="254150" y="5324425"/>
                <a:ext cx="6824924" cy="1192750"/>
                <a:chOff x="25550" y="5324425"/>
                <a:chExt cx="6824924" cy="1192750"/>
              </a:xfrm>
            </p:grpSpPr>
            <p:cxnSp>
              <p:nvCxnSpPr>
                <p:cNvPr id="185" name="Shape 185"/>
                <p:cNvCxnSpPr/>
                <p:nvPr>
                  <p:custDataLst>
                    <p:tags r:id="rId6"/>
                  </p:custDataLst>
                </p:nvPr>
              </p:nvCxnSpPr>
              <p:spPr>
                <a:xfrm>
                  <a:off x="5081075" y="6227975"/>
                  <a:ext cx="624300" cy="0"/>
                </a:xfrm>
                <a:prstGeom prst="straightConnector1">
                  <a:avLst/>
                </a:prstGeom>
                <a:noFill/>
                <a:ln w="28575" cap="flat">
                  <a:solidFill>
                    <a:schemeClr val="dk2"/>
                  </a:solidFill>
                  <a:prstDash val="dot"/>
                  <a:round/>
                  <a:headEnd type="none" w="lg" len="lg"/>
                  <a:tailEnd type="triangle" w="lg" len="lg"/>
                </a:ln>
              </p:spPr>
            </p:cxnSp>
            <p:grpSp>
              <p:nvGrpSpPr>
                <p:cNvPr id="186" name="Shape 186"/>
                <p:cNvGrpSpPr/>
                <p:nvPr/>
              </p:nvGrpSpPr>
              <p:grpSpPr>
                <a:xfrm>
                  <a:off x="25550" y="5324425"/>
                  <a:ext cx="6824924" cy="1192750"/>
                  <a:chOff x="101750" y="5324425"/>
                  <a:chExt cx="6824924" cy="1192750"/>
                </a:xfrm>
              </p:grpSpPr>
              <p:sp>
                <p:nvSpPr>
                  <p:cNvPr id="187" name="Shape 187"/>
                  <p:cNvSpPr/>
                  <p:nvPr>
                    <p:custDataLst>
                      <p:tags r:id="rId7"/>
                    </p:custDataLst>
                  </p:nvPr>
                </p:nvSpPr>
                <p:spPr>
                  <a:xfrm>
                    <a:off x="2014300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88" name="Shape 188"/>
                  <p:cNvSpPr/>
                  <p:nvPr>
                    <p:custDataLst>
                      <p:tags r:id="rId8"/>
                    </p:custDataLst>
                  </p:nvPr>
                </p:nvSpPr>
                <p:spPr>
                  <a:xfrm>
                    <a:off x="3859775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dot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89" name="Shape 189"/>
                  <p:cNvSpPr/>
                  <p:nvPr>
                    <p:custDataLst>
                      <p:tags r:id="rId9"/>
                    </p:custDataLst>
                  </p:nvPr>
                </p:nvSpPr>
                <p:spPr>
                  <a:xfrm>
                    <a:off x="5705375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90" name="Shape 190"/>
                  <p:cNvSpPr txBox="1"/>
                  <p:nvPr>
                    <p:custDataLst>
                      <p:tags r:id="rId10"/>
                    </p:custDataLst>
                  </p:nvPr>
                </p:nvSpPr>
                <p:spPr>
                  <a:xfrm>
                    <a:off x="101750" y="5324425"/>
                    <a:ext cx="3657600" cy="457200"/>
                  </a:xfrm>
                  <a:prstGeom prst="rect">
                    <a:avLst/>
                  </a:prstGeom>
                  <a:noFill/>
                </p:spPr>
                <p:txBody>
                  <a:bodyPr lIns="91425" tIns="91425" rIns="91425" bIns="91425" anchor="t" anchorCtr="0">
                    <a:noAutofit/>
                  </a:bodyPr>
                  <a:lstStyle/>
                  <a:p>
                    <a:pPr lvl="0" rtl="0">
                      <a:buNone/>
                    </a:pPr>
                    <a:r>
                      <a:rPr lang="en-GB" sz="3000"/>
                      <a:t>head</a:t>
                    </a:r>
                  </a:p>
                </p:txBody>
              </p:sp>
              <p:cxnSp>
                <p:nvCxnSpPr>
                  <p:cNvPr id="191" name="Shape 191"/>
                  <p:cNvCxnSpPr>
                    <a:endCxn id="187" idx="1"/>
                  </p:cNvCxnSpPr>
                  <p:nvPr>
                    <p:custDataLst>
                      <p:tags r:id="rId11"/>
                    </p:custDataLst>
                  </p:nvPr>
                </p:nvCxnSpPr>
                <p:spPr>
                  <a:xfrm>
                    <a:off x="874599" y="5798375"/>
                    <a:ext cx="1139700" cy="429599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triangle" w="lg" len="lg"/>
                  </a:ln>
                </p:spPr>
              </p:cxnSp>
              <p:cxnSp>
                <p:nvCxnSpPr>
                  <p:cNvPr id="192" name="Shape 192"/>
                  <p:cNvCxnSpPr>
                    <a:stCxn id="187" idx="0"/>
                    <a:endCxn id="187" idx="2"/>
                  </p:cNvCxnSpPr>
                  <p:nvPr>
                    <p:custDataLst>
                      <p:tags r:id="rId12"/>
                    </p:custDataLst>
                  </p:nvPr>
                </p:nvCxnSpPr>
                <p:spPr>
                  <a:xfrm>
                    <a:off x="2624949" y="5938775"/>
                    <a:ext cx="0" cy="5784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</p:cxnSp>
              <p:cxnSp>
                <p:nvCxnSpPr>
                  <p:cNvPr id="193" name="Shape 193"/>
                  <p:cNvCxnSpPr>
                    <a:stCxn id="188" idx="0"/>
                    <a:endCxn id="188" idx="2"/>
                  </p:cNvCxnSpPr>
                  <p:nvPr>
                    <p:custDataLst>
                      <p:tags r:id="rId13"/>
                    </p:custDataLst>
                  </p:nvPr>
                </p:nvCxnSpPr>
                <p:spPr>
                  <a:xfrm>
                    <a:off x="4470424" y="5938775"/>
                    <a:ext cx="0" cy="5784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dot"/>
                    <a:round/>
                    <a:headEnd type="none" w="lg" len="lg"/>
                    <a:tailEnd type="none" w="lg" len="lg"/>
                  </a:ln>
                </p:spPr>
              </p:cxnSp>
              <p:sp>
                <p:nvSpPr>
                  <p:cNvPr id="194" name="Shape 194"/>
                  <p:cNvSpPr/>
                  <p:nvPr>
                    <p:custDataLst>
                      <p:tags r:id="rId14"/>
                    </p:custDataLst>
                  </p:nvPr>
                </p:nvSpPr>
                <p:spPr>
                  <a:xfrm>
                    <a:off x="3232000" y="5528793"/>
                    <a:ext cx="2415900" cy="6823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6636" h="27292" extrusionOk="0">
                        <a:moveTo>
                          <a:pt x="0" y="26512"/>
                        </a:moveTo>
                        <a:cubicBezTo>
                          <a:pt x="8442" y="22096"/>
                          <a:pt x="34550" y="-114"/>
                          <a:pt x="50656" y="16"/>
                        </a:cubicBezTo>
                        <a:cubicBezTo>
                          <a:pt x="66762" y="146"/>
                          <a:pt x="88972" y="22746"/>
                          <a:pt x="96636" y="27292"/>
                        </a:cubicBezTo>
                      </a:path>
                    </a:pathLst>
                  </a:custGeom>
                  <a:noFill/>
                  <a:ln w="28575" cap="flat">
                    <a:solidFill>
                      <a:srgbClr val="FF0000"/>
                    </a:solidFill>
                    <a:prstDash val="solid"/>
                    <a:round/>
                    <a:headEnd type="none" w="lg" len="lg"/>
                    <a:tailEnd type="triangle" w="lg" len="lg"/>
                  </a:ln>
                </p:spPr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741026943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610650"/>
            <a:ext cx="8121000" cy="588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indent="0" rtl="0">
              <a:buClr>
                <a:schemeClr val="dk1"/>
              </a:buClr>
              <a:buSzPct val="208333"/>
              <a:buNone/>
            </a:pPr>
            <a:r>
              <a:rPr lang="en-GB" sz="2400" dirty="0"/>
              <a:t>Suppose we have a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reference (current</a:t>
            </a:r>
            <a:r>
              <a:rPr lang="en-GB" sz="2400" dirty="0">
                <a:solidFill>
                  <a:srgbClr val="FF0000"/>
                </a:solidFill>
              </a:rPr>
              <a:t>)</a:t>
            </a:r>
            <a:r>
              <a:rPr lang="en-GB" sz="2400" dirty="0"/>
              <a:t> to the node containing the item to be removed.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pPr marL="38100" lvl="0" indent="0" rtl="0">
              <a:buClr>
                <a:schemeClr val="dk1"/>
              </a:buClr>
              <a:buSzPct val="208333"/>
              <a:buNone/>
            </a:pPr>
            <a:r>
              <a:rPr lang="en-GB" sz="2400" dirty="0"/>
              <a:t>What additional information do we need to successfully remove the node?</a:t>
            </a:r>
          </a:p>
          <a:p>
            <a:pPr lvl="0" rtl="0">
              <a:buNone/>
            </a:pPr>
            <a:r>
              <a:rPr lang="en-GB" sz="2000" dirty="0"/>
              <a:t>A) Nothing additional.</a:t>
            </a:r>
          </a:p>
          <a:p>
            <a:pPr lvl="0" rtl="0">
              <a:buNone/>
            </a:pPr>
            <a:r>
              <a:rPr lang="en-GB" sz="2000" dirty="0"/>
              <a:t>B) A reference to the node immediately prior to the deleted node.</a:t>
            </a:r>
          </a:p>
          <a:p>
            <a:pPr lvl="0" rtl="0">
              <a:buNone/>
            </a:pPr>
            <a:r>
              <a:rPr lang="en-GB" sz="2000" dirty="0"/>
              <a:t>C) A reference to the node immediately after the node to be deleted.</a:t>
            </a:r>
          </a:p>
          <a:p>
            <a:pPr lvl="0">
              <a:buNone/>
            </a:pPr>
            <a:r>
              <a:rPr lang="en-GB" sz="2000" dirty="0"/>
              <a:t>D) Both B and C.</a:t>
            </a:r>
          </a:p>
        </p:txBody>
      </p:sp>
      <p:sp>
        <p:nvSpPr>
          <p:cNvPr id="201" name="Shape 201"/>
          <p:cNvSpPr txBox="1"/>
          <p:nvPr>
            <p:custDataLst>
              <p:tags r:id="rId2"/>
            </p:custDataLst>
          </p:nvPr>
        </p:nvSpPr>
        <p:spPr>
          <a:xfrm>
            <a:off x="4354601" y="2230400"/>
            <a:ext cx="1223100" cy="509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grpSp>
        <p:nvGrpSpPr>
          <p:cNvPr id="202" name="Shape 202"/>
          <p:cNvGrpSpPr/>
          <p:nvPr>
            <p:custDataLst>
              <p:tags r:id="rId3"/>
            </p:custDataLst>
          </p:nvPr>
        </p:nvGrpSpPr>
        <p:grpSpPr>
          <a:xfrm>
            <a:off x="522275" y="1611875"/>
            <a:ext cx="9688525" cy="1552500"/>
            <a:chOff x="379049" y="4964675"/>
            <a:chExt cx="9688525" cy="1552500"/>
          </a:xfrm>
        </p:grpSpPr>
        <p:sp>
          <p:nvSpPr>
            <p:cNvPr id="203" name="Shape 203"/>
            <p:cNvSpPr txBox="1"/>
            <p:nvPr>
              <p:custDataLst>
                <p:tags r:id="rId11"/>
              </p:custDataLst>
            </p:nvPr>
          </p:nvSpPr>
          <p:spPr>
            <a:xfrm>
              <a:off x="6409975" y="5999375"/>
              <a:ext cx="36576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buNone/>
              </a:pPr>
              <a:r>
                <a:rPr lang="en-GB"/>
                <a:t>NULL</a:t>
              </a:r>
            </a:p>
          </p:txBody>
        </p:sp>
        <p:grpSp>
          <p:nvGrpSpPr>
            <p:cNvPr id="204" name="Shape 204"/>
            <p:cNvGrpSpPr/>
            <p:nvPr/>
          </p:nvGrpSpPr>
          <p:grpSpPr>
            <a:xfrm>
              <a:off x="379049" y="4964675"/>
              <a:ext cx="6700025" cy="1552500"/>
              <a:chOff x="379049" y="4964675"/>
              <a:chExt cx="6700025" cy="1552500"/>
            </a:xfrm>
          </p:grpSpPr>
          <p:cxnSp>
            <p:nvCxnSpPr>
              <p:cNvPr id="205" name="Shape 205"/>
              <p:cNvCxnSpPr/>
              <p:nvPr>
                <p:custDataLst>
                  <p:tags r:id="rId12"/>
                </p:custDataLst>
              </p:nvPr>
            </p:nvCxnSpPr>
            <p:spPr>
              <a:xfrm>
                <a:off x="3311800" y="6227975"/>
                <a:ext cx="624300" cy="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  <p:grpSp>
            <p:nvGrpSpPr>
              <p:cNvPr id="206" name="Shape 206"/>
              <p:cNvGrpSpPr/>
              <p:nvPr/>
            </p:nvGrpSpPr>
            <p:grpSpPr>
              <a:xfrm>
                <a:off x="379049" y="4964675"/>
                <a:ext cx="6700025" cy="1552500"/>
                <a:chOff x="150449" y="4964675"/>
                <a:chExt cx="6700025" cy="1552500"/>
              </a:xfrm>
            </p:grpSpPr>
            <p:cxnSp>
              <p:nvCxnSpPr>
                <p:cNvPr id="207" name="Shape 207"/>
                <p:cNvCxnSpPr/>
                <p:nvPr>
                  <p:custDataLst>
                    <p:tags r:id="rId13"/>
                  </p:custDataLst>
                </p:nvPr>
              </p:nvCxnSpPr>
              <p:spPr>
                <a:xfrm>
                  <a:off x="4852475" y="6227975"/>
                  <a:ext cx="624300" cy="0"/>
                </a:xfrm>
                <a:prstGeom prst="straightConnector1">
                  <a:avLst/>
                </a:prstGeom>
                <a:noFill/>
                <a:ln w="28575" cap="flat">
                  <a:solidFill>
                    <a:schemeClr val="dk2"/>
                  </a:solidFill>
                  <a:prstDash val="solid"/>
                  <a:round/>
                  <a:headEnd type="none" w="lg" len="lg"/>
                  <a:tailEnd type="triangle" w="lg" len="lg"/>
                </a:ln>
              </p:spPr>
            </p:cxnSp>
            <p:grpSp>
              <p:nvGrpSpPr>
                <p:cNvPr id="208" name="Shape 208"/>
                <p:cNvGrpSpPr/>
                <p:nvPr/>
              </p:nvGrpSpPr>
              <p:grpSpPr>
                <a:xfrm>
                  <a:off x="150449" y="4964675"/>
                  <a:ext cx="6700025" cy="1552500"/>
                  <a:chOff x="226649" y="4964675"/>
                  <a:chExt cx="6700025" cy="1552500"/>
                </a:xfrm>
              </p:grpSpPr>
              <p:sp>
                <p:nvSpPr>
                  <p:cNvPr id="209" name="Shape 209"/>
                  <p:cNvSpPr/>
                  <p:nvPr>
                    <p:custDataLst>
                      <p:tags r:id="rId14"/>
                    </p:custDataLst>
                  </p:nvPr>
                </p:nvSpPr>
                <p:spPr>
                  <a:xfrm>
                    <a:off x="490300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0" name="Shape 210"/>
                  <p:cNvSpPr/>
                  <p:nvPr>
                    <p:custDataLst>
                      <p:tags r:id="rId15"/>
                    </p:custDataLst>
                  </p:nvPr>
                </p:nvSpPr>
                <p:spPr>
                  <a:xfrm>
                    <a:off x="3859775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1" name="Shape 211"/>
                  <p:cNvSpPr/>
                  <p:nvPr>
                    <p:custDataLst>
                      <p:tags r:id="rId16"/>
                    </p:custDataLst>
                  </p:nvPr>
                </p:nvSpPr>
                <p:spPr>
                  <a:xfrm>
                    <a:off x="5705375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212" name="Shape 212"/>
                  <p:cNvSpPr txBox="1"/>
                  <p:nvPr>
                    <p:custDataLst>
                      <p:tags r:id="rId17"/>
                    </p:custDataLst>
                  </p:nvPr>
                </p:nvSpPr>
                <p:spPr>
                  <a:xfrm>
                    <a:off x="226649" y="4964675"/>
                    <a:ext cx="3657600" cy="457200"/>
                  </a:xfrm>
                  <a:prstGeom prst="rect">
                    <a:avLst/>
                  </a:prstGeom>
                  <a:noFill/>
                </p:spPr>
                <p:txBody>
                  <a:bodyPr lIns="91425" tIns="91425" rIns="91425" bIns="91425" anchor="t" anchorCtr="0">
                    <a:noAutofit/>
                  </a:bodyPr>
                  <a:lstStyle/>
                  <a:p>
                    <a:pPr lvl="0" rtl="0">
                      <a:buNone/>
                    </a:pPr>
                    <a:r>
                      <a:rPr lang="en-GB" sz="3000"/>
                      <a:t>head</a:t>
                    </a:r>
                  </a:p>
                </p:txBody>
              </p:sp>
              <p:cxnSp>
                <p:nvCxnSpPr>
                  <p:cNvPr id="213" name="Shape 213"/>
                  <p:cNvCxnSpPr/>
                  <p:nvPr>
                    <p:custDataLst>
                      <p:tags r:id="rId18"/>
                    </p:custDataLst>
                  </p:nvPr>
                </p:nvCxnSpPr>
                <p:spPr>
                  <a:xfrm>
                    <a:off x="667453" y="5516377"/>
                    <a:ext cx="508499" cy="4068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triangle" w="lg" len="lg"/>
                  </a:ln>
                </p:spPr>
              </p:cxnSp>
              <p:cxnSp>
                <p:nvCxnSpPr>
                  <p:cNvPr id="214" name="Shape 214"/>
                  <p:cNvCxnSpPr/>
                  <p:nvPr>
                    <p:custDataLst>
                      <p:tags r:id="rId19"/>
                    </p:custDataLst>
                  </p:nvPr>
                </p:nvCxnSpPr>
                <p:spPr>
                  <a:xfrm>
                    <a:off x="1100950" y="5938775"/>
                    <a:ext cx="0" cy="5784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</p:cxnSp>
              <p:cxnSp>
                <p:nvCxnSpPr>
                  <p:cNvPr id="215" name="Shape 215"/>
                  <p:cNvCxnSpPr>
                    <a:stCxn id="210" idx="0"/>
                    <a:endCxn id="210" idx="2"/>
                  </p:cNvCxnSpPr>
                  <p:nvPr>
                    <p:custDataLst>
                      <p:tags r:id="rId20"/>
                    </p:custDataLst>
                  </p:nvPr>
                </p:nvCxnSpPr>
                <p:spPr>
                  <a:xfrm>
                    <a:off x="4470424" y="5938775"/>
                    <a:ext cx="0" cy="5784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</p:cxnSp>
            </p:grpSp>
          </p:grpSp>
        </p:grpSp>
      </p:grpSp>
      <p:sp>
        <p:nvSpPr>
          <p:cNvPr id="216" name="Shape 216"/>
          <p:cNvSpPr txBox="1"/>
          <p:nvPr>
            <p:custDataLst>
              <p:tags r:id="rId4"/>
            </p:custDataLst>
          </p:nvPr>
        </p:nvSpPr>
        <p:spPr>
          <a:xfrm>
            <a:off x="3978200" y="1518875"/>
            <a:ext cx="4556200" cy="6431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GB" sz="3000" dirty="0">
                <a:solidFill>
                  <a:srgbClr val="FF0000"/>
                </a:solidFill>
              </a:rPr>
              <a:t>c</a:t>
            </a:r>
            <a:r>
              <a:rPr lang="en-GB" sz="3000" dirty="0" smtClean="0">
                <a:solidFill>
                  <a:srgbClr val="FF0000"/>
                </a:solidFill>
              </a:rPr>
              <a:t>urrent </a:t>
            </a:r>
            <a:r>
              <a:rPr lang="en-GB" sz="1600" dirty="0" smtClean="0">
                <a:solidFill>
                  <a:srgbClr val="FF0000"/>
                </a:solidFill>
              </a:rPr>
              <a:t>(we want to remove this one)</a:t>
            </a:r>
            <a:endParaRPr lang="en-GB" sz="2000" dirty="0">
              <a:solidFill>
                <a:srgbClr val="FF0000"/>
              </a:solidFill>
            </a:endParaRPr>
          </a:p>
        </p:txBody>
      </p:sp>
      <p:cxnSp>
        <p:nvCxnSpPr>
          <p:cNvPr id="217" name="Shape 217"/>
          <p:cNvCxnSpPr/>
          <p:nvPr>
            <p:custDataLst>
              <p:tags r:id="rId5"/>
            </p:custDataLst>
          </p:nvPr>
        </p:nvCxnSpPr>
        <p:spPr>
          <a:xfrm flipH="1">
            <a:off x="4842251" y="2032775"/>
            <a:ext cx="7499" cy="55320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8" name="Shape 218"/>
          <p:cNvCxnSpPr/>
          <p:nvPr>
            <p:custDataLst>
              <p:tags r:id="rId6"/>
            </p:custDataLst>
          </p:nvPr>
        </p:nvCxnSpPr>
        <p:spPr>
          <a:xfrm>
            <a:off x="6644051" y="2585975"/>
            <a:ext cx="0" cy="5784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grpSp>
        <p:nvGrpSpPr>
          <p:cNvPr id="219" name="Shape 219"/>
          <p:cNvGrpSpPr/>
          <p:nvPr>
            <p:custDataLst>
              <p:tags r:id="rId7"/>
            </p:custDataLst>
          </p:nvPr>
        </p:nvGrpSpPr>
        <p:grpSpPr>
          <a:xfrm>
            <a:off x="2386126" y="2585975"/>
            <a:ext cx="1221299" cy="578400"/>
            <a:chOff x="871300" y="5938775"/>
            <a:chExt cx="1221299" cy="578400"/>
          </a:xfrm>
        </p:grpSpPr>
        <p:sp>
          <p:nvSpPr>
            <p:cNvPr id="220" name="Shape 220"/>
            <p:cNvSpPr/>
            <p:nvPr>
              <p:custDataLst>
                <p:tags r:id="rId9"/>
              </p:custDataLst>
            </p:nvPr>
          </p:nvSpPr>
          <p:spPr>
            <a:xfrm>
              <a:off x="871300" y="5938775"/>
              <a:ext cx="1221299" cy="578400"/>
            </a:xfrm>
            <a:prstGeom prst="rect">
              <a:avLst/>
            </a:prstGeom>
            <a:noFill/>
            <a:ln w="28575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cxnSp>
          <p:nvCxnSpPr>
            <p:cNvPr id="221" name="Shape 221"/>
            <p:cNvCxnSpPr/>
            <p:nvPr>
              <p:custDataLst>
                <p:tags r:id="rId10"/>
              </p:custDataLst>
            </p:nvPr>
          </p:nvCxnSpPr>
          <p:spPr>
            <a:xfrm>
              <a:off x="1481950" y="5938775"/>
              <a:ext cx="0" cy="578400"/>
            </a:xfrm>
            <a:prstGeom prst="straightConnector1">
              <a:avLst/>
            </a:prstGeom>
            <a:noFill/>
            <a:ln w="28575" cap="flat">
              <a:solidFill>
                <a:schemeClr val="dk2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cxnSp>
        <p:nvCxnSpPr>
          <p:cNvPr id="222" name="Shape 222"/>
          <p:cNvCxnSpPr/>
          <p:nvPr>
            <p:custDataLst>
              <p:tags r:id="rId8"/>
            </p:custDataLst>
          </p:nvPr>
        </p:nvCxnSpPr>
        <p:spPr>
          <a:xfrm>
            <a:off x="1702426" y="2875175"/>
            <a:ext cx="624300" cy="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1267465956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1456" y="304800"/>
            <a:ext cx="7024744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 dirty="0"/>
              <a:t>Removal from Linked List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67292" y="1371600"/>
            <a:ext cx="7414708" cy="2438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17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700" dirty="0">
                <a:latin typeface="Courier New" pitchFamily="49" charset="0"/>
                <a:cs typeface="Courier New" pitchFamily="49" charset="0"/>
              </a:rPr>
              <a:t> remove (Object item){</a:t>
            </a:r>
          </a:p>
          <a:p>
            <a:pPr lvl="0" rtl="0">
              <a:buNone/>
            </a:pPr>
            <a:r>
              <a:rPr lang="en-GB" sz="1700" dirty="0">
                <a:latin typeface="Courier New" pitchFamily="49" charset="0"/>
                <a:cs typeface="Courier New" pitchFamily="49" charset="0"/>
              </a:rPr>
              <a:t>	// Removes the first instance of the object item</a:t>
            </a:r>
          </a:p>
          <a:p>
            <a:pPr lvl="0" rtl="0">
              <a:buNone/>
            </a:pPr>
            <a:r>
              <a:rPr lang="en-GB" sz="1700" dirty="0">
                <a:latin typeface="Courier New" pitchFamily="49" charset="0"/>
                <a:cs typeface="Courier New" pitchFamily="49" charset="0"/>
              </a:rPr>
              <a:t>	// from the calling list, if present.</a:t>
            </a:r>
          </a:p>
          <a:p>
            <a:pPr lvl="0" rtl="0">
              <a:buNone/>
            </a:pPr>
            <a:r>
              <a:rPr lang="en-GB" sz="1700" dirty="0">
                <a:latin typeface="Courier New" pitchFamily="49" charset="0"/>
                <a:cs typeface="Courier New" pitchFamily="49" charset="0"/>
              </a:rPr>
              <a:t>	// Returns true if item is present, false if not.</a:t>
            </a:r>
          </a:p>
          <a:p>
            <a:pPr lvl="0">
              <a:buNone/>
            </a:pPr>
            <a:endParaRPr lang="en-GB" sz="1700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endParaRPr lang="en-GB" sz="1700" dirty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endParaRPr lang="en-GB" sz="1700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endParaRPr lang="en-GB" sz="1700" dirty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endParaRPr lang="en-GB" sz="1700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endParaRPr lang="en-GB" sz="1700" dirty="0" smtClean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endParaRPr lang="en-GB" sz="1700" dirty="0">
              <a:latin typeface="Courier New" pitchFamily="49" charset="0"/>
              <a:cs typeface="Courier New" pitchFamily="49" charset="0"/>
            </a:endParaRPr>
          </a:p>
          <a:p>
            <a:pPr lvl="0">
              <a:buNone/>
            </a:pPr>
            <a:r>
              <a:rPr lang="en-GB" sz="17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7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80" name="Shape 180"/>
          <p:cNvGrpSpPr/>
          <p:nvPr>
            <p:custDataLst>
              <p:tags r:id="rId3"/>
            </p:custDataLst>
          </p:nvPr>
        </p:nvGrpSpPr>
        <p:grpSpPr>
          <a:xfrm>
            <a:off x="787550" y="5019625"/>
            <a:ext cx="9813425" cy="1192750"/>
            <a:chOff x="254150" y="5324425"/>
            <a:chExt cx="9813425" cy="1192750"/>
          </a:xfrm>
        </p:grpSpPr>
        <p:sp>
          <p:nvSpPr>
            <p:cNvPr id="181" name="Shape 181"/>
            <p:cNvSpPr txBox="1"/>
            <p:nvPr>
              <p:custDataLst>
                <p:tags r:id="rId4"/>
              </p:custDataLst>
            </p:nvPr>
          </p:nvSpPr>
          <p:spPr>
            <a:xfrm>
              <a:off x="6409975" y="5999375"/>
              <a:ext cx="3657600" cy="457200"/>
            </a:xfrm>
            <a:prstGeom prst="rect">
              <a:avLst/>
            </a:prstGeom>
            <a:noFill/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buNone/>
              </a:pPr>
              <a:r>
                <a:rPr lang="en-GB"/>
                <a:t>NULL</a:t>
              </a:r>
            </a:p>
          </p:txBody>
        </p:sp>
        <p:grpSp>
          <p:nvGrpSpPr>
            <p:cNvPr id="182" name="Shape 182"/>
            <p:cNvGrpSpPr/>
            <p:nvPr/>
          </p:nvGrpSpPr>
          <p:grpSpPr>
            <a:xfrm>
              <a:off x="254150" y="5324425"/>
              <a:ext cx="6824924" cy="1192750"/>
              <a:chOff x="254150" y="5324425"/>
              <a:chExt cx="6824924" cy="1192750"/>
            </a:xfrm>
          </p:grpSpPr>
          <p:cxnSp>
            <p:nvCxnSpPr>
              <p:cNvPr id="183" name="Shape 183"/>
              <p:cNvCxnSpPr/>
              <p:nvPr>
                <p:custDataLst>
                  <p:tags r:id="rId5"/>
                </p:custDataLst>
              </p:nvPr>
            </p:nvCxnSpPr>
            <p:spPr>
              <a:xfrm>
                <a:off x="3388000" y="6227975"/>
                <a:ext cx="624300" cy="0"/>
              </a:xfrm>
              <a:prstGeom prst="straightConnector1">
                <a:avLst/>
              </a:prstGeom>
              <a:noFill/>
              <a:ln w="28575" cap="flat">
                <a:solidFill>
                  <a:schemeClr val="dk2"/>
                </a:solidFill>
                <a:prstDash val="dot"/>
                <a:round/>
                <a:headEnd type="none" w="lg" len="lg"/>
                <a:tailEnd type="triangle" w="lg" len="lg"/>
              </a:ln>
            </p:spPr>
          </p:cxnSp>
          <p:grpSp>
            <p:nvGrpSpPr>
              <p:cNvPr id="184" name="Shape 184"/>
              <p:cNvGrpSpPr/>
              <p:nvPr/>
            </p:nvGrpSpPr>
            <p:grpSpPr>
              <a:xfrm>
                <a:off x="254150" y="5324425"/>
                <a:ext cx="6824924" cy="1192750"/>
                <a:chOff x="25550" y="5324425"/>
                <a:chExt cx="6824924" cy="1192750"/>
              </a:xfrm>
            </p:grpSpPr>
            <p:cxnSp>
              <p:nvCxnSpPr>
                <p:cNvPr id="185" name="Shape 185"/>
                <p:cNvCxnSpPr/>
                <p:nvPr>
                  <p:custDataLst>
                    <p:tags r:id="rId6"/>
                  </p:custDataLst>
                </p:nvPr>
              </p:nvCxnSpPr>
              <p:spPr>
                <a:xfrm>
                  <a:off x="5081075" y="6227975"/>
                  <a:ext cx="624300" cy="0"/>
                </a:xfrm>
                <a:prstGeom prst="straightConnector1">
                  <a:avLst/>
                </a:prstGeom>
                <a:noFill/>
                <a:ln w="28575" cap="flat">
                  <a:solidFill>
                    <a:schemeClr val="dk2"/>
                  </a:solidFill>
                  <a:prstDash val="dot"/>
                  <a:round/>
                  <a:headEnd type="none" w="lg" len="lg"/>
                  <a:tailEnd type="triangle" w="lg" len="lg"/>
                </a:ln>
              </p:spPr>
            </p:cxnSp>
            <p:grpSp>
              <p:nvGrpSpPr>
                <p:cNvPr id="186" name="Shape 186"/>
                <p:cNvGrpSpPr/>
                <p:nvPr/>
              </p:nvGrpSpPr>
              <p:grpSpPr>
                <a:xfrm>
                  <a:off x="25550" y="5324425"/>
                  <a:ext cx="6824924" cy="1192750"/>
                  <a:chOff x="101750" y="5324425"/>
                  <a:chExt cx="6824924" cy="1192750"/>
                </a:xfrm>
              </p:grpSpPr>
              <p:sp>
                <p:nvSpPr>
                  <p:cNvPr id="187" name="Shape 187"/>
                  <p:cNvSpPr/>
                  <p:nvPr>
                    <p:custDataLst>
                      <p:tags r:id="rId7"/>
                    </p:custDataLst>
                  </p:nvPr>
                </p:nvSpPr>
                <p:spPr>
                  <a:xfrm>
                    <a:off x="2014300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88" name="Shape 188"/>
                  <p:cNvSpPr/>
                  <p:nvPr>
                    <p:custDataLst>
                      <p:tags r:id="rId8"/>
                    </p:custDataLst>
                  </p:nvPr>
                </p:nvSpPr>
                <p:spPr>
                  <a:xfrm>
                    <a:off x="3859775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dot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89" name="Shape 189"/>
                  <p:cNvSpPr/>
                  <p:nvPr>
                    <p:custDataLst>
                      <p:tags r:id="rId9"/>
                    </p:custDataLst>
                  </p:nvPr>
                </p:nvSpPr>
                <p:spPr>
                  <a:xfrm>
                    <a:off x="5705375" y="5938775"/>
                    <a:ext cx="1221299" cy="578400"/>
                  </a:xfrm>
                  <a:prstGeom prst="rect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lIns="91425" tIns="91425" rIns="91425" bIns="91425" anchor="ctr" anchorCtr="0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190" name="Shape 190"/>
                  <p:cNvSpPr txBox="1"/>
                  <p:nvPr>
                    <p:custDataLst>
                      <p:tags r:id="rId10"/>
                    </p:custDataLst>
                  </p:nvPr>
                </p:nvSpPr>
                <p:spPr>
                  <a:xfrm>
                    <a:off x="101750" y="5324425"/>
                    <a:ext cx="3657600" cy="457200"/>
                  </a:xfrm>
                  <a:prstGeom prst="rect">
                    <a:avLst/>
                  </a:prstGeom>
                  <a:noFill/>
                </p:spPr>
                <p:txBody>
                  <a:bodyPr lIns="91425" tIns="91425" rIns="91425" bIns="91425" anchor="t" anchorCtr="0">
                    <a:noAutofit/>
                  </a:bodyPr>
                  <a:lstStyle/>
                  <a:p>
                    <a:pPr lvl="0" rtl="0">
                      <a:buNone/>
                    </a:pPr>
                    <a:r>
                      <a:rPr lang="en-GB" sz="3000"/>
                      <a:t>head</a:t>
                    </a:r>
                  </a:p>
                </p:txBody>
              </p:sp>
              <p:cxnSp>
                <p:nvCxnSpPr>
                  <p:cNvPr id="191" name="Shape 191"/>
                  <p:cNvCxnSpPr>
                    <a:endCxn id="187" idx="1"/>
                  </p:cNvCxnSpPr>
                  <p:nvPr>
                    <p:custDataLst>
                      <p:tags r:id="rId11"/>
                    </p:custDataLst>
                  </p:nvPr>
                </p:nvCxnSpPr>
                <p:spPr>
                  <a:xfrm>
                    <a:off x="874599" y="5798375"/>
                    <a:ext cx="1139700" cy="429599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triangle" w="lg" len="lg"/>
                  </a:ln>
                </p:spPr>
              </p:cxnSp>
              <p:cxnSp>
                <p:nvCxnSpPr>
                  <p:cNvPr id="192" name="Shape 192"/>
                  <p:cNvCxnSpPr>
                    <a:stCxn id="187" idx="0"/>
                    <a:endCxn id="187" idx="2"/>
                  </p:cNvCxnSpPr>
                  <p:nvPr>
                    <p:custDataLst>
                      <p:tags r:id="rId12"/>
                    </p:custDataLst>
                  </p:nvPr>
                </p:nvCxnSpPr>
                <p:spPr>
                  <a:xfrm>
                    <a:off x="2624949" y="5938775"/>
                    <a:ext cx="0" cy="5784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</p:spPr>
              </p:cxnSp>
              <p:cxnSp>
                <p:nvCxnSpPr>
                  <p:cNvPr id="193" name="Shape 193"/>
                  <p:cNvCxnSpPr>
                    <a:stCxn id="188" idx="0"/>
                    <a:endCxn id="188" idx="2"/>
                  </p:cNvCxnSpPr>
                  <p:nvPr>
                    <p:custDataLst>
                      <p:tags r:id="rId13"/>
                    </p:custDataLst>
                  </p:nvPr>
                </p:nvCxnSpPr>
                <p:spPr>
                  <a:xfrm>
                    <a:off x="4470424" y="5938775"/>
                    <a:ext cx="0" cy="578400"/>
                  </a:xfrm>
                  <a:prstGeom prst="straightConnector1">
                    <a:avLst/>
                  </a:prstGeom>
                  <a:noFill/>
                  <a:ln w="28575" cap="flat">
                    <a:solidFill>
                      <a:schemeClr val="dk2"/>
                    </a:solidFill>
                    <a:prstDash val="dot"/>
                    <a:round/>
                    <a:headEnd type="none" w="lg" len="lg"/>
                    <a:tailEnd type="none" w="lg" len="lg"/>
                  </a:ln>
                </p:spPr>
              </p:cxnSp>
              <p:sp>
                <p:nvSpPr>
                  <p:cNvPr id="194" name="Shape 194"/>
                  <p:cNvSpPr/>
                  <p:nvPr>
                    <p:custDataLst>
                      <p:tags r:id="rId14"/>
                    </p:custDataLst>
                  </p:nvPr>
                </p:nvSpPr>
                <p:spPr>
                  <a:xfrm>
                    <a:off x="3232000" y="5528793"/>
                    <a:ext cx="2415900" cy="682300"/>
                  </a:xfrm>
                  <a:custGeom>
                    <a:avLst/>
                    <a:gdLst/>
                    <a:ahLst/>
                    <a:cxnLst/>
                    <a:rect l="0" t="0" r="0" b="0"/>
                    <a:pathLst>
                      <a:path w="96636" h="27292" extrusionOk="0">
                        <a:moveTo>
                          <a:pt x="0" y="26512"/>
                        </a:moveTo>
                        <a:cubicBezTo>
                          <a:pt x="8442" y="22096"/>
                          <a:pt x="34550" y="-114"/>
                          <a:pt x="50656" y="16"/>
                        </a:cubicBezTo>
                        <a:cubicBezTo>
                          <a:pt x="66762" y="146"/>
                          <a:pt x="88972" y="22746"/>
                          <a:pt x="96636" y="27292"/>
                        </a:cubicBezTo>
                      </a:path>
                    </a:pathLst>
                  </a:custGeom>
                  <a:noFill/>
                  <a:ln w="28575" cap="flat">
                    <a:solidFill>
                      <a:srgbClr val="FF0000"/>
                    </a:solidFill>
                    <a:prstDash val="solid"/>
                    <a:round/>
                    <a:headEnd type="none" w="lg" len="lg"/>
                    <a:tailEnd type="triangle" w="lg" len="lg"/>
                  </a:ln>
                </p:spPr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44727256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 dirty="0"/>
              <a:t>Interview questions you might encounter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indent="0">
              <a:buClr>
                <a:schemeClr val="dk1"/>
              </a:buClr>
              <a:buSzPct val="166666"/>
              <a:buNone/>
            </a:pPr>
            <a:r>
              <a:rPr lang="en-GB" dirty="0" smtClean="0"/>
              <a:t>Q. How </a:t>
            </a:r>
            <a:r>
              <a:rPr lang="en-GB" dirty="0"/>
              <a:t>do you remove an element from a singly linked list </a:t>
            </a:r>
            <a:r>
              <a:rPr lang="en-GB" i="1" dirty="0"/>
              <a:t>without</a:t>
            </a:r>
            <a:r>
              <a:rPr lang="en-GB" dirty="0"/>
              <a:t> having a </a:t>
            </a:r>
            <a:r>
              <a:rPr lang="en-GB" dirty="0" smtClean="0"/>
              <a:t>pointer to the previous element?</a:t>
            </a:r>
          </a:p>
          <a:p>
            <a:pPr marL="38100" indent="0">
              <a:buClr>
                <a:schemeClr val="dk1"/>
              </a:buClr>
              <a:buSzPct val="166666"/>
              <a:buNone/>
            </a:pPr>
            <a:endParaRPr lang="en-GB" dirty="0" smtClean="0"/>
          </a:p>
          <a:p>
            <a:pPr marL="38100" indent="0">
              <a:buClr>
                <a:schemeClr val="dk1"/>
              </a:buClr>
              <a:buSzPct val="166666"/>
              <a:buNone/>
            </a:pPr>
            <a:r>
              <a:rPr lang="en-GB" dirty="0" smtClean="0"/>
              <a:t>Q. How </a:t>
            </a:r>
            <a:r>
              <a:rPr lang="en-GB" dirty="0"/>
              <a:t>reverse a singly linked list in place?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691726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GB" dirty="0"/>
              <a:t>Other topics/issues to </a:t>
            </a:r>
            <a:r>
              <a:rPr lang="en-GB" dirty="0" smtClean="0"/>
              <a:t>think about</a:t>
            </a:r>
            <a:endParaRPr lang="en-GB" dirty="0"/>
          </a:p>
        </p:txBody>
      </p:sp>
      <p:sp>
        <p:nvSpPr>
          <p:cNvPr id="234" name="Shape 234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GB" dirty="0"/>
              <a:t>Remove all instances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GB" dirty="0" smtClean="0"/>
              <a:t>Copying </a:t>
            </a:r>
            <a:r>
              <a:rPr lang="en-GB" dirty="0"/>
              <a:t>a list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GB" dirty="0"/>
              <a:t>What does equality mean of two lists/testing for </a:t>
            </a:r>
            <a:r>
              <a:rPr lang="en-GB" dirty="0" smtClean="0"/>
              <a:t>equality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GB" dirty="0" smtClean="0"/>
              <a:t>Iterators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993508"/>
      </p:ext>
    </p:extLst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Benchmarking code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An alternative/supplement to big-O style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5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Reading Quiz!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The </a:t>
            </a:r>
            <a:r>
              <a:rPr lang="en-US" dirty="0"/>
              <a:t>accuracy of measuring an algorithm is affected by (best answer)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number of applications running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speed of the computer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number of lines of the algorithm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number of loops in the algorithm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81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The </a:t>
            </a:r>
            <a:r>
              <a:rPr lang="en-US" dirty="0"/>
              <a:t>standard deviation an indicator of the following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how </a:t>
            </a:r>
            <a:r>
              <a:rPr lang="en-US" dirty="0"/>
              <a:t>confident that your algorithm is efficient </a:t>
            </a:r>
          </a:p>
          <a:p>
            <a:pPr marL="525780" indent="-457200">
              <a:buFont typeface="+mj-lt"/>
              <a:buAutoNum type="alphaUcPeriod"/>
            </a:pPr>
            <a:r>
              <a:rPr lang="en-US" smtClean="0"/>
              <a:t>how </a:t>
            </a:r>
            <a:r>
              <a:rPr lang="en-US" dirty="0"/>
              <a:t>confident that your average reflects a true </a:t>
            </a:r>
            <a:r>
              <a:rPr lang="en-US" dirty="0" smtClean="0"/>
              <a:t>value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219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Reading Quiz!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An </a:t>
            </a:r>
            <a:r>
              <a:rPr lang="en-US" dirty="0"/>
              <a:t>algorithm's performance is typically measured by these metrics: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robustness</a:t>
            </a:r>
            <a:r>
              <a:rPr lang="en-US" dirty="0"/>
              <a:t>, correctness, energy 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time</a:t>
            </a:r>
            <a:r>
              <a:rPr lang="en-US" dirty="0"/>
              <a:t>, robustness, correctness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time</a:t>
            </a:r>
            <a:r>
              <a:rPr lang="en-US" dirty="0"/>
              <a:t>, space, energy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time</a:t>
            </a:r>
            <a:r>
              <a:rPr lang="en-US" dirty="0"/>
              <a:t>, space, robustness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813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Big-O Analysis vs. Benchmarking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50897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Two different approaches to evaluating algorithms</a:t>
            </a:r>
          </a:p>
          <a:p>
            <a:r>
              <a:rPr lang="en-US" dirty="0" smtClean="0"/>
              <a:t>As you know, Big-O glosses over some important details</a:t>
            </a:r>
          </a:p>
          <a:p>
            <a:pPr lvl="1"/>
            <a:r>
              <a:rPr lang="en-US" dirty="0" smtClean="0"/>
              <a:t>What about n &lt; n0?</a:t>
            </a:r>
          </a:p>
          <a:p>
            <a:pPr lvl="1"/>
            <a:r>
              <a:rPr lang="en-US" dirty="0" smtClean="0"/>
              <a:t>Multiplying by “c”—the difference between 100000n and n might matter!</a:t>
            </a:r>
          </a:p>
          <a:p>
            <a:r>
              <a:rPr lang="en-US" dirty="0" smtClean="0"/>
              <a:t>Benchmarking is an </a:t>
            </a:r>
            <a:r>
              <a:rPr lang="en-US" b="1" dirty="0" smtClean="0"/>
              <a:t>experimental </a:t>
            </a:r>
            <a:r>
              <a:rPr lang="en-US" dirty="0" smtClean="0"/>
              <a:t>approach, rather than an </a:t>
            </a:r>
            <a:r>
              <a:rPr lang="en-US" b="1" dirty="0" smtClean="0"/>
              <a:t>analysis </a:t>
            </a:r>
            <a:r>
              <a:rPr lang="en-US" dirty="0" smtClean="0"/>
              <a:t>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2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Big-Omega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Interpreting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445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procedure for benchmarking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 bwMode="auto">
          <a:xfrm>
            <a:off x="1043492" y="2692600"/>
            <a:ext cx="6777317" cy="2771080"/>
          </a:xfrm>
          <a:prstGeom prst="rect">
            <a:avLst/>
          </a:prstGeom>
          <a:noFill/>
          <a:ln w="1908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137160" anchor="ctr">
            <a:spAutoFit/>
          </a:bodyPr>
          <a:lstStyle/>
          <a:p>
            <a:pPr marL="68580" indent="0" eaLnBrk="0" hangingPunct="0"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 smtClean="0">
                <a:solidFill>
                  <a:srgbClr val="000000"/>
                </a:solidFill>
              </a:rPr>
              <a:t>for </a:t>
            </a:r>
            <a:r>
              <a:rPr lang="en-US" i="1" dirty="0">
                <a:solidFill>
                  <a:srgbClr val="000000"/>
                </a:solidFill>
              </a:rPr>
              <a:t>problem size N = min,...max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 smtClean="0">
                <a:solidFill>
                  <a:srgbClr val="000000"/>
                </a:solidFill>
              </a:rPr>
              <a:t> initialize </a:t>
            </a:r>
            <a:r>
              <a:rPr lang="en-US" i="1" dirty="0">
                <a:solidFill>
                  <a:srgbClr val="000000"/>
                </a:solidFill>
              </a:rPr>
              <a:t>the data structure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 smtClean="0">
                <a:solidFill>
                  <a:srgbClr val="000000"/>
                </a:solidFill>
              </a:rPr>
              <a:t> get the current (starting) time</a:t>
            </a:r>
            <a:endParaRPr lang="en-US" i="1" dirty="0">
              <a:solidFill>
                <a:srgbClr val="000000"/>
              </a:solidFill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 smtClean="0">
                <a:solidFill>
                  <a:srgbClr val="000000"/>
                </a:solidFill>
              </a:rPr>
              <a:t> run </a:t>
            </a:r>
            <a:r>
              <a:rPr lang="en-US" i="1" dirty="0">
                <a:solidFill>
                  <a:srgbClr val="000000"/>
                </a:solidFill>
              </a:rPr>
              <a:t>the algorithm on problem size N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 smtClean="0">
                <a:solidFill>
                  <a:srgbClr val="000000"/>
                </a:solidFill>
              </a:rPr>
              <a:t> get </a:t>
            </a:r>
            <a:r>
              <a:rPr lang="en-US" i="1" dirty="0">
                <a:solidFill>
                  <a:srgbClr val="000000"/>
                </a:solidFill>
              </a:rPr>
              <a:t>the current (finish) time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 smtClean="0">
                <a:solidFill>
                  <a:srgbClr val="000000"/>
                </a:solidFill>
              </a:rPr>
              <a:t> timing </a:t>
            </a:r>
            <a:r>
              <a:rPr lang="en-US" i="1" dirty="0">
                <a:solidFill>
                  <a:srgbClr val="000000"/>
                </a:solidFill>
              </a:rPr>
              <a:t>=  finish time – start </a:t>
            </a:r>
            <a:r>
              <a:rPr lang="en-US" i="1" dirty="0" smtClean="0">
                <a:solidFill>
                  <a:srgbClr val="000000"/>
                </a:solidFill>
              </a:rPr>
              <a:t>time</a:t>
            </a:r>
            <a:endParaRPr 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910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457200"/>
            <a:ext cx="7024744" cy="1143000"/>
          </a:xfrm>
        </p:spPr>
        <p:txBody>
          <a:bodyPr/>
          <a:lstStyle/>
          <a:p>
            <a:r>
              <a:rPr lang="en-US" dirty="0" smtClean="0"/>
              <a:t>Timer methods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0" y="1981200"/>
            <a:ext cx="7186108" cy="3772348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tabLst>
                <a:tab pos="673100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 dirty="0"/>
              <a:t>Java has two static methods in the System class:</a:t>
            </a:r>
          </a:p>
          <a:p>
            <a:pPr marL="673100" indent="-673100">
              <a:buClrTx/>
              <a:buNone/>
              <a:tabLst>
                <a:tab pos="673100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47FF"/>
                </a:solidFill>
                <a:latin typeface="Courier New" pitchFamily="49" charset="0"/>
                <a:cs typeface="Courier New" pitchFamily="49" charset="0"/>
              </a:rPr>
              <a:t>        /** Returns the current time in milliseconds. */</a:t>
            </a:r>
          </a:p>
          <a:p>
            <a:pPr marL="673100" indent="-673100">
              <a:buClrTx/>
              <a:buNone/>
              <a:tabLst>
                <a:tab pos="673100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dirty="0">
                <a:solidFill>
                  <a:srgbClr val="0047FF"/>
                </a:solidFill>
                <a:latin typeface="Courier New" pitchFamily="49" charset="0"/>
                <a:cs typeface="Courier New" pitchFamily="49" charset="0"/>
              </a:rPr>
              <a:t>         static long </a:t>
            </a:r>
            <a:r>
              <a:rPr lang="en-US" dirty="0" err="1">
                <a:solidFill>
                  <a:srgbClr val="0047FF"/>
                </a:solidFill>
                <a:latin typeface="Courier New" pitchFamily="49" charset="0"/>
                <a:cs typeface="Courier New" pitchFamily="49" charset="0"/>
              </a:rPr>
              <a:t>System.currentTimeMillis</a:t>
            </a:r>
            <a:r>
              <a:rPr lang="en-US" dirty="0">
                <a:solidFill>
                  <a:srgbClr val="0047FF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673100" indent="-673100">
              <a:buClrTx/>
              <a:buNone/>
              <a:tabLst>
                <a:tab pos="673100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endParaRPr lang="en-US" dirty="0">
              <a:solidFill>
                <a:srgbClr val="0047FF"/>
              </a:solidFill>
              <a:latin typeface="Courier New" pitchFamily="49" charset="0"/>
              <a:cs typeface="Courier New" pitchFamily="49" charset="0"/>
            </a:endParaRPr>
          </a:p>
          <a:p>
            <a:pPr marL="673100" indent="-673100">
              <a:buClrTx/>
              <a:buNone/>
              <a:tabLst>
                <a:tab pos="673100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dirty="0">
                <a:solidFill>
                  <a:srgbClr val="0047FF"/>
                </a:solidFill>
                <a:latin typeface="Courier New" pitchFamily="49" charset="0"/>
                <a:cs typeface="Courier New" pitchFamily="49" charset="0"/>
              </a:rPr>
              <a:t>         /** Returns the current value of the most precise</a:t>
            </a:r>
          </a:p>
          <a:p>
            <a:pPr marL="673100" indent="-673100">
              <a:buClrTx/>
              <a:buNone/>
              <a:tabLst>
                <a:tab pos="673100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dirty="0">
                <a:solidFill>
                  <a:srgbClr val="0047FF"/>
                </a:solidFill>
                <a:latin typeface="Courier New" pitchFamily="49" charset="0"/>
                <a:cs typeface="Courier New" pitchFamily="49" charset="0"/>
              </a:rPr>
              <a:t>              available system timer, in nanoseconds */</a:t>
            </a:r>
          </a:p>
          <a:p>
            <a:pPr marL="673100" indent="-673100">
              <a:buClrTx/>
              <a:buNone/>
              <a:tabLst>
                <a:tab pos="673100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dirty="0">
                <a:solidFill>
                  <a:srgbClr val="0047FF"/>
                </a:solidFill>
                <a:latin typeface="Courier New" pitchFamily="49" charset="0"/>
                <a:cs typeface="Courier New" pitchFamily="49" charset="0"/>
              </a:rPr>
              <a:t>         static long </a:t>
            </a:r>
            <a:r>
              <a:rPr lang="en-US" dirty="0" err="1">
                <a:solidFill>
                  <a:srgbClr val="0047FF"/>
                </a:solidFill>
                <a:latin typeface="Courier New" pitchFamily="49" charset="0"/>
                <a:cs typeface="Courier New" pitchFamily="49" charset="0"/>
              </a:rPr>
              <a:t>System.nanoTime</a:t>
            </a:r>
            <a:r>
              <a:rPr lang="en-US" dirty="0">
                <a:solidFill>
                  <a:srgbClr val="0047FF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57200" indent="-457200">
              <a:tabLst>
                <a:tab pos="673100" algn="l"/>
                <a:tab pos="785813" algn="l"/>
                <a:tab pos="1243013" algn="l"/>
                <a:tab pos="1700213" algn="l"/>
                <a:tab pos="2157413" algn="l"/>
                <a:tab pos="2614613" algn="l"/>
                <a:tab pos="3071813" algn="l"/>
                <a:tab pos="3529013" algn="l"/>
                <a:tab pos="3986213" algn="l"/>
                <a:tab pos="4443413" algn="l"/>
                <a:tab pos="4900613" algn="l"/>
                <a:tab pos="5357813" algn="l"/>
                <a:tab pos="5815013" algn="l"/>
                <a:tab pos="6272213" algn="l"/>
                <a:tab pos="6729413" algn="l"/>
                <a:tab pos="7186613" algn="l"/>
                <a:tab pos="7643813" algn="l"/>
                <a:tab pos="8101013" algn="l"/>
                <a:tab pos="8558213" algn="l"/>
                <a:tab pos="9015413" algn="l"/>
                <a:tab pos="9472613" algn="l"/>
              </a:tabLst>
            </a:pPr>
            <a:r>
              <a:rPr lang="en-US" sz="3200" dirty="0"/>
              <a:t>If the algorithm can take less than a millisecond to run, you should use  </a:t>
            </a:r>
            <a:r>
              <a:rPr lang="en-US" sz="3200" dirty="0" err="1"/>
              <a:t>System.nanoTime</a:t>
            </a:r>
            <a:r>
              <a:rPr lang="en-US" sz="3200" dirty="0"/>
              <a:t>() </a:t>
            </a:r>
            <a:r>
              <a:rPr lang="en-US" sz="3200" dirty="0" smtClean="0"/>
              <a:t>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9114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inaccuracy in benchmarking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7723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Multiple processes running on system</a:t>
            </a:r>
          </a:p>
          <a:p>
            <a:pPr lvl="1"/>
            <a:r>
              <a:rPr lang="en-US" dirty="0" smtClean="0"/>
              <a:t>Open up Task Manager on your PC</a:t>
            </a:r>
          </a:p>
          <a:p>
            <a:pPr lvl="1"/>
            <a:r>
              <a:rPr lang="en-US" dirty="0" smtClean="0"/>
              <a:t>Or on Linux/UNIX or Mac, in command window run “</a:t>
            </a:r>
            <a:r>
              <a:rPr lang="en-US" dirty="0" err="1" smtClean="0"/>
              <a:t>ps</a:t>
            </a:r>
            <a:r>
              <a:rPr lang="en-US" dirty="0" smtClean="0"/>
              <a:t> –</a:t>
            </a:r>
            <a:r>
              <a:rPr lang="en-US" dirty="0" err="1" smtClean="0"/>
              <a:t>eaf</a:t>
            </a:r>
            <a:r>
              <a:rPr lang="en-US" dirty="0"/>
              <a:t> </a:t>
            </a:r>
            <a:r>
              <a:rPr lang="en-US" dirty="0" smtClean="0"/>
              <a:t>| more”</a:t>
            </a:r>
          </a:p>
          <a:p>
            <a:pPr lvl="1"/>
            <a:r>
              <a:rPr lang="en-US" dirty="0" smtClean="0"/>
              <a:t>Even if you shut down all your major application programs, all kinds of utilities and other things still running</a:t>
            </a:r>
          </a:p>
          <a:p>
            <a:r>
              <a:rPr lang="en-US" dirty="0" smtClean="0"/>
              <a:t>Hardware interrupts</a:t>
            </a:r>
          </a:p>
          <a:p>
            <a:pPr lvl="1"/>
            <a:r>
              <a:rPr lang="en-US" dirty="0" smtClean="0"/>
              <a:t>Network activity</a:t>
            </a:r>
          </a:p>
          <a:p>
            <a:pPr lvl="1"/>
            <a:r>
              <a:rPr lang="en-US" dirty="0" smtClean="0"/>
              <a:t>Mouse/keyboard activity</a:t>
            </a:r>
          </a:p>
          <a:p>
            <a:r>
              <a:rPr lang="en-US" dirty="0" smtClean="0"/>
              <a:t>JVM garbage collection could start running unexpectedly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684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trike="sngStrike" dirty="0" smtClean="0"/>
              <a:t>Reading Quiz!</a:t>
            </a:r>
            <a:endParaRPr lang="en-US" strike="sngStrik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One </a:t>
            </a:r>
            <a:r>
              <a:rPr lang="en-US" dirty="0"/>
              <a:t>way to improve the accuracy of measuring the running time of algorithm is by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Using </a:t>
            </a:r>
            <a:r>
              <a:rPr lang="en-US" dirty="0"/>
              <a:t>a faster computer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Averaging </a:t>
            </a:r>
            <a:r>
              <a:rPr lang="en-US" dirty="0"/>
              <a:t>the measurement results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Starting </a:t>
            </a:r>
            <a:r>
              <a:rPr lang="en-US" dirty="0"/>
              <a:t>up more applications to have a larger set of running applications</a:t>
            </a:r>
          </a:p>
          <a:p>
            <a:pPr marL="525780" indent="-457200">
              <a:buFont typeface="+mj-lt"/>
              <a:buAutoNum type="alphaUcPeriod"/>
            </a:pPr>
            <a:r>
              <a:rPr lang="en-US" dirty="0" smtClean="0"/>
              <a:t>Improving </a:t>
            </a:r>
            <a:r>
              <a:rPr lang="en-US" dirty="0"/>
              <a:t>the time the algorithm takes to finish executing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087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IMPROVED procedure for benchmarking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 bwMode="auto">
          <a:xfrm>
            <a:off x="1043492" y="2323269"/>
            <a:ext cx="6777317" cy="3509743"/>
          </a:xfrm>
          <a:prstGeom prst="rect">
            <a:avLst/>
          </a:prstGeom>
          <a:noFill/>
          <a:ln w="19080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137160" anchor="ctr">
            <a:spAutoFit/>
          </a:bodyPr>
          <a:lstStyle/>
          <a:p>
            <a:pPr marL="68580" indent="0" eaLnBrk="0" hangingPunct="0"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 smtClean="0">
                <a:solidFill>
                  <a:srgbClr val="000000"/>
                </a:solidFill>
              </a:rPr>
              <a:t>for </a:t>
            </a:r>
            <a:r>
              <a:rPr lang="en-US" i="1" dirty="0">
                <a:solidFill>
                  <a:srgbClr val="000000"/>
                </a:solidFill>
              </a:rPr>
              <a:t>problem size N = min,...max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 smtClean="0">
                <a:solidFill>
                  <a:srgbClr val="000000"/>
                </a:solidFill>
              </a:rPr>
              <a:t> initialize </a:t>
            </a:r>
            <a:r>
              <a:rPr lang="en-US" i="1" dirty="0">
                <a:solidFill>
                  <a:srgbClr val="000000"/>
                </a:solidFill>
              </a:rPr>
              <a:t>the data </a:t>
            </a:r>
            <a:r>
              <a:rPr lang="en-US" i="1" dirty="0" smtClean="0">
                <a:solidFill>
                  <a:srgbClr val="000000"/>
                </a:solidFill>
              </a:rPr>
              <a:t>structure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for K runs:</a:t>
            </a:r>
            <a:endParaRPr lang="en-US" i="1" dirty="0">
              <a:solidFill>
                <a:srgbClr val="000000"/>
              </a:solidFill>
            </a:endParaRPr>
          </a:p>
          <a:p>
            <a:pPr lvl="1" eaLnBrk="0" hangingPunct="0"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 smtClean="0">
                <a:solidFill>
                  <a:srgbClr val="000000"/>
                </a:solidFill>
              </a:rPr>
              <a:t> get the current (starting) time</a:t>
            </a:r>
            <a:endParaRPr lang="en-US" i="1" dirty="0">
              <a:solidFill>
                <a:srgbClr val="000000"/>
              </a:solidFill>
            </a:endParaRPr>
          </a:p>
          <a:p>
            <a:pPr lvl="1" eaLnBrk="0" hangingPunct="0"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 smtClean="0">
                <a:solidFill>
                  <a:srgbClr val="000000"/>
                </a:solidFill>
              </a:rPr>
              <a:t> run </a:t>
            </a:r>
            <a:r>
              <a:rPr lang="en-US" i="1" dirty="0">
                <a:solidFill>
                  <a:srgbClr val="000000"/>
                </a:solidFill>
              </a:rPr>
              <a:t>the algorithm on problem size N</a:t>
            </a:r>
          </a:p>
          <a:p>
            <a:pPr lvl="1" eaLnBrk="0" hangingPunct="0"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 smtClean="0">
                <a:solidFill>
                  <a:srgbClr val="000000"/>
                </a:solidFill>
              </a:rPr>
              <a:t> get </a:t>
            </a:r>
            <a:r>
              <a:rPr lang="en-US" i="1" dirty="0">
                <a:solidFill>
                  <a:srgbClr val="000000"/>
                </a:solidFill>
              </a:rPr>
              <a:t>the current (finish) time</a:t>
            </a:r>
          </a:p>
          <a:p>
            <a:pPr lvl="1" eaLnBrk="0" hangingPunct="0"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 smtClean="0">
                <a:solidFill>
                  <a:srgbClr val="000000"/>
                </a:solidFill>
              </a:rPr>
              <a:t> timing </a:t>
            </a:r>
            <a:r>
              <a:rPr lang="en-US" i="1" dirty="0">
                <a:solidFill>
                  <a:srgbClr val="000000"/>
                </a:solidFill>
              </a:rPr>
              <a:t>=  finish time – start </a:t>
            </a:r>
            <a:r>
              <a:rPr lang="en-US" i="1" dirty="0" smtClean="0">
                <a:solidFill>
                  <a:srgbClr val="000000"/>
                </a:solidFill>
              </a:rPr>
              <a:t>time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AutoNum type="arabicPeriod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Average timings for K runs for this N</a:t>
            </a:r>
            <a:endParaRPr lang="en-US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4725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304800" y="207963"/>
            <a:ext cx="7737475" cy="10795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Explain these results...</a:t>
            </a:r>
          </a:p>
        </p:txBody>
      </p:sp>
      <p:sp>
        <p:nvSpPr>
          <p:cNvPr id="30723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1447800"/>
            <a:ext cx="6757988" cy="825500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Timings for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findMax()</a:t>
            </a:r>
            <a:r>
              <a:rPr lang="en-US">
                <a:solidFill>
                  <a:srgbClr val="000000"/>
                </a:solidFill>
              </a:rPr>
              <a:t> on an array of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</a:rPr>
              <a:t>s and an</a:t>
            </a:r>
          </a:p>
          <a:p>
            <a:pPr algn="ctr" eaLnBrk="0" hangingPunct="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array of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Integer</a:t>
            </a:r>
            <a:r>
              <a:rPr lang="en-US">
                <a:solidFill>
                  <a:srgbClr val="000000"/>
                </a:solidFill>
              </a:rPr>
              <a:t>s (times are in milliseconds)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400050" y="4522788"/>
            <a:ext cx="8483600" cy="1489075"/>
          </a:xfrm>
        </p:spPr>
        <p:txBody>
          <a:bodyPr/>
          <a:lstStyle/>
          <a:p>
            <a:pPr marL="677863" indent="-677863" eaLnBrk="1" hangingPunct="1"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2400" dirty="0" smtClean="0"/>
              <a:t>From these measurements, what is the likely big-O time cost of </a:t>
            </a:r>
            <a:r>
              <a:rPr lang="en-US" sz="2400" dirty="0" err="1" smtClean="0"/>
              <a:t>findMax</a:t>
            </a:r>
            <a:r>
              <a:rPr lang="en-US" sz="2400" dirty="0" smtClean="0"/>
              <a:t>() on array of </a:t>
            </a:r>
            <a:r>
              <a:rPr lang="en-US" sz="2400" dirty="0" err="1" smtClean="0"/>
              <a:t>int</a:t>
            </a:r>
            <a:r>
              <a:rPr lang="en-US" sz="2400" dirty="0" smtClean="0"/>
              <a:t>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57200" y="2362200"/>
          <a:ext cx="8296275" cy="2143124"/>
        </p:xfrm>
        <a:graphic>
          <a:graphicData uri="http://schemas.openxmlformats.org/drawingml/2006/table">
            <a:tbl>
              <a:tblPr/>
              <a:tblGrid>
                <a:gridCol w="2189162"/>
                <a:gridCol w="3054350"/>
                <a:gridCol w="3052763"/>
              </a:tblGrid>
              <a:tr h="53578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n</a:t>
                      </a:r>
                    </a:p>
                  </a:txBody>
                  <a:tcPr marL="45720" marR="45720" anchor="ctr" horzOverflow="overflow">
                    <a:lnL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array of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int</a:t>
                      </a:r>
                    </a:p>
                  </a:txBody>
                  <a:tcPr marL="45720" marR="45720" anchor="ctr" horzOverflow="overflow">
                    <a:lnL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array of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Integer</a:t>
                      </a:r>
                    </a:p>
                  </a:txBody>
                  <a:tcPr marL="45720" marR="45720" anchor="ctr" horzOverflow="overflow">
                    <a:lnL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78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800,000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2.314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4.329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78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4,000,000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11.363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21.739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78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8,000,000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22.727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42.958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431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304800" y="207963"/>
            <a:ext cx="7737475" cy="10795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Explain these results...</a:t>
            </a:r>
          </a:p>
        </p:txBody>
      </p:sp>
      <p:sp>
        <p:nvSpPr>
          <p:cNvPr id="30723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1447800"/>
            <a:ext cx="6757988" cy="825500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Timings for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findMax()</a:t>
            </a:r>
            <a:r>
              <a:rPr lang="en-US">
                <a:solidFill>
                  <a:srgbClr val="000000"/>
                </a:solidFill>
              </a:rPr>
              <a:t> on an array of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</a:rPr>
              <a:t>s and an</a:t>
            </a:r>
          </a:p>
          <a:p>
            <a:pPr algn="ctr" eaLnBrk="0" hangingPunct="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array of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Integer</a:t>
            </a:r>
            <a:r>
              <a:rPr lang="en-US">
                <a:solidFill>
                  <a:srgbClr val="000000"/>
                </a:solidFill>
              </a:rPr>
              <a:t>s (times are in milliseconds)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400050" y="4522788"/>
            <a:ext cx="8483600" cy="1489075"/>
          </a:xfrm>
        </p:spPr>
        <p:txBody>
          <a:bodyPr/>
          <a:lstStyle/>
          <a:p>
            <a:pPr marL="677863" indent="-677863" eaLnBrk="1" hangingPunct="1"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2400" dirty="0" smtClean="0"/>
              <a:t>From these measurements, what is the likely big-O time cost of </a:t>
            </a:r>
            <a:r>
              <a:rPr lang="en-US" sz="2400" dirty="0" err="1" smtClean="0"/>
              <a:t>findMax</a:t>
            </a:r>
            <a:r>
              <a:rPr lang="en-US" sz="2400" dirty="0" smtClean="0"/>
              <a:t>() on array of Integer</a:t>
            </a:r>
            <a:r>
              <a:rPr lang="en-US" sz="2400" dirty="0"/>
              <a:t>?</a:t>
            </a:r>
            <a:endParaRPr lang="en-US" sz="24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57200" y="2362200"/>
          <a:ext cx="8296275" cy="2143124"/>
        </p:xfrm>
        <a:graphic>
          <a:graphicData uri="http://schemas.openxmlformats.org/drawingml/2006/table">
            <a:tbl>
              <a:tblPr/>
              <a:tblGrid>
                <a:gridCol w="2189162"/>
                <a:gridCol w="3054350"/>
                <a:gridCol w="3052763"/>
              </a:tblGrid>
              <a:tr h="53578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n</a:t>
                      </a:r>
                    </a:p>
                  </a:txBody>
                  <a:tcPr marL="45720" marR="45720" anchor="ctr" horzOverflow="overflow">
                    <a:lnL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array of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int</a:t>
                      </a:r>
                    </a:p>
                  </a:txBody>
                  <a:tcPr marL="45720" marR="45720" anchor="ctr" horzOverflow="overflow">
                    <a:lnL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array of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Integer</a:t>
                      </a:r>
                    </a:p>
                  </a:txBody>
                  <a:tcPr marL="45720" marR="45720" anchor="ctr" horzOverflow="overflow">
                    <a:lnL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78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800,000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2.314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4.329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78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4,000,000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11.363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21.739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78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8,000,000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22.727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42.958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14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304800" y="207963"/>
            <a:ext cx="7737475" cy="10795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Explain these results...</a:t>
            </a:r>
          </a:p>
        </p:txBody>
      </p:sp>
      <p:sp>
        <p:nvSpPr>
          <p:cNvPr id="30723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1447800"/>
            <a:ext cx="6757988" cy="825500"/>
          </a:xfrm>
          <a:prstGeom prst="rect">
            <a:avLst/>
          </a:prstGeom>
          <a:solidFill>
            <a:srgbClr val="BBE0E3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Timings for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findMax()</a:t>
            </a:r>
            <a:r>
              <a:rPr lang="en-US">
                <a:solidFill>
                  <a:srgbClr val="000000"/>
                </a:solidFill>
              </a:rPr>
              <a:t> on an array of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>
                <a:solidFill>
                  <a:srgbClr val="000000"/>
                </a:solidFill>
              </a:rPr>
              <a:t>s and an</a:t>
            </a:r>
          </a:p>
          <a:p>
            <a:pPr algn="ctr" eaLnBrk="0" hangingPunct="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array of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Integer</a:t>
            </a:r>
            <a:r>
              <a:rPr lang="en-US">
                <a:solidFill>
                  <a:srgbClr val="000000"/>
                </a:solidFill>
              </a:rPr>
              <a:t>s (times are in milliseconds)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  <p:custDataLst>
              <p:tags r:id="rId3"/>
            </p:custDataLst>
          </p:nvPr>
        </p:nvSpPr>
        <p:spPr>
          <a:xfrm>
            <a:off x="400050" y="4522788"/>
            <a:ext cx="8483600" cy="1489075"/>
          </a:xfrm>
        </p:spPr>
        <p:txBody>
          <a:bodyPr/>
          <a:lstStyle/>
          <a:p>
            <a:pPr marL="677863" indent="-677863" eaLnBrk="1" hangingPunct="1"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2400" dirty="0" smtClean="0"/>
              <a:t>Discussion:</a:t>
            </a:r>
          </a:p>
          <a:p>
            <a:pPr marL="677863" indent="-677863" eaLnBrk="1" hangingPunct="1">
              <a:tabLst>
                <a:tab pos="677863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</a:pPr>
            <a:r>
              <a:rPr lang="en-US" sz="2400" dirty="0" smtClean="0"/>
              <a:t>Why would array of Integer take more time?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57200" y="2362200"/>
          <a:ext cx="8296275" cy="2143124"/>
        </p:xfrm>
        <a:graphic>
          <a:graphicData uri="http://schemas.openxmlformats.org/drawingml/2006/table">
            <a:tbl>
              <a:tblPr/>
              <a:tblGrid>
                <a:gridCol w="2189162"/>
                <a:gridCol w="3054350"/>
                <a:gridCol w="3052763"/>
              </a:tblGrid>
              <a:tr h="53578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n</a:t>
                      </a:r>
                    </a:p>
                  </a:txBody>
                  <a:tcPr marL="45720" marR="45720" anchor="ctr" horzOverflow="overflow">
                    <a:lnL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array of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int</a:t>
                      </a:r>
                    </a:p>
                  </a:txBody>
                  <a:tcPr marL="45720" marR="45720" anchor="ctr" horzOverflow="overflow">
                    <a:lnL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array of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Times New Roman" pitchFamily="16" charset="0"/>
                        </a:rPr>
                        <a:t>Integer</a:t>
                      </a:r>
                    </a:p>
                  </a:txBody>
                  <a:tcPr marL="45720" marR="45720" anchor="ctr" horzOverflow="overflow">
                    <a:lnL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78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   800,000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2.314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4.329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78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4,000,000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11.363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21.739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781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8,000,000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22.727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42.958</a:t>
                      </a:r>
                    </a:p>
                  </a:txBody>
                  <a:tcPr marL="45720" marR="4572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8506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See </a:t>
            </a:r>
            <a:r>
              <a:rPr lang="en-US" dirty="0" err="1" smtClean="0"/>
              <a:t>Kube’s</a:t>
            </a:r>
            <a:r>
              <a:rPr lang="en-US" dirty="0" smtClean="0"/>
              <a:t> slides for HW tips!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to calculate standard deviation</a:t>
            </a:r>
          </a:p>
          <a:p>
            <a:r>
              <a:rPr lang="en-US" dirty="0" smtClean="0"/>
              <a:t>How to disable garbage collection so it doesn’t happen at unexpected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48049899"/>
              </p:ext>
            </p:extLst>
          </p:nvPr>
        </p:nvGraphicFramePr>
        <p:xfrm>
          <a:off x="4645025" y="2312988"/>
          <a:ext cx="3419475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Rectangle 9"/>
          <p:cNvSpPr/>
          <p:nvPr>
            <p:custDataLst>
              <p:tags r:id="rId2"/>
            </p:custDataLst>
          </p:nvPr>
        </p:nvSpPr>
        <p:spPr>
          <a:xfrm>
            <a:off x="8116440" y="27432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" name="Rectangle 10"/>
          <p:cNvSpPr/>
          <p:nvPr>
            <p:custDataLst>
              <p:tags r:id="rId3"/>
            </p:custDataLst>
          </p:nvPr>
        </p:nvSpPr>
        <p:spPr>
          <a:xfrm>
            <a:off x="8077200" y="48768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" name="Rectangle 1"/>
          <p:cNvSpPr/>
          <p:nvPr>
            <p:custDataLst>
              <p:tags r:id="rId4"/>
            </p:custDataLst>
          </p:nvPr>
        </p:nvSpPr>
        <p:spPr>
          <a:xfrm>
            <a:off x="685800" y="663714"/>
            <a:ext cx="7809360" cy="7078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sz="2000" dirty="0"/>
              <a:t>f(n) = </a:t>
            </a:r>
            <a:r>
              <a:rPr lang="en-US" sz="2000" b="1" dirty="0"/>
              <a:t>O</a:t>
            </a:r>
            <a:r>
              <a:rPr lang="en-US" sz="2000" dirty="0"/>
              <a:t>(g(n)), if there are positive constants c and n</a:t>
            </a:r>
            <a:r>
              <a:rPr lang="en-US" sz="2000" baseline="-25000" dirty="0"/>
              <a:t>0</a:t>
            </a:r>
            <a:r>
              <a:rPr lang="en-US" sz="2000" dirty="0"/>
              <a:t> such </a:t>
            </a:r>
            <a:r>
              <a:rPr lang="en-US" sz="2000" dirty="0" smtClean="0"/>
              <a:t>that f(n</a:t>
            </a:r>
            <a:r>
              <a:rPr lang="en-US" sz="2000" dirty="0"/>
              <a:t>) </a:t>
            </a:r>
            <a:r>
              <a:rPr lang="en-US" sz="2000" b="1" dirty="0"/>
              <a:t>≤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FF3399"/>
                </a:solidFill>
              </a:rPr>
              <a:t>c</a:t>
            </a:r>
            <a:r>
              <a:rPr lang="en-US" sz="2000" dirty="0"/>
              <a:t> </a:t>
            </a:r>
            <a:r>
              <a:rPr lang="en-US" sz="2000" dirty="0" smtClean="0"/>
              <a:t>* g(n</a:t>
            </a:r>
            <a:r>
              <a:rPr lang="en-US" sz="2000" dirty="0"/>
              <a:t>) for all n ≥ n</a:t>
            </a:r>
            <a:r>
              <a:rPr lang="en-US" sz="2000" baseline="-25000" dirty="0"/>
              <a:t>0</a:t>
            </a:r>
            <a:r>
              <a:rPr lang="en-US" sz="2000" dirty="0"/>
              <a:t>. </a:t>
            </a:r>
          </a:p>
        </p:txBody>
      </p:sp>
      <p:sp>
        <p:nvSpPr>
          <p:cNvPr id="8" name="Content Placeholder 4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533400" y="2209800"/>
            <a:ext cx="390468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Obviously f</a:t>
            </a:r>
            <a:r>
              <a:rPr lang="en-US" baseline="-25000" dirty="0"/>
              <a:t>1</a:t>
            </a:r>
            <a:r>
              <a:rPr lang="en-US" dirty="0" smtClean="0"/>
              <a:t> = O(f</a:t>
            </a:r>
            <a:r>
              <a:rPr lang="en-US" baseline="-25000" dirty="0"/>
              <a:t>2</a:t>
            </a:r>
            <a:r>
              <a:rPr lang="en-US" dirty="0" smtClean="0"/>
              <a:t>) because f</a:t>
            </a:r>
            <a:r>
              <a:rPr lang="en-US" baseline="-25000" dirty="0" smtClean="0"/>
              <a:t>1</a:t>
            </a:r>
            <a:r>
              <a:rPr lang="en-US" dirty="0" smtClean="0"/>
              <a:t> &gt; f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sz="1800" dirty="0" smtClean="0"/>
              <a:t>(after about n=10, so we set n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= 10)</a:t>
            </a:r>
            <a:endParaRPr lang="en-US" dirty="0" smtClean="0"/>
          </a:p>
          <a:p>
            <a:pPr lvl="1"/>
            <a:r>
              <a:rPr lang="en-US" dirty="0" smtClean="0"/>
              <a:t>f</a:t>
            </a:r>
            <a:r>
              <a:rPr lang="en-US" baseline="-25000" dirty="0"/>
              <a:t>2</a:t>
            </a:r>
            <a:r>
              <a:rPr lang="en-US" dirty="0" smtClean="0"/>
              <a:t> is clearly a </a:t>
            </a:r>
            <a:r>
              <a:rPr lang="en-US" b="1" i="1" dirty="0" smtClean="0">
                <a:solidFill>
                  <a:schemeClr val="accent1"/>
                </a:solidFill>
              </a:rPr>
              <a:t>lower bound</a:t>
            </a:r>
            <a:r>
              <a:rPr lang="en-US" dirty="0" smtClean="0"/>
              <a:t> on f</a:t>
            </a:r>
            <a:r>
              <a:rPr lang="en-US" baseline="-25000" dirty="0"/>
              <a:t>1</a:t>
            </a:r>
            <a:r>
              <a:rPr lang="en-US" dirty="0" smtClean="0"/>
              <a:t> and that’s what big-</a:t>
            </a:r>
            <a:r>
              <a:rPr lang="el-GR" sz="2400" dirty="0" smtClean="0"/>
              <a:t>Ω</a:t>
            </a:r>
            <a:r>
              <a:rPr lang="en-US" dirty="0" smtClean="0"/>
              <a:t> is all about</a:t>
            </a:r>
          </a:p>
          <a:p>
            <a:r>
              <a:rPr lang="en-US" dirty="0" smtClean="0"/>
              <a:t>But f</a:t>
            </a:r>
            <a:r>
              <a:rPr lang="en-US" baseline="-25000" dirty="0"/>
              <a:t>2</a:t>
            </a:r>
            <a:r>
              <a:rPr lang="en-US" dirty="0" smtClean="0"/>
              <a:t> = </a:t>
            </a:r>
            <a:r>
              <a:rPr lang="el-GR" dirty="0"/>
              <a:t>Ω</a:t>
            </a:r>
            <a:r>
              <a:rPr lang="en-US" dirty="0" smtClean="0"/>
              <a:t>(f</a:t>
            </a:r>
            <a:r>
              <a:rPr lang="en-US" baseline="-25000" dirty="0" smtClean="0"/>
              <a:t>1</a:t>
            </a:r>
            <a:r>
              <a:rPr lang="en-US" dirty="0" smtClean="0"/>
              <a:t>) as well! </a:t>
            </a:r>
          </a:p>
          <a:p>
            <a:pPr lvl="1"/>
            <a:r>
              <a:rPr lang="en-US" dirty="0" smtClean="0"/>
              <a:t>We just have to use the “</a:t>
            </a:r>
            <a:r>
              <a:rPr lang="en-US" b="1" dirty="0" smtClean="0">
                <a:solidFill>
                  <a:srgbClr val="FF3399"/>
                </a:solidFill>
              </a:rPr>
              <a:t>c</a:t>
            </a:r>
            <a:r>
              <a:rPr lang="en-US" dirty="0" smtClean="0"/>
              <a:t>” to adjust so f</a:t>
            </a:r>
            <a:r>
              <a:rPr lang="en-US" baseline="-25000" dirty="0"/>
              <a:t>1</a:t>
            </a:r>
            <a:r>
              <a:rPr lang="en-US" dirty="0" smtClean="0"/>
              <a:t> that it moves below f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685800" y="1371600"/>
            <a:ext cx="7809360" cy="707886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sz="2000" dirty="0"/>
              <a:t>f(n) = </a:t>
            </a:r>
            <a:r>
              <a:rPr lang="el-GR" sz="2000" b="1" dirty="0" smtClean="0"/>
              <a:t>Ω</a:t>
            </a:r>
            <a:r>
              <a:rPr lang="en-US" sz="2000" dirty="0" smtClean="0"/>
              <a:t>(g(n</a:t>
            </a:r>
            <a:r>
              <a:rPr lang="en-US" sz="2000" dirty="0"/>
              <a:t>)), if there are positive constants c and n</a:t>
            </a:r>
            <a:r>
              <a:rPr lang="en-US" sz="2000" baseline="-25000" dirty="0"/>
              <a:t>0</a:t>
            </a:r>
            <a:r>
              <a:rPr lang="en-US" sz="2000" dirty="0"/>
              <a:t> such </a:t>
            </a:r>
            <a:r>
              <a:rPr lang="en-US" sz="2000" dirty="0" smtClean="0"/>
              <a:t>that f(n</a:t>
            </a:r>
            <a:r>
              <a:rPr lang="en-US" sz="2000" dirty="0"/>
              <a:t>) </a:t>
            </a:r>
            <a:r>
              <a:rPr lang="en-US" sz="2000" b="1" dirty="0" smtClean="0"/>
              <a:t>≥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3399"/>
                </a:solidFill>
              </a:rPr>
              <a:t>c</a:t>
            </a:r>
            <a:r>
              <a:rPr lang="en-US" sz="2000" dirty="0" smtClean="0"/>
              <a:t> * g(n</a:t>
            </a:r>
            <a:r>
              <a:rPr lang="en-US" sz="2000" dirty="0"/>
              <a:t>) for all n ≥ n</a:t>
            </a:r>
            <a:r>
              <a:rPr lang="en-US" sz="2000" baseline="-25000" dirty="0"/>
              <a:t>0</a:t>
            </a:r>
            <a:r>
              <a:rPr lang="en-US" sz="20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87790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685800" y="663714"/>
            <a:ext cx="7809360" cy="7078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sz="2000" dirty="0"/>
              <a:t>f(n) = </a:t>
            </a:r>
            <a:r>
              <a:rPr lang="en-US" sz="2000" b="1" dirty="0"/>
              <a:t>O</a:t>
            </a:r>
            <a:r>
              <a:rPr lang="en-US" sz="2000" dirty="0"/>
              <a:t>(g(n)), if there are positive constants c and n</a:t>
            </a:r>
            <a:r>
              <a:rPr lang="en-US" sz="2000" baseline="-25000" dirty="0"/>
              <a:t>0</a:t>
            </a:r>
            <a:r>
              <a:rPr lang="en-US" sz="2000" dirty="0"/>
              <a:t> such </a:t>
            </a:r>
            <a:r>
              <a:rPr lang="en-US" sz="2000" dirty="0" smtClean="0"/>
              <a:t>that f(n</a:t>
            </a:r>
            <a:r>
              <a:rPr lang="en-US" sz="2000" dirty="0"/>
              <a:t>) </a:t>
            </a:r>
            <a:r>
              <a:rPr lang="en-US" sz="2000" b="1" dirty="0"/>
              <a:t>≤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FF3399"/>
                </a:solidFill>
              </a:rPr>
              <a:t>c</a:t>
            </a:r>
            <a:r>
              <a:rPr lang="en-US" sz="2000" dirty="0"/>
              <a:t> </a:t>
            </a:r>
            <a:r>
              <a:rPr lang="en-US" sz="2000" dirty="0" smtClean="0"/>
              <a:t>* g(n</a:t>
            </a:r>
            <a:r>
              <a:rPr lang="en-US" sz="2000" dirty="0"/>
              <a:t>) for all n ≥ n</a:t>
            </a:r>
            <a:r>
              <a:rPr lang="en-US" sz="2000" baseline="-25000" dirty="0"/>
              <a:t>0</a:t>
            </a:r>
            <a:r>
              <a:rPr lang="en-US" sz="2000" dirty="0"/>
              <a:t>. </a:t>
            </a:r>
          </a:p>
        </p:txBody>
      </p:sp>
      <p:sp>
        <p:nvSpPr>
          <p:cNvPr id="8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33400" y="2209800"/>
            <a:ext cx="390468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Obviously f</a:t>
            </a:r>
            <a:r>
              <a:rPr lang="en-US" baseline="-25000" dirty="0"/>
              <a:t>1</a:t>
            </a:r>
            <a:r>
              <a:rPr lang="en-US" dirty="0" smtClean="0"/>
              <a:t> = O(f</a:t>
            </a:r>
            <a:r>
              <a:rPr lang="en-US" baseline="-25000" dirty="0"/>
              <a:t>2</a:t>
            </a:r>
            <a:r>
              <a:rPr lang="en-US" dirty="0" smtClean="0"/>
              <a:t>) because f</a:t>
            </a:r>
            <a:r>
              <a:rPr lang="en-US" baseline="-25000" dirty="0" smtClean="0"/>
              <a:t>1</a:t>
            </a:r>
            <a:r>
              <a:rPr lang="en-US" dirty="0" smtClean="0"/>
              <a:t> &gt; f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sz="1800" dirty="0" smtClean="0"/>
              <a:t>(after about n=10, so we set n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= 10)</a:t>
            </a:r>
            <a:endParaRPr lang="en-US" dirty="0" smtClean="0"/>
          </a:p>
          <a:p>
            <a:pPr lvl="1"/>
            <a:r>
              <a:rPr lang="en-US" dirty="0" smtClean="0"/>
              <a:t>f</a:t>
            </a:r>
            <a:r>
              <a:rPr lang="en-US" baseline="-25000" dirty="0"/>
              <a:t>2</a:t>
            </a:r>
            <a:r>
              <a:rPr lang="en-US" dirty="0" smtClean="0"/>
              <a:t> is clearly a </a:t>
            </a:r>
            <a:r>
              <a:rPr lang="en-US" b="1" i="1" dirty="0" smtClean="0">
                <a:solidFill>
                  <a:schemeClr val="accent1"/>
                </a:solidFill>
              </a:rPr>
              <a:t>lower bound</a:t>
            </a:r>
            <a:r>
              <a:rPr lang="en-US" dirty="0" smtClean="0"/>
              <a:t> on f</a:t>
            </a:r>
            <a:r>
              <a:rPr lang="en-US" baseline="-25000" dirty="0"/>
              <a:t>1</a:t>
            </a:r>
            <a:r>
              <a:rPr lang="en-US" dirty="0" smtClean="0"/>
              <a:t> and that’s what big-</a:t>
            </a:r>
            <a:r>
              <a:rPr lang="el-GR" sz="2400" dirty="0" smtClean="0"/>
              <a:t>Ω</a:t>
            </a:r>
            <a:r>
              <a:rPr lang="en-US" dirty="0" smtClean="0"/>
              <a:t> is all about</a:t>
            </a:r>
          </a:p>
          <a:p>
            <a:r>
              <a:rPr lang="en-US" dirty="0" smtClean="0"/>
              <a:t>But f</a:t>
            </a:r>
            <a:r>
              <a:rPr lang="en-US" baseline="-25000" dirty="0"/>
              <a:t>2</a:t>
            </a:r>
            <a:r>
              <a:rPr lang="en-US" dirty="0" smtClean="0"/>
              <a:t> = </a:t>
            </a:r>
            <a:r>
              <a:rPr lang="el-GR" dirty="0"/>
              <a:t>Ω</a:t>
            </a:r>
            <a:r>
              <a:rPr lang="en-US" dirty="0" smtClean="0"/>
              <a:t>(f</a:t>
            </a:r>
            <a:r>
              <a:rPr lang="en-US" baseline="-25000" dirty="0" smtClean="0"/>
              <a:t>1</a:t>
            </a:r>
            <a:r>
              <a:rPr lang="en-US" dirty="0" smtClean="0"/>
              <a:t>) as well! </a:t>
            </a:r>
          </a:p>
          <a:p>
            <a:pPr lvl="1"/>
            <a:r>
              <a:rPr lang="en-US" dirty="0" smtClean="0"/>
              <a:t>We just have to use the “</a:t>
            </a:r>
            <a:r>
              <a:rPr lang="en-US" b="1" dirty="0" smtClean="0">
                <a:solidFill>
                  <a:srgbClr val="FF3399"/>
                </a:solidFill>
              </a:rPr>
              <a:t>c</a:t>
            </a:r>
            <a:r>
              <a:rPr lang="en-US" dirty="0" smtClean="0"/>
              <a:t>” to adjust so f</a:t>
            </a:r>
            <a:r>
              <a:rPr lang="en-US" baseline="-25000" dirty="0"/>
              <a:t>1</a:t>
            </a:r>
            <a:r>
              <a:rPr lang="en-US" dirty="0" smtClean="0"/>
              <a:t> that it moves below f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685800" y="1371600"/>
            <a:ext cx="7809360" cy="707886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68580" indent="0">
              <a:buNone/>
            </a:pPr>
            <a:r>
              <a:rPr lang="en-US" sz="2000" dirty="0"/>
              <a:t>f(n) = </a:t>
            </a:r>
            <a:r>
              <a:rPr lang="el-GR" sz="2000" b="1" dirty="0" smtClean="0"/>
              <a:t>Ω</a:t>
            </a:r>
            <a:r>
              <a:rPr lang="en-US" sz="2000" dirty="0" smtClean="0"/>
              <a:t>(g(n</a:t>
            </a:r>
            <a:r>
              <a:rPr lang="en-US" sz="2000" dirty="0"/>
              <a:t>)), if there are positive constants c and n</a:t>
            </a:r>
            <a:r>
              <a:rPr lang="en-US" sz="2000" baseline="-25000" dirty="0"/>
              <a:t>0</a:t>
            </a:r>
            <a:r>
              <a:rPr lang="en-US" sz="2000" dirty="0"/>
              <a:t> such </a:t>
            </a:r>
            <a:r>
              <a:rPr lang="en-US" sz="2000" dirty="0" smtClean="0"/>
              <a:t>that f(n</a:t>
            </a:r>
            <a:r>
              <a:rPr lang="en-US" sz="2000" dirty="0"/>
              <a:t>) </a:t>
            </a:r>
            <a:r>
              <a:rPr lang="en-US" sz="2000" b="1" dirty="0" smtClean="0"/>
              <a:t>≥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3399"/>
                </a:solidFill>
              </a:rPr>
              <a:t>c</a:t>
            </a:r>
            <a:r>
              <a:rPr lang="en-US" sz="2000" dirty="0" smtClean="0"/>
              <a:t> * g(n</a:t>
            </a:r>
            <a:r>
              <a:rPr lang="en-US" sz="2000" dirty="0"/>
              <a:t>) for all n ≥ n</a:t>
            </a:r>
            <a:r>
              <a:rPr lang="en-US" sz="2000" baseline="-25000" dirty="0"/>
              <a:t>0</a:t>
            </a:r>
            <a:r>
              <a:rPr lang="en-US" sz="2000" dirty="0"/>
              <a:t>. </a:t>
            </a:r>
          </a:p>
        </p:txBody>
      </p:sp>
      <p:graphicFrame>
        <p:nvGraphicFramePr>
          <p:cNvPr id="16" name="Content Placeholder 8"/>
          <p:cNvGraphicFramePr>
            <a:graphicFrameLocks noGrp="1"/>
          </p:cNvGraphicFramePr>
          <p:nvPr>
            <p:ph sz="quarter" idx="14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04521911"/>
              </p:ext>
            </p:extLst>
          </p:nvPr>
        </p:nvGraphicFramePr>
        <p:xfrm>
          <a:off x="4797425" y="2541588"/>
          <a:ext cx="3419475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7" name="Rectangle 16"/>
          <p:cNvSpPr/>
          <p:nvPr>
            <p:custDataLst>
              <p:tags r:id="rId5"/>
            </p:custDataLst>
          </p:nvPr>
        </p:nvSpPr>
        <p:spPr>
          <a:xfrm>
            <a:off x="8268840" y="29718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8" name="Rectangle 17"/>
          <p:cNvSpPr/>
          <p:nvPr>
            <p:custDataLst>
              <p:tags r:id="rId6"/>
            </p:custDataLst>
          </p:nvPr>
        </p:nvSpPr>
        <p:spPr>
          <a:xfrm>
            <a:off x="8229600" y="5040868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Rectangle 18"/>
          <p:cNvSpPr/>
          <p:nvPr>
            <p:custDataLst>
              <p:tags r:id="rId7"/>
            </p:custDataLst>
          </p:nvPr>
        </p:nvSpPr>
        <p:spPr>
          <a:xfrm>
            <a:off x="8077200" y="5404338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3399"/>
                </a:solidFill>
              </a:rPr>
              <a:t>c * </a:t>
            </a:r>
            <a:r>
              <a:rPr lang="en-US" dirty="0" smtClean="0">
                <a:solidFill>
                  <a:srgbClr val="FF3399"/>
                </a:solidFill>
              </a:rPr>
              <a:t>f</a:t>
            </a:r>
            <a:r>
              <a:rPr lang="en-US" baseline="-25000" dirty="0" smtClean="0">
                <a:solidFill>
                  <a:srgbClr val="FF3399"/>
                </a:solidFill>
              </a:rPr>
              <a:t>2</a:t>
            </a:r>
            <a:endParaRPr lang="en-US" baseline="-25000" dirty="0">
              <a:solidFill>
                <a:srgbClr val="FF3399"/>
              </a:solidFill>
            </a:endParaRPr>
          </a:p>
        </p:txBody>
      </p:sp>
      <p:cxnSp>
        <p:nvCxnSpPr>
          <p:cNvPr id="20" name="Straight Connector 19"/>
          <p:cNvCxnSpPr/>
          <p:nvPr>
            <p:custDataLst>
              <p:tags r:id="rId8"/>
            </p:custDataLst>
          </p:nvPr>
        </p:nvCxnSpPr>
        <p:spPr>
          <a:xfrm flipV="1">
            <a:off x="5257800" y="5410200"/>
            <a:ext cx="2819400" cy="7620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665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762000"/>
            <a:ext cx="7024744" cy="1143000"/>
          </a:xfrm>
        </p:spPr>
        <p:txBody>
          <a:bodyPr/>
          <a:lstStyle/>
          <a:p>
            <a:r>
              <a:rPr lang="en-US" dirty="0" smtClean="0"/>
              <a:t>f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 </a:t>
            </a:r>
            <a:r>
              <a:rPr lang="el-GR" dirty="0"/>
              <a:t>Ω</a:t>
            </a:r>
            <a:r>
              <a:rPr lang="en-US" dirty="0" smtClean="0"/>
              <a:t>(f</a:t>
            </a:r>
            <a:r>
              <a:rPr lang="en-US" baseline="-25000" dirty="0"/>
              <a:t>1</a:t>
            </a:r>
            <a:r>
              <a:rPr lang="en-US" dirty="0" smtClean="0"/>
              <a:t>) </a:t>
            </a:r>
            <a:r>
              <a:rPr lang="en-US" i="1" dirty="0" smtClean="0"/>
              <a:t>but </a:t>
            </a:r>
            <a:r>
              <a:rPr lang="en-US" dirty="0" smtClean="0"/>
              <a:t>f</a:t>
            </a:r>
            <a:r>
              <a:rPr lang="en-US" baseline="-25000" dirty="0"/>
              <a:t>1</a:t>
            </a:r>
            <a:r>
              <a:rPr lang="en-US" dirty="0" smtClean="0"/>
              <a:t> ≠ </a:t>
            </a:r>
            <a:r>
              <a:rPr lang="el-GR" dirty="0"/>
              <a:t>Ω</a:t>
            </a:r>
            <a:r>
              <a:rPr lang="en-US" dirty="0" smtClean="0"/>
              <a:t>(f</a:t>
            </a:r>
            <a:r>
              <a:rPr lang="en-US" baseline="-25000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There is no way to pick a c that would make an O(n</a:t>
            </a:r>
            <a:r>
              <a:rPr lang="en-US" baseline="30000" dirty="0"/>
              <a:t>2</a:t>
            </a:r>
            <a:r>
              <a:rPr lang="en-US" dirty="0" smtClean="0"/>
              <a:t>) function </a:t>
            </a:r>
            <a:r>
              <a:rPr lang="en-US" dirty="0"/>
              <a:t>(</a:t>
            </a:r>
            <a:r>
              <a:rPr lang="en-US" dirty="0" smtClean="0"/>
              <a:t>f</a:t>
            </a:r>
            <a:r>
              <a:rPr lang="en-US" baseline="-25000" dirty="0"/>
              <a:t>3</a:t>
            </a:r>
            <a:r>
              <a:rPr lang="en-US" dirty="0" smtClean="0"/>
              <a:t>) stay below an O(n) </a:t>
            </a:r>
            <a:r>
              <a:rPr lang="en-US" dirty="0"/>
              <a:t>function (</a:t>
            </a:r>
            <a:r>
              <a:rPr lang="en-US" dirty="0" smtClean="0"/>
              <a:t>f</a:t>
            </a:r>
            <a:r>
              <a:rPr lang="en-US" baseline="-25000" dirty="0"/>
              <a:t>1</a:t>
            </a:r>
            <a:r>
              <a:rPr lang="en-US" dirty="0" smtClean="0"/>
              <a:t>).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3611654"/>
              </p:ext>
            </p:extLst>
          </p:nvPr>
        </p:nvGraphicFramePr>
        <p:xfrm>
          <a:off x="4645025" y="2312988"/>
          <a:ext cx="3419475" cy="349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8116440" y="40386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8116440" y="2438400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</a:t>
            </a:r>
            <a:r>
              <a:rPr lang="en-US" baseline="-25000" dirty="0" smtClean="0">
                <a:solidFill>
                  <a:schemeClr val="accent1"/>
                </a:solidFill>
              </a:rPr>
              <a:t>3</a:t>
            </a:r>
            <a:endParaRPr lang="en-US" baseline="-25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238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76200"/>
            <a:ext cx="7024744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412111" y="1066800"/>
            <a:ext cx="3057148" cy="639762"/>
          </a:xfrm>
        </p:spPr>
        <p:txBody>
          <a:bodyPr/>
          <a:lstStyle/>
          <a:p>
            <a:r>
              <a:rPr lang="en-US" dirty="0" smtClean="0"/>
              <a:t>Big-O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838200" y="1981200"/>
            <a:ext cx="3623377" cy="390549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Upper bound</a:t>
            </a:r>
            <a:r>
              <a:rPr lang="en-US" dirty="0" smtClean="0"/>
              <a:t> on a function</a:t>
            </a:r>
          </a:p>
          <a:p>
            <a:r>
              <a:rPr lang="en-US" dirty="0" smtClean="0"/>
              <a:t>f(n) = O(g(n)) means that we can expect </a:t>
            </a:r>
            <a:r>
              <a:rPr lang="en-US" dirty="0" smtClean="0">
                <a:solidFill>
                  <a:schemeClr val="accent1"/>
                </a:solidFill>
              </a:rPr>
              <a:t>f(n) will always be </a:t>
            </a:r>
            <a:r>
              <a:rPr lang="en-US" b="1" dirty="0" smtClean="0">
                <a:solidFill>
                  <a:schemeClr val="accent1"/>
                </a:solidFill>
              </a:rPr>
              <a:t>under</a:t>
            </a:r>
            <a:r>
              <a:rPr lang="en-US" dirty="0" smtClean="0">
                <a:solidFill>
                  <a:schemeClr val="accent1"/>
                </a:solidFill>
              </a:rPr>
              <a:t> the bound g(n)</a:t>
            </a:r>
          </a:p>
          <a:p>
            <a:pPr lvl="1"/>
            <a:r>
              <a:rPr lang="en-US" dirty="0" smtClean="0"/>
              <a:t>But we don’t count n up to some starting point n</a:t>
            </a:r>
            <a:r>
              <a:rPr lang="en-US" baseline="-25000" dirty="0" smtClean="0"/>
              <a:t>0</a:t>
            </a:r>
          </a:p>
          <a:p>
            <a:pPr lvl="1"/>
            <a:r>
              <a:rPr lang="en-US" dirty="0" smtClean="0"/>
              <a:t>And we can “cheat” a little bit by moving g(n) up by multiplying by some constant 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5021483" y="1066800"/>
            <a:ext cx="3055717" cy="639762"/>
          </a:xfrm>
        </p:spPr>
        <p:txBody>
          <a:bodyPr/>
          <a:lstStyle/>
          <a:p>
            <a:r>
              <a:rPr lang="en-US" dirty="0" smtClean="0"/>
              <a:t>Big-</a:t>
            </a:r>
            <a:r>
              <a:rPr lang="el-GR" dirty="0" smtClean="0"/>
              <a:t>Ω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152" y="1961909"/>
            <a:ext cx="3584448" cy="3829291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Lower bound</a:t>
            </a:r>
            <a:r>
              <a:rPr lang="en-US" dirty="0" smtClean="0"/>
              <a:t> </a:t>
            </a:r>
            <a:r>
              <a:rPr lang="en-US" dirty="0"/>
              <a:t>on a function</a:t>
            </a:r>
          </a:p>
          <a:p>
            <a:r>
              <a:rPr lang="en-US" dirty="0"/>
              <a:t>f(n) = </a:t>
            </a:r>
            <a:r>
              <a:rPr lang="el-GR" dirty="0"/>
              <a:t>Ω</a:t>
            </a:r>
            <a:r>
              <a:rPr lang="en-US" dirty="0" smtClean="0"/>
              <a:t>(g(n</a:t>
            </a:r>
            <a:r>
              <a:rPr lang="en-US" dirty="0"/>
              <a:t>)) means that we can expect </a:t>
            </a:r>
            <a:r>
              <a:rPr lang="en-US" dirty="0">
                <a:solidFill>
                  <a:schemeClr val="accent1"/>
                </a:solidFill>
              </a:rPr>
              <a:t>f(n) </a:t>
            </a:r>
            <a:r>
              <a:rPr lang="en-US" dirty="0" smtClean="0">
                <a:solidFill>
                  <a:schemeClr val="accent1"/>
                </a:solidFill>
              </a:rPr>
              <a:t>will always </a:t>
            </a:r>
            <a:r>
              <a:rPr lang="en-US" dirty="0">
                <a:solidFill>
                  <a:schemeClr val="accent1"/>
                </a:solidFill>
              </a:rPr>
              <a:t>be </a:t>
            </a:r>
            <a:r>
              <a:rPr lang="en-US" b="1" dirty="0" smtClean="0">
                <a:solidFill>
                  <a:schemeClr val="accent1"/>
                </a:solidFill>
              </a:rPr>
              <a:t>over</a:t>
            </a:r>
            <a:r>
              <a:rPr lang="en-US" dirty="0" smtClean="0">
                <a:solidFill>
                  <a:schemeClr val="accent1"/>
                </a:solidFill>
              </a:rPr>
              <a:t> the bound g(n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  <a:p>
            <a:pPr lvl="1"/>
            <a:r>
              <a:rPr lang="en-US" dirty="0"/>
              <a:t>But we </a:t>
            </a:r>
            <a:r>
              <a:rPr lang="en-US" dirty="0" smtClean="0"/>
              <a:t>don’t count n </a:t>
            </a:r>
            <a:r>
              <a:rPr lang="en-US" dirty="0"/>
              <a:t>up to some starting point n</a:t>
            </a:r>
            <a:r>
              <a:rPr lang="en-US" baseline="-25000" dirty="0"/>
              <a:t>0</a:t>
            </a:r>
          </a:p>
          <a:p>
            <a:pPr lvl="1"/>
            <a:r>
              <a:rPr lang="en-US" dirty="0"/>
              <a:t>And we can “cheat” a little bit by moving g(n) </a:t>
            </a:r>
            <a:r>
              <a:rPr lang="en-US" dirty="0" smtClean="0"/>
              <a:t>down by </a:t>
            </a:r>
            <a:r>
              <a:rPr lang="en-US" dirty="0"/>
              <a:t>multiplying by some constant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075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152400"/>
            <a:ext cx="7024744" cy="1143000"/>
          </a:xfrm>
        </p:spPr>
        <p:txBody>
          <a:bodyPr/>
          <a:lstStyle/>
          <a:p>
            <a:r>
              <a:rPr lang="en-US" dirty="0"/>
              <a:t>Big-</a:t>
            </a:r>
            <a:r>
              <a:rPr lang="el-GR" dirty="0"/>
              <a:t>θ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1447800"/>
            <a:ext cx="6777317" cy="472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Tight </a:t>
            </a:r>
            <a:r>
              <a:rPr lang="en-US" b="1" dirty="0">
                <a:solidFill>
                  <a:schemeClr val="tx1"/>
                </a:solidFill>
              </a:rPr>
              <a:t>bound</a:t>
            </a:r>
            <a:r>
              <a:rPr lang="en-US" dirty="0">
                <a:solidFill>
                  <a:schemeClr val="tx1"/>
                </a:solidFill>
              </a:rPr>
              <a:t> on a function.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f(n) = O(g(n)) </a:t>
            </a:r>
            <a:r>
              <a:rPr lang="en-US" i="1" dirty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chemeClr val="tx1"/>
                </a:solidFill>
              </a:rPr>
              <a:t>f(n) = </a:t>
            </a:r>
            <a:r>
              <a:rPr lang="el-GR" dirty="0">
                <a:solidFill>
                  <a:schemeClr val="tx1"/>
                </a:solidFill>
              </a:rPr>
              <a:t>Ω</a:t>
            </a:r>
            <a:r>
              <a:rPr lang="en-US" dirty="0">
                <a:solidFill>
                  <a:schemeClr val="tx1"/>
                </a:solidFill>
              </a:rPr>
              <a:t>(g(n))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then f(n) = </a:t>
            </a:r>
            <a:r>
              <a:rPr lang="el-GR" dirty="0">
                <a:solidFill>
                  <a:schemeClr val="tx1"/>
                </a:solidFill>
              </a:rPr>
              <a:t>θ</a:t>
            </a:r>
            <a:r>
              <a:rPr lang="en-US" dirty="0">
                <a:solidFill>
                  <a:schemeClr val="tx1"/>
                </a:solidFill>
              </a:rPr>
              <a:t>(g(n)).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Basically </a:t>
            </a:r>
            <a:r>
              <a:rPr lang="en-US" dirty="0">
                <a:solidFill>
                  <a:schemeClr val="tx1"/>
                </a:solidFill>
              </a:rPr>
              <a:t>it means that f(n) and g(n) are </a:t>
            </a:r>
            <a:r>
              <a:rPr lang="en-US" dirty="0" smtClean="0">
                <a:solidFill>
                  <a:schemeClr val="tx1"/>
                </a:solidFill>
              </a:rPr>
              <a:t>interchangeable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3n+20 = </a:t>
            </a:r>
            <a:r>
              <a:rPr lang="el-GR" dirty="0" smtClean="0"/>
              <a:t>θ</a:t>
            </a:r>
            <a:r>
              <a:rPr lang="en-US" dirty="0" smtClean="0"/>
              <a:t>(10n+7)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5n</a:t>
            </a:r>
            <a:r>
              <a:rPr lang="en-US" baseline="30000" dirty="0" smtClean="0"/>
              <a:t>2</a:t>
            </a:r>
            <a:r>
              <a:rPr lang="en-US" dirty="0" smtClean="0"/>
              <a:t> + 50n + 3 = </a:t>
            </a:r>
            <a:r>
              <a:rPr lang="el-GR" dirty="0"/>
              <a:t>θ</a:t>
            </a:r>
            <a:r>
              <a:rPr lang="en-US" dirty="0" smtClean="0"/>
              <a:t>(5n</a:t>
            </a:r>
            <a:r>
              <a:rPr lang="en-US" baseline="30000" dirty="0" smtClean="0"/>
              <a:t>2</a:t>
            </a:r>
            <a:r>
              <a:rPr lang="en-US" dirty="0" smtClean="0"/>
              <a:t> + 100)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2666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43490" y="304800"/>
            <a:ext cx="7024744" cy="1143000"/>
          </a:xfrm>
        </p:spPr>
        <p:txBody>
          <a:bodyPr/>
          <a:lstStyle/>
          <a:p>
            <a:r>
              <a:rPr lang="en-US" dirty="0"/>
              <a:t>Big-</a:t>
            </a:r>
            <a:r>
              <a:rPr lang="el-GR" dirty="0" smtClean="0"/>
              <a:t>θ</a:t>
            </a:r>
            <a:r>
              <a:rPr lang="en-US" dirty="0" smtClean="0"/>
              <a:t> and sloppy usage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1676400"/>
            <a:ext cx="6777317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Sometimes </a:t>
            </a:r>
            <a:r>
              <a:rPr lang="en-US" dirty="0"/>
              <a:t>people say, “This algorithm is O(n</a:t>
            </a:r>
            <a:r>
              <a:rPr lang="en-US" baseline="30000" dirty="0"/>
              <a:t>2</a:t>
            </a:r>
            <a:r>
              <a:rPr lang="en-US" dirty="0"/>
              <a:t>)” </a:t>
            </a:r>
            <a:r>
              <a:rPr lang="en-US" dirty="0" smtClean="0"/>
              <a:t>when it would be more precise to say that it is </a:t>
            </a:r>
            <a:r>
              <a:rPr lang="el-GR" dirty="0"/>
              <a:t>θ</a:t>
            </a:r>
            <a:r>
              <a:rPr lang="en-US" dirty="0"/>
              <a:t>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They are intending to give a tight bound, but use the looser </a:t>
            </a:r>
            <a:r>
              <a:rPr lang="en-US" dirty="0" smtClean="0"/>
              <a:t>“big-O” term instead of the “big-</a:t>
            </a:r>
            <a:r>
              <a:rPr lang="el-GR" dirty="0" smtClean="0"/>
              <a:t>θ</a:t>
            </a:r>
            <a:r>
              <a:rPr lang="en-US" dirty="0" smtClean="0"/>
              <a:t>” term that actually means tight bound</a:t>
            </a:r>
          </a:p>
          <a:p>
            <a:pPr lvl="1"/>
            <a:r>
              <a:rPr lang="en-US" dirty="0" smtClean="0"/>
              <a:t>Not wrong, but not as precise</a:t>
            </a:r>
            <a:endParaRPr lang="en-US" dirty="0"/>
          </a:p>
          <a:p>
            <a:r>
              <a:rPr lang="en-US" dirty="0"/>
              <a:t>I don’t know why, this is just a cultural thing you will encounter among computer </a:t>
            </a:r>
            <a:r>
              <a:rPr lang="en-US" dirty="0" smtClean="0"/>
              <a:t>scientists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405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4019</TotalTime>
  <Words>1956</Words>
  <Application>Microsoft Office PowerPoint</Application>
  <PresentationFormat>On-screen Show (4:3)</PresentationFormat>
  <Paragraphs>390</Paragraphs>
  <Slides>38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0" baseType="lpstr">
      <vt:lpstr>Arial Unicode MS</vt:lpstr>
      <vt:lpstr>Arial</vt:lpstr>
      <vt:lpstr>Calibri</vt:lpstr>
      <vt:lpstr>Century Gothic</vt:lpstr>
      <vt:lpstr>Courier 10 Pitch</vt:lpstr>
      <vt:lpstr>Courier New</vt:lpstr>
      <vt:lpstr>DejaVu Sans</vt:lpstr>
      <vt:lpstr>Helvetica Neue</vt:lpstr>
      <vt:lpstr>Times New Roman</vt:lpstr>
      <vt:lpstr>Wingdings</vt:lpstr>
      <vt:lpstr>Wingdings 2</vt:lpstr>
      <vt:lpstr>Austin</vt:lpstr>
      <vt:lpstr>CSE 12 – Basic Data Structures</vt:lpstr>
      <vt:lpstr>Today’s Topics</vt:lpstr>
      <vt:lpstr>Big-Omega</vt:lpstr>
      <vt:lpstr>PowerPoint Presentation</vt:lpstr>
      <vt:lpstr>PowerPoint Presentation</vt:lpstr>
      <vt:lpstr>f3 = Ω(f1) but f1 ≠ Ω(f3)</vt:lpstr>
      <vt:lpstr>Summary</vt:lpstr>
      <vt:lpstr>Big-θ</vt:lpstr>
      <vt:lpstr>Big-θ and sloppy usage</vt:lpstr>
      <vt:lpstr>Count how many times each line executes, then say which O( ) statement(s) is(are) true.</vt:lpstr>
      <vt:lpstr>Count how many times each line executes, then say which O( ) statement(s) is(are) true.</vt:lpstr>
      <vt:lpstr>Linked Lists</vt:lpstr>
      <vt:lpstr>Linked list of Objects </vt:lpstr>
      <vt:lpstr>Complete the code...</vt:lpstr>
      <vt:lpstr>How our class looks in memory</vt:lpstr>
      <vt:lpstr>PowerPoint Presentation</vt:lpstr>
      <vt:lpstr>What line of code will correctly complete this method? </vt:lpstr>
      <vt:lpstr>What replaces the XXXXXX? </vt:lpstr>
      <vt:lpstr>What is worst case time complexity of addFirst and addLast?</vt:lpstr>
      <vt:lpstr>Removal from Linked List</vt:lpstr>
      <vt:lpstr>PowerPoint Presentation</vt:lpstr>
      <vt:lpstr>Removal from Linked List</vt:lpstr>
      <vt:lpstr>Interview questions you might encounter</vt:lpstr>
      <vt:lpstr>Other topics/issues to think about</vt:lpstr>
      <vt:lpstr>Benchmarking code</vt:lpstr>
      <vt:lpstr>Reading Quiz!</vt:lpstr>
      <vt:lpstr>PowerPoint Presentation</vt:lpstr>
      <vt:lpstr>Reading Quiz!</vt:lpstr>
      <vt:lpstr>Big-O Analysis vs. Benchmarking</vt:lpstr>
      <vt:lpstr>Basic procedure for benchmarking</vt:lpstr>
      <vt:lpstr>Timer methods in Java</vt:lpstr>
      <vt:lpstr>Sources of inaccuracy in benchmarking</vt:lpstr>
      <vt:lpstr>Reading Quiz!</vt:lpstr>
      <vt:lpstr>IMPROVED procedure for benchmarking</vt:lpstr>
      <vt:lpstr>Explain these results...</vt:lpstr>
      <vt:lpstr>Explain these results...</vt:lpstr>
      <vt:lpstr>Explain these results...</vt:lpstr>
      <vt:lpstr>See Kube’s slides for HW tips!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152</cp:revision>
  <dcterms:created xsi:type="dcterms:W3CDTF">2012-09-25T19:16:12Z</dcterms:created>
  <dcterms:modified xsi:type="dcterms:W3CDTF">2014-07-14T04:04:03Z</dcterms:modified>
</cp:coreProperties>
</file>