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4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5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6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7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8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9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0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11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2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3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14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529" r:id="rId2"/>
    <p:sldId id="452" r:id="rId3"/>
    <p:sldId id="500" r:id="rId4"/>
    <p:sldId id="502" r:id="rId5"/>
    <p:sldId id="503" r:id="rId6"/>
    <p:sldId id="504" r:id="rId7"/>
    <p:sldId id="506" r:id="rId8"/>
    <p:sldId id="508" r:id="rId9"/>
    <p:sldId id="505" r:id="rId10"/>
    <p:sldId id="509" r:id="rId11"/>
    <p:sldId id="510" r:id="rId12"/>
    <p:sldId id="512" r:id="rId13"/>
    <p:sldId id="514" r:id="rId14"/>
    <p:sldId id="517" r:id="rId15"/>
    <p:sldId id="518" r:id="rId16"/>
    <p:sldId id="515" r:id="rId17"/>
    <p:sldId id="519" r:id="rId18"/>
    <p:sldId id="520" r:id="rId19"/>
    <p:sldId id="521" r:id="rId20"/>
    <p:sldId id="516" r:id="rId21"/>
    <p:sldId id="522" r:id="rId22"/>
    <p:sldId id="524" r:id="rId23"/>
    <p:sldId id="528" r:id="rId24"/>
    <p:sldId id="525" r:id="rId25"/>
    <p:sldId id="526" r:id="rId26"/>
    <p:sldId id="527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34" autoAdjust="0"/>
  </p:normalViewPr>
  <p:slideViewPr>
    <p:cSldViewPr>
      <p:cViewPr varScale="1">
        <p:scale>
          <a:sx n="77" d="100"/>
          <a:sy n="77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fld id="{9278B16A-CB51-4166-BEC0-1E00789237AF}" type="slidenum">
              <a:rPr lang="en-US" sz="1200" smtClean="0">
                <a:solidFill>
                  <a:srgbClr val="000000"/>
                </a:solidFill>
              </a:rPr>
              <a:pPr/>
              <a:t>7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54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fld id="{29918521-9ED6-4B1A-AB1F-8F1B9C0A6CAF}" type="slidenum">
              <a:rPr lang="en-US" sz="1200" smtClean="0">
                <a:solidFill>
                  <a:srgbClr val="000000"/>
                </a:solidFill>
              </a:rPr>
              <a:pPr/>
              <a:t>18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918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fld id="{F5428C93-743E-4D24-AF57-55FF22A0E9BB}" type="slidenum">
              <a:rPr lang="en-US" sz="1200" smtClean="0">
                <a:solidFill>
                  <a:srgbClr val="000000"/>
                </a:solidFill>
              </a:rPr>
              <a:pPr/>
              <a:t>22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757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900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fld id="{F5428C93-743E-4D24-AF57-55FF22A0E9BB}" type="slidenum">
              <a:rPr lang="en-US" sz="1200" smtClean="0">
                <a:solidFill>
                  <a:srgbClr val="000000"/>
                </a:solidFill>
              </a:rPr>
              <a:pPr/>
              <a:t>23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757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462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fld id="{33E139C5-8976-4F21-88D9-5055FAD1E264}" type="slidenum">
              <a:rPr lang="en-US" sz="1200" smtClean="0">
                <a:solidFill>
                  <a:srgbClr val="000000"/>
                </a:solidFill>
              </a:rPr>
              <a:pPr/>
              <a:t>24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670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fld id="{DF4224A1-AE8B-4E10-8CDD-9813F5982995}" type="slidenum">
              <a:rPr lang="en-US" sz="1200" smtClean="0">
                <a:solidFill>
                  <a:srgbClr val="000000"/>
                </a:solidFill>
              </a:rPr>
              <a:pPr/>
              <a:t>25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829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fld id="{232226BD-6FC1-483F-8C55-D9BCE20673F5}" type="slidenum">
              <a:rPr lang="en-US" sz="1200" smtClean="0">
                <a:solidFill>
                  <a:srgbClr val="000000"/>
                </a:solidFill>
              </a:rPr>
              <a:pPr/>
              <a:t>26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31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fld id="{FE429441-6282-4EF1-87B3-8B36A6127438}" type="slidenum">
              <a:rPr lang="en-US" sz="1200" smtClean="0">
                <a:solidFill>
                  <a:srgbClr val="000000"/>
                </a:solidFill>
              </a:rPr>
              <a:pPr/>
              <a:t>8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999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fld id="{58027CC3-8898-4E25-9DAA-7812863E5BF0}" type="slidenum">
              <a:rPr lang="en-US" sz="1200" smtClean="0">
                <a:solidFill>
                  <a:srgbClr val="000000"/>
                </a:solidFill>
              </a:rPr>
              <a:pPr/>
              <a:t>11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64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fld id="{58027CC3-8898-4E25-9DAA-7812863E5BF0}" type="slidenum">
              <a:rPr lang="en-US" sz="1200" smtClean="0">
                <a:solidFill>
                  <a:srgbClr val="000000"/>
                </a:solidFill>
              </a:rPr>
              <a:pPr/>
              <a:t>12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497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fld id="{58027CC3-8898-4E25-9DAA-7812863E5BF0}" type="slidenum">
              <a:rPr lang="en-US" sz="1200" smtClean="0">
                <a:solidFill>
                  <a:srgbClr val="000000"/>
                </a:solidFill>
              </a:rPr>
              <a:pPr/>
              <a:t>13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035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fld id="{51577072-54C1-4B34-A9E6-34C6D6C4CD02}" type="slidenum">
              <a:rPr lang="en-US" sz="1200" smtClean="0">
                <a:solidFill>
                  <a:srgbClr val="000000"/>
                </a:solidFill>
              </a:rPr>
              <a:pPr/>
              <a:t>14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195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fld id="{86936D49-304B-45B6-AEC0-23F817CEDABF}" type="slidenum">
              <a:rPr lang="en-US" sz="1200" smtClean="0">
                <a:solidFill>
                  <a:srgbClr val="000000"/>
                </a:solidFill>
              </a:rPr>
              <a:pPr/>
              <a:t>15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503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fld id="{010E0248-3D94-4D3E-9BB4-4518CAA65777}" type="slidenum">
              <a:rPr lang="en-US" sz="1200" smtClean="0">
                <a:solidFill>
                  <a:srgbClr val="000000"/>
                </a:solidFill>
              </a:rPr>
              <a:pPr/>
              <a:t>16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293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fld id="{DF25B30C-BEBC-42A0-994F-BD2C1562317B}" type="slidenum">
              <a:rPr lang="en-US" sz="1200" smtClean="0">
                <a:solidFill>
                  <a:srgbClr val="000000"/>
                </a:solidFill>
              </a:rPr>
              <a:pPr/>
              <a:t>17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81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1625"/>
            <a:ext cx="7731125" cy="9794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600200"/>
            <a:ext cx="8281988" cy="45212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68615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3213"/>
            <a:ext cx="7739063" cy="98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00200"/>
            <a:ext cx="4068763" cy="45672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5963" y="1600200"/>
            <a:ext cx="4068762" cy="45672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/>
              <a:t>08-</a:t>
            </a:r>
            <a:fld id="{5C350732-10B5-489C-9613-52BFB5CD3FB0}" type="slidenum">
              <a:rPr lang="en-US"/>
              <a:pPr>
                <a:defRPr/>
              </a:pPr>
              <a:t>‹#›</a:t>
            </a:fld>
            <a:r>
              <a:rPr lang="en-US"/>
              <a:t>/33</a:t>
            </a:r>
          </a:p>
        </p:txBody>
      </p:sp>
    </p:spTree>
    <p:extLst>
      <p:ext uri="{BB962C8B-B14F-4D97-AF65-F5344CB8AC3E}">
        <p14:creationId xmlns:p14="http://schemas.microsoft.com/office/powerpoint/2010/main" val="426275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peerinstruction4cs.org/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creativecommons.org/licenses/by-nc/4.0/" TargetMode="Externa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image" Target="../media/image3.wmf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10" Type="http://schemas.openxmlformats.org/officeDocument/2006/relationships/notesSlide" Target="../notesSlides/notesSlide7.xml"/><Relationship Id="rId4" Type="http://schemas.openxmlformats.org/officeDocument/2006/relationships/tags" Target="../tags/tag38.xml"/><Relationship Id="rId9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" Type="http://schemas.openxmlformats.org/officeDocument/2006/relationships/tags" Target="../tags/tag67.xml"/><Relationship Id="rId21" Type="http://schemas.openxmlformats.org/officeDocument/2006/relationships/tags" Target="../tags/tag85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notesSlide" Target="../notesSlides/notesSlide11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18" Type="http://schemas.openxmlformats.org/officeDocument/2006/relationships/tags" Target="../tags/tag108.xml"/><Relationship Id="rId26" Type="http://schemas.openxmlformats.org/officeDocument/2006/relationships/tags" Target="../tags/tag116.xml"/><Relationship Id="rId3" Type="http://schemas.openxmlformats.org/officeDocument/2006/relationships/tags" Target="../tags/tag93.xml"/><Relationship Id="rId21" Type="http://schemas.openxmlformats.org/officeDocument/2006/relationships/tags" Target="../tags/tag111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5" Type="http://schemas.openxmlformats.org/officeDocument/2006/relationships/tags" Target="../tags/tag115.xml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20" Type="http://schemas.openxmlformats.org/officeDocument/2006/relationships/tags" Target="../tags/tag110.xml"/><Relationship Id="rId29" Type="http://schemas.openxmlformats.org/officeDocument/2006/relationships/notesSlide" Target="../notesSlides/notesSlide1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24" Type="http://schemas.openxmlformats.org/officeDocument/2006/relationships/tags" Target="../tags/tag114.xml"/><Relationship Id="rId5" Type="http://schemas.openxmlformats.org/officeDocument/2006/relationships/tags" Target="../tags/tag95.xml"/><Relationship Id="rId15" Type="http://schemas.openxmlformats.org/officeDocument/2006/relationships/tags" Target="../tags/tag105.xml"/><Relationship Id="rId23" Type="http://schemas.openxmlformats.org/officeDocument/2006/relationships/tags" Target="../tags/tag113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00.xml"/><Relationship Id="rId19" Type="http://schemas.openxmlformats.org/officeDocument/2006/relationships/tags" Target="../tags/tag109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Relationship Id="rId22" Type="http://schemas.openxmlformats.org/officeDocument/2006/relationships/tags" Target="../tags/tag112.xml"/><Relationship Id="rId27" Type="http://schemas.openxmlformats.org/officeDocument/2006/relationships/tags" Target="../tags/tag11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12" Type="http://schemas.openxmlformats.org/officeDocument/2006/relationships/image" Target="../media/image5.wmf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image" Target="../media/image4.wmf"/><Relationship Id="rId5" Type="http://schemas.openxmlformats.org/officeDocument/2006/relationships/tags" Target="../tags/tag122.xml"/><Relationship Id="rId10" Type="http://schemas.openxmlformats.org/officeDocument/2006/relationships/notesSlide" Target="../notesSlides/notesSlide13.xml"/><Relationship Id="rId4" Type="http://schemas.openxmlformats.org/officeDocument/2006/relationships/tags" Target="../tags/tag121.xml"/><Relationship Id="rId9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image" Target="../media/image7.wmf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image" Target="../media/image6.wmf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notesSlide" Target="../notesSlides/notesSlide14.xml"/><Relationship Id="rId5" Type="http://schemas.openxmlformats.org/officeDocument/2006/relationships/tags" Target="../tags/tag13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29.xml"/><Relationship Id="rId9" Type="http://schemas.openxmlformats.org/officeDocument/2006/relationships/tags" Target="../tags/tag13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CSE 12 – Basic 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1900" dirty="0" smtClean="0"/>
              <a:t>Cynthia Bailey Lee</a:t>
            </a:r>
          </a:p>
          <a:p>
            <a:endParaRPr lang="en-US" dirty="0"/>
          </a:p>
          <a:p>
            <a:r>
              <a:rPr lang="en-US" sz="1700" dirty="0" smtClean="0"/>
              <a:t>Some slides and figures adapted from Paul </a:t>
            </a:r>
            <a:r>
              <a:rPr lang="en-US" sz="1700" dirty="0" err="1" smtClean="0"/>
              <a:t>Kube’s</a:t>
            </a:r>
            <a:r>
              <a:rPr lang="en-US" sz="1700" dirty="0" smtClean="0"/>
              <a:t> CSE 12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2362200"/>
            <a:ext cx="3457575" cy="307776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CS2 in Java Peer Instruction Materials by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Cynthia Lee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is licensed under a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Creative Commons Attribution-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NonCommercial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4.0 International License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Based on a work at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http://peerinstruction4cs.org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Permissions beyond the scope of this license may be available at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http://peerinstruction4cs.org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026" name="Picture 2" descr="Creative Commons License">
            <a:hlinkClick r:id="rId6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091" y="2467276"/>
            <a:ext cx="1369391" cy="48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785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ArrayList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071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95325" y="684212"/>
            <a:ext cx="7686675" cy="10683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/>
              <a:t>What attribute of List corresponds to </a:t>
            </a:r>
            <a:r>
              <a:rPr lang="en-US" sz="3200" dirty="0" err="1" smtClean="0"/>
              <a:t>Stack.top</a:t>
            </a:r>
            <a:r>
              <a:rPr lang="en-US" sz="3200" dirty="0" smtClean="0"/>
              <a:t>?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762000" y="1828799"/>
            <a:ext cx="7772400" cy="4638675"/>
          </a:xfrm>
        </p:spPr>
        <p:txBody>
          <a:bodyPr>
            <a:normAutofit/>
          </a:bodyPr>
          <a:lstStyle/>
          <a:p>
            <a:pPr marL="338138" indent="-338138" eaLnBrk="1" hangingPunct="1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What is the time cost of adding or removing an element at the head or at the tail of an N-element List…</a:t>
            </a:r>
          </a:p>
          <a:p>
            <a:pPr marL="1082675" indent="-568325" eaLnBrk="1" hangingPunct="1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If List is implemented using an array?</a:t>
            </a:r>
            <a:br>
              <a:rPr lang="en-US" sz="2400" dirty="0" smtClean="0"/>
            </a:br>
            <a:r>
              <a:rPr lang="en-US" sz="2400" dirty="0" smtClean="0"/>
              <a:t> Head: ________   Tail: _________</a:t>
            </a:r>
          </a:p>
          <a:p>
            <a:pPr marL="1082675" indent="-568325" eaLnBrk="1" hangingPunct="1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endParaRPr lang="en-US" dirty="0" smtClean="0"/>
          </a:p>
          <a:p>
            <a:pPr marL="1082675" indent="-568325" eaLnBrk="1" hangingPunct="1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dirty="0" smtClean="0"/>
              <a:t>O(1), O(1)</a:t>
            </a:r>
          </a:p>
          <a:p>
            <a:pPr marL="1082675" indent="-568325" eaLnBrk="1" hangingPunct="1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O(1), O(n)</a:t>
            </a:r>
          </a:p>
          <a:p>
            <a:pPr marL="1082675" indent="-568325" eaLnBrk="1" hangingPunct="1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dirty="0" smtClean="0"/>
              <a:t>O(n), O(n)</a:t>
            </a:r>
          </a:p>
          <a:p>
            <a:pPr marL="1082675" indent="-568325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O(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sz="2400" dirty="0" smtClean="0"/>
              <a:t>), O(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sz="2400" dirty="0" smtClean="0"/>
              <a:t>)</a:t>
            </a:r>
          </a:p>
          <a:p>
            <a:pPr marL="1082675" indent="-568325" eaLnBrk="1" hangingPunct="1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dirty="0" smtClean="0"/>
              <a:t>Other/none/more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185136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95325" y="684212"/>
            <a:ext cx="7686675" cy="10683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/>
              <a:t>What attribute of List corresponds to </a:t>
            </a:r>
            <a:r>
              <a:rPr lang="en-US" sz="3200" dirty="0" err="1" smtClean="0"/>
              <a:t>Stack.top</a:t>
            </a:r>
            <a:r>
              <a:rPr lang="en-US" sz="3200" dirty="0" smtClean="0"/>
              <a:t>?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762000" y="1828799"/>
            <a:ext cx="7772400" cy="4638675"/>
          </a:xfrm>
        </p:spPr>
        <p:txBody>
          <a:bodyPr>
            <a:normAutofit lnSpcReduction="10000"/>
          </a:bodyPr>
          <a:lstStyle/>
          <a:p>
            <a:pPr marL="338138" indent="-338138" eaLnBrk="1" hangingPunct="1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What is the time cost of adding or removing an element at the head or at the tail of an N-element List…</a:t>
            </a:r>
          </a:p>
          <a:p>
            <a:pPr marL="1082675" indent="-568325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dirty="0"/>
              <a:t>If List is implemented using a singly linked list</a:t>
            </a:r>
            <a:r>
              <a:rPr lang="en-US" dirty="0" smtClean="0"/>
              <a:t>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Head: ________   Tail: _________</a:t>
            </a:r>
          </a:p>
          <a:p>
            <a:pPr marL="1082675" indent="-568325" eaLnBrk="1" hangingPunct="1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endParaRPr lang="en-US" dirty="0" smtClean="0"/>
          </a:p>
          <a:p>
            <a:pPr marL="1082675" indent="-568325" eaLnBrk="1" hangingPunct="1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dirty="0" smtClean="0"/>
              <a:t>O(1), O(1)</a:t>
            </a:r>
          </a:p>
          <a:p>
            <a:pPr marL="1082675" indent="-568325" eaLnBrk="1" hangingPunct="1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O(1), O(n)</a:t>
            </a:r>
          </a:p>
          <a:p>
            <a:pPr marL="1082675" indent="-568325" eaLnBrk="1" hangingPunct="1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dirty="0" smtClean="0"/>
              <a:t>O(n), O(n)</a:t>
            </a:r>
          </a:p>
          <a:p>
            <a:pPr marL="1082675" indent="-568325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O(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sz="2400" dirty="0" smtClean="0"/>
              <a:t>), O(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sz="2400" dirty="0" smtClean="0"/>
              <a:t>)</a:t>
            </a:r>
          </a:p>
          <a:p>
            <a:pPr marL="1082675" indent="-568325" eaLnBrk="1" hangingPunct="1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dirty="0" smtClean="0"/>
              <a:t>Other/none/more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74567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95325" y="684212"/>
            <a:ext cx="7686675" cy="10683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/>
              <a:t>What attribute of List corresponds to </a:t>
            </a:r>
            <a:r>
              <a:rPr lang="en-US" sz="3200" dirty="0" err="1" smtClean="0"/>
              <a:t>Stack.top</a:t>
            </a:r>
            <a:r>
              <a:rPr lang="en-US" sz="3200" dirty="0" smtClean="0"/>
              <a:t>?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762000" y="1828799"/>
            <a:ext cx="7772400" cy="4638675"/>
          </a:xfrm>
        </p:spPr>
        <p:txBody>
          <a:bodyPr>
            <a:normAutofit lnSpcReduction="10000"/>
          </a:bodyPr>
          <a:lstStyle/>
          <a:p>
            <a:pPr marL="338138" indent="-338138" eaLnBrk="1" hangingPunct="1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What is the time cost of adding or removing an element at the head or at the tail of an N-element List…</a:t>
            </a:r>
          </a:p>
          <a:p>
            <a:pPr marL="1082675" indent="-568325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dirty="0"/>
              <a:t>If List is implemented using a doubly linked list with tail pointer?</a:t>
            </a:r>
            <a:br>
              <a:rPr lang="en-US" dirty="0"/>
            </a:br>
            <a:r>
              <a:rPr lang="en-US" dirty="0"/>
              <a:t> </a:t>
            </a:r>
            <a:r>
              <a:rPr lang="en-US" sz="2400" dirty="0" smtClean="0"/>
              <a:t>Head: ________   Tail: _________</a:t>
            </a:r>
          </a:p>
          <a:p>
            <a:pPr marL="1082675" indent="-568325" eaLnBrk="1" hangingPunct="1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endParaRPr lang="en-US" dirty="0" smtClean="0"/>
          </a:p>
          <a:p>
            <a:pPr marL="1082675" indent="-568325" eaLnBrk="1" hangingPunct="1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dirty="0" smtClean="0"/>
              <a:t>O(1), O(1)</a:t>
            </a:r>
          </a:p>
          <a:p>
            <a:pPr marL="1082675" indent="-568325" eaLnBrk="1" hangingPunct="1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O(1), O(n)</a:t>
            </a:r>
          </a:p>
          <a:p>
            <a:pPr marL="1082675" indent="-568325" eaLnBrk="1" hangingPunct="1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dirty="0" smtClean="0"/>
              <a:t>O(n), O(n)</a:t>
            </a:r>
          </a:p>
          <a:p>
            <a:pPr marL="1082675" indent="-568325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O(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sz="2400" dirty="0" smtClean="0"/>
              <a:t>), O(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sz="2400" dirty="0" smtClean="0"/>
              <a:t>)</a:t>
            </a:r>
          </a:p>
          <a:p>
            <a:pPr marL="1082675" indent="-568325" eaLnBrk="1" hangingPunct="1">
              <a:buFont typeface="+mj-lt"/>
              <a:buAutoNum type="alphaU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dirty="0" smtClean="0"/>
              <a:t>Other/none/more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97653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09600" y="608013"/>
            <a:ext cx="7439025" cy="1068387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/>
              <a:t>Map </a:t>
            </a:r>
            <a:r>
              <a:rPr lang="en-US" sz="2800" dirty="0" smtClean="0">
                <a:latin typeface="Courier New" pitchFamily="49" charset="0"/>
              </a:rPr>
              <a:t>Stack</a:t>
            </a:r>
            <a:r>
              <a:rPr lang="en-US" sz="2800" dirty="0" smtClean="0"/>
              <a:t> Attributes to </a:t>
            </a:r>
            <a:r>
              <a:rPr lang="en-US" sz="2800" dirty="0" err="1" smtClean="0">
                <a:latin typeface="Courier New" pitchFamily="49" charset="0"/>
              </a:rPr>
              <a:t>ArrayList</a:t>
            </a:r>
            <a:r>
              <a:rPr lang="en-US" sz="2800" dirty="0" smtClean="0"/>
              <a:t> Attributes and/or Methods</a:t>
            </a:r>
          </a:p>
        </p:txBody>
      </p:sp>
      <p:graphicFrame>
        <p:nvGraphicFramePr>
          <p:cNvPr id="21506" name="Group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087563" y="3603625"/>
          <a:ext cx="4725987" cy="1614488"/>
        </p:xfrm>
        <a:graphic>
          <a:graphicData uri="http://schemas.openxmlformats.org/drawingml/2006/table">
            <a:tbl>
              <a:tblPr/>
              <a:tblGrid>
                <a:gridCol w="2230437"/>
                <a:gridCol w="2495550"/>
              </a:tblGrid>
              <a:tr h="68888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Stack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Attribute</a:t>
                      </a:r>
                    </a:p>
                  </a:txBody>
                  <a:tcPr marL="90000" marR="0" marT="129972" marB="4680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ArrayList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Equivalent</a:t>
                      </a:r>
                    </a:p>
                  </a:txBody>
                  <a:tcPr marL="90000" marR="0" marT="129972" marB="4680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13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top</a:t>
                      </a:r>
                    </a:p>
                  </a:txBody>
                  <a:tcPr marL="90000" marR="0" marT="150134" marB="4680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size() – 1</a:t>
                      </a:r>
                    </a:p>
                  </a:txBody>
                  <a:tcPr marL="90000" marR="0" marT="150134" marB="4680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7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size</a:t>
                      </a:r>
                    </a:p>
                  </a:txBody>
                  <a:tcPr marL="90000" marR="0" marT="150134" marB="4680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size()</a:t>
                      </a:r>
                    </a:p>
                  </a:txBody>
                  <a:tcPr marL="90000" marR="0" marT="150134" marB="4680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641" name="Picture 26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1665288"/>
            <a:ext cx="571023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42" name="Text Box 2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73175" y="5356225"/>
            <a:ext cx="6113463" cy="825500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algn="ctr"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Don’t underestimate the importance of doing this</a:t>
            </a:r>
          </a:p>
          <a:p>
            <a:pPr algn="ctr"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mapping first. Planning now saves time later</a:t>
            </a:r>
          </a:p>
        </p:txBody>
      </p:sp>
    </p:spTree>
    <p:extLst>
      <p:ext uri="{BB962C8B-B14F-4D97-AF65-F5344CB8AC3E}">
        <p14:creationId xmlns:p14="http://schemas.microsoft.com/office/powerpoint/2010/main" val="2737640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38175" y="650875"/>
            <a:ext cx="7743825" cy="6445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/>
              <a:t>Map </a:t>
            </a:r>
            <a:r>
              <a:rPr lang="en-US" sz="3200" dirty="0" smtClean="0">
                <a:latin typeface="Courier New" pitchFamily="49" charset="0"/>
              </a:rPr>
              <a:t>Stack</a:t>
            </a:r>
            <a:r>
              <a:rPr lang="en-US" sz="3200" dirty="0" smtClean="0"/>
              <a:t> Methods to </a:t>
            </a:r>
            <a:r>
              <a:rPr lang="en-US" sz="3200" dirty="0" smtClean="0">
                <a:latin typeface="Courier New" pitchFamily="49" charset="0"/>
              </a:rPr>
              <a:t>List</a:t>
            </a:r>
            <a:r>
              <a:rPr lang="en-US" sz="3200" dirty="0" smtClean="0"/>
              <a:t> Methods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831850" y="1296988"/>
            <a:ext cx="7200900" cy="989012"/>
          </a:xfrm>
        </p:spPr>
        <p:txBody>
          <a:bodyPr>
            <a:normAutofit fontScale="92500"/>
          </a:bodyPr>
          <a:lstStyle/>
          <a:p>
            <a:pPr marL="338138" indent="-338138" eaLnBrk="1" hangingPunct="1">
              <a:spcBef>
                <a:spcPts val="700"/>
              </a:spcBef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200" dirty="0" smtClean="0"/>
              <a:t>A consequence of that attribute mapping is that a push operation results in adding to the </a:t>
            </a:r>
            <a:r>
              <a:rPr lang="en-US" sz="2200" i="1" dirty="0" smtClean="0"/>
              <a:t>tail </a:t>
            </a:r>
            <a:r>
              <a:rPr lang="en-US" sz="2200" dirty="0" smtClean="0"/>
              <a:t>of the  List</a:t>
            </a:r>
          </a:p>
        </p:txBody>
      </p:sp>
      <p:sp>
        <p:nvSpPr>
          <p:cNvPr id="27652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82700" y="2559050"/>
            <a:ext cx="960438" cy="742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tail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of</a:t>
            </a:r>
          </a:p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list</a:t>
            </a:r>
          </a:p>
        </p:txBody>
      </p:sp>
      <p:sp>
        <p:nvSpPr>
          <p:cNvPr id="27653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68650" y="2559050"/>
            <a:ext cx="2001838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next position beyond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tail</a:t>
            </a:r>
          </a:p>
        </p:txBody>
      </p:sp>
      <p:sp>
        <p:nvSpPr>
          <p:cNvPr id="27654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46763" y="2559050"/>
            <a:ext cx="3040062" cy="854075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location to “push” the new stack element </a:t>
            </a:r>
          </a:p>
        </p:txBody>
      </p:sp>
      <p:sp>
        <p:nvSpPr>
          <p:cNvPr id="27655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8200" y="2109788"/>
            <a:ext cx="669131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size() – 1                   +      1                                =   size()</a:t>
            </a:r>
          </a:p>
        </p:txBody>
      </p:sp>
      <p:sp>
        <p:nvSpPr>
          <p:cNvPr id="27656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346710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6" name="Group 8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86903884"/>
              </p:ext>
            </p:extLst>
          </p:nvPr>
        </p:nvGraphicFramePr>
        <p:xfrm>
          <a:off x="619125" y="3573463"/>
          <a:ext cx="7762875" cy="2597148"/>
        </p:xfrm>
        <a:graphic>
          <a:graphicData uri="http://schemas.openxmlformats.org/drawingml/2006/table">
            <a:tbl>
              <a:tblPr/>
              <a:tblGrid>
                <a:gridCol w="3394075"/>
                <a:gridCol w="4368800"/>
              </a:tblGrid>
              <a:tr h="43285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Stack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operation</a:t>
                      </a:r>
                    </a:p>
                  </a:txBody>
                  <a:tcPr marL="90000" marR="0" marT="129980" marB="46807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List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operation equivalent</a:t>
                      </a:r>
                    </a:p>
                  </a:txBody>
                  <a:tcPr marL="90000" marR="0" marT="129980" marB="46807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858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push( element )</a:t>
                      </a:r>
                    </a:p>
                  </a:txBody>
                  <a:tcPr marL="90000" marR="0" marT="129980" marB="46807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add( size(), element )</a:t>
                      </a:r>
                    </a:p>
                  </a:txBody>
                  <a:tcPr marL="90000" marR="0" marT="129980" marB="46807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858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E pop()</a:t>
                      </a:r>
                    </a:p>
                  </a:txBody>
                  <a:tcPr marL="90000" marR="0" marT="129980" marB="46807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E remove( size() - 1 )</a:t>
                      </a:r>
                    </a:p>
                  </a:txBody>
                  <a:tcPr marL="90000" marR="0" marT="129980" marB="46807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858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E peek()</a:t>
                      </a:r>
                    </a:p>
                  </a:txBody>
                  <a:tcPr marL="90000" marR="0" marT="129980" marB="46807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E get( size() – 1 )</a:t>
                      </a:r>
                    </a:p>
                  </a:txBody>
                  <a:tcPr marL="90000" marR="0" marT="129980" marB="46807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858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int size()</a:t>
                      </a:r>
                    </a:p>
                  </a:txBody>
                  <a:tcPr marL="90000" marR="0" marT="129980" marB="46807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int size()</a:t>
                      </a:r>
                    </a:p>
                  </a:txBody>
                  <a:tcPr marL="90000" marR="0" marT="129980" marB="46807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858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boolean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isEmpty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()</a:t>
                      </a:r>
                    </a:p>
                  </a:txBody>
                  <a:tcPr marL="90000" marR="0" marT="129980" marB="46807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boolean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isEmpty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()</a:t>
                      </a:r>
                    </a:p>
                  </a:txBody>
                  <a:tcPr marL="90000" marR="0" marT="129980" marB="46807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817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533400" y="303213"/>
            <a:ext cx="8396288" cy="992187"/>
          </a:xfrm>
        </p:spPr>
        <p:txBody>
          <a:bodyPr>
            <a:no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/>
              <a:t>What does the implementation look like?</a:t>
            </a:r>
          </a:p>
        </p:txBody>
      </p:sp>
      <p:sp>
        <p:nvSpPr>
          <p:cNvPr id="29699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8288" y="1571625"/>
            <a:ext cx="8248650" cy="4833938"/>
          </a:xfrm>
          <a:prstGeom prst="rect">
            <a:avLst/>
          </a:prstGeom>
          <a:noFill/>
          <a:ln w="1908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1  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2  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3   import java.util.ArrayList;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4   import java.util.List;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5   import java.util.EmptyStackException;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6  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7   /**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8    *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An implementation of the Stack interface that adapts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9    * 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a java.util.List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10    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11   public class ListStack&lt;E&gt; implements Stack&lt;E&gt;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12       private java.util.List&lt;E&gt; stack;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13       //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the top element of stack is stored at position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14       //  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s.size() - 1 in the list.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15  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16       /**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17        *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Create an empty stack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18        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19       public ListStack()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20           stack = new ArrayList&lt;E&gt;();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21       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22   </a:t>
            </a:r>
          </a:p>
        </p:txBody>
      </p:sp>
      <p:sp>
        <p:nvSpPr>
          <p:cNvPr id="29700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86400" y="4589463"/>
            <a:ext cx="3101975" cy="709612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lIns="45720" tIns="46800" rIns="4572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The contained instance of the adapted class</a:t>
            </a:r>
          </a:p>
        </p:txBody>
      </p:sp>
      <p:cxnSp>
        <p:nvCxnSpPr>
          <p:cNvPr id="29701" name="AutoShape 6"/>
          <p:cNvCxnSpPr>
            <a:cxnSpLocks noChangeShapeType="1"/>
            <a:stCxn id="29700" idx="2"/>
          </p:cNvCxnSpPr>
          <p:nvPr>
            <p:custDataLst>
              <p:tags r:id="rId4"/>
            </p:custDataLst>
          </p:nvPr>
        </p:nvCxnSpPr>
        <p:spPr bwMode="auto">
          <a:xfrm rot="5400000">
            <a:off x="5672931" y="4426744"/>
            <a:ext cx="492125" cy="2236788"/>
          </a:xfrm>
          <a:prstGeom prst="curvedConnector2">
            <a:avLst/>
          </a:prstGeom>
          <a:noFill/>
          <a:ln w="18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2" name="Freeform 7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906963" y="3948113"/>
            <a:ext cx="2713037" cy="638175"/>
          </a:xfrm>
          <a:custGeom>
            <a:avLst/>
            <a:gdLst>
              <a:gd name="T0" fmla="*/ 2147483647 w 7538"/>
              <a:gd name="T1" fmla="*/ 2147483647 h 1774"/>
              <a:gd name="T2" fmla="*/ 0 w 7538"/>
              <a:gd name="T3" fmla="*/ 2147483647 h 1774"/>
              <a:gd name="T4" fmla="*/ 0 60000 65536"/>
              <a:gd name="T5" fmla="*/ 0 60000 65536"/>
              <a:gd name="T6" fmla="*/ 0 w 7538"/>
              <a:gd name="T7" fmla="*/ 0 h 1774"/>
              <a:gd name="T8" fmla="*/ 7538 w 7538"/>
              <a:gd name="T9" fmla="*/ 1774 h 17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538" h="1774">
                <a:moveTo>
                  <a:pt x="7537" y="1773"/>
                </a:moveTo>
                <a:cubicBezTo>
                  <a:pt x="5720" y="0"/>
                  <a:pt x="0" y="277"/>
                  <a:pt x="0" y="277"/>
                </a:cubicBezTo>
              </a:path>
            </a:pathLst>
          </a:custGeom>
          <a:noFill/>
          <a:ln w="18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95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val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92525" y="5776913"/>
            <a:ext cx="1928813" cy="438150"/>
          </a:xfrm>
          <a:prstGeom prst="ellipse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3375" y="1582738"/>
            <a:ext cx="8248650" cy="4783137"/>
          </a:xfrm>
          <a:prstGeom prst="rect">
            <a:avLst/>
          </a:prstGeom>
          <a:noFill/>
          <a:ln w="1908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23       /**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24        *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Determine if the stack is empty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25        *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@return &lt;tt&gt;true&lt;/tt&gt; if the stack is empty,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26        *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otherwise return &lt;tt&gt;false&lt;/tt&gt;.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27        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28       public boolean isEmpty()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29      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30           return stack.isEmpty();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31       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32  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33       /**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34        *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Return the top element of the stack without removing it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35        *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This operation does not modify the stack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36        *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@return topmost element of the stack.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37        *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@throws EmptyStackException if the stack is empty.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38        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39       public E peek()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40      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41           if ( stack.isEmpty() 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42               throw new EmptyStackException();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43           return stack.get( stack.size() - 1 ) 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44       }</a:t>
            </a:r>
          </a:p>
        </p:txBody>
      </p:sp>
      <p:sp>
        <p:nvSpPr>
          <p:cNvPr id="30725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91125" y="2640013"/>
            <a:ext cx="2851150" cy="1017587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message forwarding – let</a:t>
            </a:r>
          </a:p>
          <a:p>
            <a:pPr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the List object do as much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work as possible</a:t>
            </a:r>
          </a:p>
        </p:txBody>
      </p:sp>
      <p:sp>
        <p:nvSpPr>
          <p:cNvPr id="30726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118225" y="5427663"/>
            <a:ext cx="2690813" cy="1008062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Having done the attribute</a:t>
            </a:r>
          </a:p>
          <a:p>
            <a:pPr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mapping, this is easy to</a:t>
            </a:r>
          </a:p>
          <a:p>
            <a:pPr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figure out</a:t>
            </a:r>
          </a:p>
        </p:txBody>
      </p:sp>
      <p:sp>
        <p:nvSpPr>
          <p:cNvPr id="30727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4371975" y="3233738"/>
            <a:ext cx="825500" cy="1587"/>
          </a:xfrm>
          <a:prstGeom prst="line">
            <a:avLst/>
          </a:prstGeom>
          <a:noFill/>
          <a:ln w="1908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Freeform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27625" y="6194425"/>
            <a:ext cx="1154113" cy="406400"/>
          </a:xfrm>
          <a:custGeom>
            <a:avLst/>
            <a:gdLst>
              <a:gd name="T0" fmla="*/ 2147483647 w 727"/>
              <a:gd name="T1" fmla="*/ 2147483647 h 256"/>
              <a:gd name="T2" fmla="*/ 2147483647 w 727"/>
              <a:gd name="T3" fmla="*/ 2147483647 h 256"/>
              <a:gd name="T4" fmla="*/ 2147483647 w 727"/>
              <a:gd name="T5" fmla="*/ 2147483647 h 256"/>
              <a:gd name="T6" fmla="*/ 0 w 727"/>
              <a:gd name="T7" fmla="*/ 0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727"/>
              <a:gd name="T13" fmla="*/ 0 h 256"/>
              <a:gd name="T14" fmla="*/ 727 w 727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7" h="256">
                <a:moveTo>
                  <a:pt x="727" y="164"/>
                </a:moveTo>
                <a:cubicBezTo>
                  <a:pt x="629" y="187"/>
                  <a:pt x="531" y="210"/>
                  <a:pt x="466" y="219"/>
                </a:cubicBezTo>
                <a:cubicBezTo>
                  <a:pt x="401" y="228"/>
                  <a:pt x="414" y="256"/>
                  <a:pt x="336" y="219"/>
                </a:cubicBezTo>
                <a:cubicBezTo>
                  <a:pt x="258" y="182"/>
                  <a:pt x="129" y="91"/>
                  <a:pt x="0" y="0"/>
                </a:cubicBezTo>
              </a:path>
            </a:pathLst>
          </a:custGeom>
          <a:noFill/>
          <a:ln w="1908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  <p:custDataLst>
              <p:tags r:id="rId7"/>
            </p:custDataLst>
          </p:nvPr>
        </p:nvSpPr>
        <p:spPr>
          <a:xfrm>
            <a:off x="533400" y="303213"/>
            <a:ext cx="8396288" cy="992187"/>
          </a:xfrm>
        </p:spPr>
        <p:txBody>
          <a:bodyPr>
            <a:no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/>
              <a:t>What does the implementation look like?</a:t>
            </a:r>
          </a:p>
        </p:txBody>
      </p:sp>
    </p:spTree>
    <p:extLst>
      <p:ext uri="{BB962C8B-B14F-4D97-AF65-F5344CB8AC3E}">
        <p14:creationId xmlns:p14="http://schemas.microsoft.com/office/powerpoint/2010/main" val="2453986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41475"/>
            <a:ext cx="7131050" cy="4356100"/>
          </a:xfrm>
          <a:prstGeom prst="rect">
            <a:avLst/>
          </a:prstGeom>
          <a:noFill/>
          <a:ln w="1908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46       /**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47        * 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Pop the top element from the stack and return it.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48        * 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@return topmost element of the stack.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49        * 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@throws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EmptyStackException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 if the stack is empty.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50        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51       public E pop()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52      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53           if (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stack.isEmpty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() 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54               throw new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EmptyStackException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55           return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stack.remove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stack.size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() - 1 );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56       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57  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58       /**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59        * 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Push &lt;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tt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&gt;element&lt;/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tt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&gt; on top of the stack.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60        * 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@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param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 element the element to be pushed on the stack.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61        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62       public void push( E element)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63      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64            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stack.add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stack.size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(), element 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65       }</a:t>
            </a:r>
          </a:p>
        </p:txBody>
      </p:sp>
      <p:sp>
        <p:nvSpPr>
          <p:cNvPr id="3174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29000" y="2705100"/>
            <a:ext cx="2305050" cy="398463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lIns="45720" tIns="46800" rIns="4572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Compare with peek()</a:t>
            </a:r>
          </a:p>
        </p:txBody>
      </p:sp>
      <p:sp>
        <p:nvSpPr>
          <p:cNvPr id="3174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61088" y="5392738"/>
            <a:ext cx="2449512" cy="1008062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45720" tIns="46800" rIns="4572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List.size() -1 is </a:t>
            </a:r>
            <a:r>
              <a:rPr lang="en-US" sz="2000" i="1">
                <a:solidFill>
                  <a:srgbClr val="000000"/>
                </a:solidFill>
              </a:rPr>
              <a:t>top</a:t>
            </a:r>
            <a:r>
              <a:rPr lang="en-US" sz="2000">
                <a:solidFill>
                  <a:srgbClr val="000000"/>
                </a:solidFill>
              </a:rPr>
              <a:t>,</a:t>
            </a:r>
          </a:p>
          <a:p>
            <a:pPr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so “push” new element</a:t>
            </a:r>
          </a:p>
          <a:p>
            <a:pPr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at List.size()</a:t>
            </a:r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533400" y="303213"/>
            <a:ext cx="8396288" cy="992187"/>
          </a:xfrm>
        </p:spPr>
        <p:txBody>
          <a:bodyPr>
            <a:no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/>
              <a:t>What does the implementation look like?</a:t>
            </a:r>
          </a:p>
        </p:txBody>
      </p:sp>
    </p:spTree>
    <p:extLst>
      <p:ext uri="{BB962C8B-B14F-4D97-AF65-F5344CB8AC3E}">
        <p14:creationId xmlns:p14="http://schemas.microsoft.com/office/powerpoint/2010/main" val="2697679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LinkedList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28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6961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Adapter design pattern </a:t>
            </a:r>
            <a:r>
              <a:rPr lang="en-US" dirty="0" err="1" smtClean="0">
                <a:solidFill>
                  <a:schemeClr val="tx1"/>
                </a:solidFill>
              </a:rPr>
              <a:t>vs</a:t>
            </a:r>
            <a:r>
              <a:rPr lang="en-US" dirty="0" smtClean="0">
                <a:solidFill>
                  <a:schemeClr val="tx1"/>
                </a:solidFill>
              </a:rPr>
              <a:t> inheritance design pattern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31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or Double?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To implement the Stack&lt;E&gt; interface with linked list, we should use: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Singly-linked list with head pointer only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Singly-linked list with head + tail pointers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Doubly-linked list with head pointer only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Doubly-linked list with head+ tail pointers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Other/none/more than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22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28656" y="1371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implement Stack&lt;E&gt; interface with linked list, we should use: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71283" y="2891823"/>
            <a:ext cx="6777317" cy="3508977"/>
          </a:xfrm>
        </p:spPr>
        <p:txBody>
          <a:bodyPr/>
          <a:lstStyle/>
          <a:p>
            <a:r>
              <a:rPr lang="en-US" dirty="0" smtClean="0"/>
              <a:t>Singly-linked </a:t>
            </a:r>
            <a:r>
              <a:rPr lang="en-US" dirty="0"/>
              <a:t>list with head </a:t>
            </a:r>
            <a:r>
              <a:rPr lang="en-US" dirty="0" smtClean="0"/>
              <a:t>pointer only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We will use the head of the list as the top of the stack</a:t>
            </a:r>
          </a:p>
          <a:p>
            <a:pPr lvl="1"/>
            <a:r>
              <a:rPr lang="en-US" dirty="0" smtClean="0"/>
              <a:t>All operations can happen there directly</a:t>
            </a:r>
          </a:p>
          <a:p>
            <a:pPr lvl="1"/>
            <a:r>
              <a:rPr lang="en-US" dirty="0" smtClean="0"/>
              <a:t>Stack only needs to access one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888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714375" y="608012"/>
            <a:ext cx="7743825" cy="1068388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/>
              <a:t>Map Stack ADT attributes to a linked list implementation </a:t>
            </a:r>
          </a:p>
        </p:txBody>
      </p:sp>
      <p:sp>
        <p:nvSpPr>
          <p:cNvPr id="37891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69950" y="1724025"/>
            <a:ext cx="7558088" cy="1008063"/>
          </a:xfrm>
          <a:prstGeom prst="rect">
            <a:avLst/>
          </a:prstGeom>
          <a:noFill/>
          <a:ln w="1908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public class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</a:rPr>
              <a:t>LinkedStack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&lt;E&gt; implements Stack&lt;E&gt;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private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size;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private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</a:rPr>
              <a:t>SLNode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&lt;E&gt; top;</a:t>
            </a:r>
          </a:p>
        </p:txBody>
      </p:sp>
      <p:grpSp>
        <p:nvGrpSpPr>
          <p:cNvPr id="37893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343400" y="4495800"/>
            <a:ext cx="2055813" cy="1370013"/>
            <a:chOff x="3600" y="3024"/>
            <a:chExt cx="1295" cy="863"/>
          </a:xfrm>
        </p:grpSpPr>
        <p:sp>
          <p:nvSpPr>
            <p:cNvPr id="37918" name="Rectangle 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00" y="3024"/>
              <a:ext cx="1296" cy="86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9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600" y="3312"/>
              <a:ext cx="129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Text Box 7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8" y="3082"/>
              <a:ext cx="6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Courier 10 Pitch"/>
                </a:rPr>
                <a:t>SLNode</a:t>
              </a:r>
            </a:p>
          </p:txBody>
        </p:sp>
        <p:sp>
          <p:nvSpPr>
            <p:cNvPr id="37921" name="Text Box 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601" y="3370"/>
              <a:ext cx="71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Courier 10 Pitch"/>
                </a:rPr>
                <a:t>element</a:t>
              </a:r>
            </a:p>
          </p:txBody>
        </p:sp>
        <p:sp>
          <p:nvSpPr>
            <p:cNvPr id="37922" name="Text Box 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622" y="3557"/>
              <a:ext cx="89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Courier 10 Pitch"/>
                </a:rPr>
                <a:t>successor</a:t>
              </a:r>
            </a:p>
          </p:txBody>
        </p:sp>
      </p:grpSp>
      <p:sp>
        <p:nvSpPr>
          <p:cNvPr id="37894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4225" y="5126038"/>
            <a:ext cx="228600" cy="2286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1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2638" y="5462588"/>
            <a:ext cx="228600" cy="2286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Rectangle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19200" y="3124200"/>
            <a:ext cx="2057400" cy="16002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219200" y="3581400"/>
            <a:ext cx="20574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Text Box 1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358900" y="3216275"/>
            <a:ext cx="1689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Courier 10 Pitch"/>
              </a:rPr>
              <a:t>LinkedStack</a:t>
            </a:r>
          </a:p>
        </p:txBody>
      </p:sp>
      <p:sp>
        <p:nvSpPr>
          <p:cNvPr id="37899" name="Text Box 1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358900" y="3673475"/>
            <a:ext cx="728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Courier 10 Pitch"/>
              </a:rPr>
              <a:t>size</a:t>
            </a:r>
          </a:p>
        </p:txBody>
      </p:sp>
      <p:sp>
        <p:nvSpPr>
          <p:cNvPr id="37900" name="Text Box 1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58900" y="3217863"/>
            <a:ext cx="1689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Courier 10 Pitch"/>
              </a:rPr>
              <a:t>LinkedStack</a:t>
            </a:r>
          </a:p>
        </p:txBody>
      </p:sp>
      <p:sp>
        <p:nvSpPr>
          <p:cNvPr id="37901" name="Text 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358900" y="4038600"/>
            <a:ext cx="592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Courier 10 Pitch"/>
              </a:rPr>
              <a:t>top</a:t>
            </a:r>
          </a:p>
        </p:txBody>
      </p:sp>
      <p:sp>
        <p:nvSpPr>
          <p:cNvPr id="37902" name="Rectangle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3762375"/>
            <a:ext cx="685800" cy="2286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Rectangle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22488" y="4138613"/>
            <a:ext cx="228600" cy="2286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Text Box 2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06663" y="3695700"/>
            <a:ext cx="3032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Courier 10 Pitch"/>
              </a:rPr>
              <a:t>0</a:t>
            </a:r>
          </a:p>
        </p:txBody>
      </p:sp>
      <p:grpSp>
        <p:nvGrpSpPr>
          <p:cNvPr id="37905" name="Group 21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5741988" y="5565775"/>
            <a:ext cx="471487" cy="1104900"/>
            <a:chOff x="4481" y="3698"/>
            <a:chExt cx="297" cy="696"/>
          </a:xfrm>
        </p:grpSpPr>
        <p:sp>
          <p:nvSpPr>
            <p:cNvPr id="37913" name="Line 22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627" y="3698"/>
              <a:ext cx="1" cy="43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Line 23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481" y="4142"/>
              <a:ext cx="29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Line 24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516" y="4228"/>
              <a:ext cx="22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Line 25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547" y="4314"/>
              <a:ext cx="151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Line 26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602" y="4394"/>
              <a:ext cx="45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7" name="Freeform 33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2286000" y="4267200"/>
            <a:ext cx="2057400" cy="1257300"/>
          </a:xfrm>
          <a:custGeom>
            <a:avLst/>
            <a:gdLst>
              <a:gd name="T0" fmla="*/ 0 w 7339"/>
              <a:gd name="T1" fmla="*/ 0 h 3492"/>
              <a:gd name="T2" fmla="*/ 2147483647 w 7339"/>
              <a:gd name="T3" fmla="*/ 2147483647 h 3492"/>
              <a:gd name="T4" fmla="*/ 0 60000 65536"/>
              <a:gd name="T5" fmla="*/ 0 60000 65536"/>
              <a:gd name="T6" fmla="*/ 0 w 7339"/>
              <a:gd name="T7" fmla="*/ 0 h 3492"/>
              <a:gd name="T8" fmla="*/ 7339 w 7339"/>
              <a:gd name="T9" fmla="*/ 3492 h 34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39" h="3492">
                <a:moveTo>
                  <a:pt x="0" y="0"/>
                </a:moveTo>
                <a:cubicBezTo>
                  <a:pt x="3224" y="3491"/>
                  <a:pt x="7338" y="1757"/>
                  <a:pt x="7338" y="1757"/>
                </a:cubicBezTo>
              </a:path>
            </a:pathLst>
          </a:custGeom>
          <a:noFill/>
          <a:ln w="18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10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714375" y="608012"/>
            <a:ext cx="7743825" cy="1068388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/>
              <a:t>Map Stack ADT attributes to a linked list implementation </a:t>
            </a:r>
          </a:p>
        </p:txBody>
      </p:sp>
      <p:sp>
        <p:nvSpPr>
          <p:cNvPr id="37891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69950" y="1724025"/>
            <a:ext cx="7558088" cy="1008063"/>
          </a:xfrm>
          <a:prstGeom prst="rect">
            <a:avLst/>
          </a:prstGeom>
          <a:noFill/>
          <a:ln w="1908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public class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</a:rPr>
              <a:t>LinkedStack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&lt;E&gt; implements Stack&lt;E&gt;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private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size;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private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</a:rPr>
              <a:t>SLNode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&lt;E&gt; top;</a:t>
            </a:r>
          </a:p>
        </p:txBody>
      </p:sp>
      <p:grpSp>
        <p:nvGrpSpPr>
          <p:cNvPr id="37893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146300" y="5064125"/>
            <a:ext cx="2055813" cy="1370013"/>
            <a:chOff x="3600" y="3024"/>
            <a:chExt cx="1295" cy="863"/>
          </a:xfrm>
        </p:grpSpPr>
        <p:sp>
          <p:nvSpPr>
            <p:cNvPr id="37918" name="Rectangle 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600" y="3024"/>
              <a:ext cx="1296" cy="86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9" name="Line 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600" y="3312"/>
              <a:ext cx="129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Text Box 7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888" y="3082"/>
              <a:ext cx="6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Courier 10 Pitch"/>
                </a:rPr>
                <a:t>SLNode</a:t>
              </a:r>
            </a:p>
          </p:txBody>
        </p:sp>
        <p:sp>
          <p:nvSpPr>
            <p:cNvPr id="37921" name="Text Box 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601" y="3370"/>
              <a:ext cx="71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Courier 10 Pitch"/>
                </a:rPr>
                <a:t>element</a:t>
              </a:r>
            </a:p>
          </p:txBody>
        </p:sp>
        <p:sp>
          <p:nvSpPr>
            <p:cNvPr id="37922" name="Text Box 9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622" y="3557"/>
              <a:ext cx="89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DejaVu Sans"/>
                  <a:cs typeface="DejaVu Sans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  <a:latin typeface="Courier 10 Pitch"/>
                </a:rPr>
                <a:t>successor</a:t>
              </a:r>
            </a:p>
          </p:txBody>
        </p:sp>
      </p:grpSp>
      <p:sp>
        <p:nvSpPr>
          <p:cNvPr id="37894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67125" y="5694363"/>
            <a:ext cx="228600" cy="2286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1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65538" y="6030913"/>
            <a:ext cx="228600" cy="2286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Rectangle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19200" y="3124200"/>
            <a:ext cx="2057400" cy="16002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219200" y="3581400"/>
            <a:ext cx="20574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Text Box 1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358900" y="3216275"/>
            <a:ext cx="1689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Courier 10 Pitch"/>
              </a:rPr>
              <a:t>LinkedStack</a:t>
            </a:r>
          </a:p>
        </p:txBody>
      </p:sp>
      <p:sp>
        <p:nvSpPr>
          <p:cNvPr id="37899" name="Text Box 1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358900" y="3673475"/>
            <a:ext cx="728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Courier 10 Pitch"/>
              </a:rPr>
              <a:t>size</a:t>
            </a:r>
          </a:p>
        </p:txBody>
      </p:sp>
      <p:sp>
        <p:nvSpPr>
          <p:cNvPr id="37900" name="Text Box 1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58900" y="3217863"/>
            <a:ext cx="1689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Courier 10 Pitch"/>
              </a:rPr>
              <a:t>LinkedStack</a:t>
            </a:r>
          </a:p>
        </p:txBody>
      </p:sp>
      <p:sp>
        <p:nvSpPr>
          <p:cNvPr id="37901" name="Text 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371600" y="4191000"/>
            <a:ext cx="592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Courier 10 Pitch"/>
              </a:rPr>
              <a:t>top</a:t>
            </a:r>
          </a:p>
        </p:txBody>
      </p:sp>
      <p:sp>
        <p:nvSpPr>
          <p:cNvPr id="37902" name="Rectangle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3762375"/>
            <a:ext cx="685800" cy="2286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Rectangle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35188" y="4291013"/>
            <a:ext cx="228600" cy="2286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Text Box 2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06663" y="3695700"/>
            <a:ext cx="3032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Courier 10 Pitch"/>
              </a:rPr>
              <a:t>0</a:t>
            </a:r>
          </a:p>
        </p:txBody>
      </p:sp>
      <p:grpSp>
        <p:nvGrpSpPr>
          <p:cNvPr id="37905" name="Group 21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3544888" y="6134100"/>
            <a:ext cx="471487" cy="696913"/>
            <a:chOff x="4481" y="3698"/>
            <a:chExt cx="297" cy="696"/>
          </a:xfrm>
        </p:grpSpPr>
        <p:sp>
          <p:nvSpPr>
            <p:cNvPr id="37913" name="Line 22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627" y="3698"/>
              <a:ext cx="1" cy="43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Line 23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481" y="4142"/>
              <a:ext cx="29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Line 2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516" y="4228"/>
              <a:ext cx="22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547" y="4314"/>
              <a:ext cx="151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Line 26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602" y="4394"/>
              <a:ext cx="45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7" name="Freeform 33"/>
          <p:cNvSpPr>
            <a:spLocks/>
          </p:cNvSpPr>
          <p:nvPr>
            <p:custDataLst>
              <p:tags r:id="rId16"/>
            </p:custDataLst>
          </p:nvPr>
        </p:nvSpPr>
        <p:spPr bwMode="auto">
          <a:xfrm rot="15405204" flipH="1">
            <a:off x="2627936" y="3871094"/>
            <a:ext cx="901700" cy="1573212"/>
          </a:xfrm>
          <a:custGeom>
            <a:avLst/>
            <a:gdLst>
              <a:gd name="T0" fmla="*/ 0 w 7339"/>
              <a:gd name="T1" fmla="*/ 0 h 3492"/>
              <a:gd name="T2" fmla="*/ 2147483647 w 7339"/>
              <a:gd name="T3" fmla="*/ 2147483647 h 3492"/>
              <a:gd name="T4" fmla="*/ 0 60000 65536"/>
              <a:gd name="T5" fmla="*/ 0 60000 65536"/>
              <a:gd name="T6" fmla="*/ 0 w 7339"/>
              <a:gd name="T7" fmla="*/ 0 h 3492"/>
              <a:gd name="T8" fmla="*/ 7339 w 7339"/>
              <a:gd name="T9" fmla="*/ 3492 h 34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39" h="3492">
                <a:moveTo>
                  <a:pt x="0" y="0"/>
                </a:moveTo>
                <a:cubicBezTo>
                  <a:pt x="3224" y="3491"/>
                  <a:pt x="7338" y="1757"/>
                  <a:pt x="7338" y="1757"/>
                </a:cubicBezTo>
              </a:path>
            </a:pathLst>
          </a:custGeom>
          <a:noFill/>
          <a:ln w="18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  <p:custDataLst>
              <p:tags r:id="rId17"/>
            </p:custDataLst>
          </p:nvPr>
        </p:nvSpPr>
        <p:spPr>
          <a:xfrm>
            <a:off x="4419600" y="3124200"/>
            <a:ext cx="3962400" cy="2819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Stack with Linked List is using the </a:t>
            </a:r>
            <a:r>
              <a:rPr lang="en-US" b="1" dirty="0" smtClean="0"/>
              <a:t>Adapter </a:t>
            </a:r>
            <a:r>
              <a:rPr lang="en-US" dirty="0" smtClean="0"/>
              <a:t>design pattern, because it contains a link list object rather than inherits one by extending a linked list.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TRUE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775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33413" y="320675"/>
            <a:ext cx="7672387" cy="974725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 smtClean="0"/>
              <a:t>The push() operation</a:t>
            </a:r>
          </a:p>
        </p:txBody>
      </p:sp>
      <p:sp>
        <p:nvSpPr>
          <p:cNvPr id="38915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22663" y="1320800"/>
            <a:ext cx="5454650" cy="2270125"/>
          </a:xfrm>
          <a:prstGeom prst="rect">
            <a:avLst/>
          </a:prstGeom>
          <a:solidFill>
            <a:srgbClr val="FFFFFF"/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45720" tIns="46800" rIns="4572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1  public void push( E element ) {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2 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3     SLNode newNode = 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4        new SLNode&lt;E&gt;(element, 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5                      top.getSuccessor()); </a:t>
            </a:r>
            <a:r>
              <a:rPr lang="en-US" sz="1400">
                <a:solidFill>
                  <a:srgbClr val="000000"/>
                </a:solidFill>
                <a:latin typeface="Bitstream Charter"/>
              </a:rPr>
              <a:t>(a, b)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6 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7     top.setSuccessor( newNode );	          </a:t>
            </a:r>
            <a:r>
              <a:rPr lang="en-US" sz="1400">
                <a:solidFill>
                  <a:srgbClr val="000000"/>
                </a:solidFill>
                <a:latin typeface="Bitstream Charter"/>
              </a:rPr>
              <a:t>(c)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8 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9     size++;                               </a:t>
            </a:r>
            <a:r>
              <a:rPr lang="en-US" sz="1400">
                <a:solidFill>
                  <a:srgbClr val="000000"/>
                </a:solidFill>
                <a:latin typeface="Bitstream Charter"/>
              </a:rPr>
              <a:t>(d)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10  }</a:t>
            </a:r>
          </a:p>
        </p:txBody>
      </p:sp>
      <p:sp>
        <p:nvSpPr>
          <p:cNvPr id="38916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3675" y="1320800"/>
            <a:ext cx="3321050" cy="2284413"/>
          </a:xfrm>
          <a:prstGeom prst="rect">
            <a:avLst/>
          </a:prstGeom>
          <a:noFill/>
          <a:ln w="1908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tIns="46800" rIns="4572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200" i="1">
                <a:solidFill>
                  <a:srgbClr val="000000"/>
                </a:solidFill>
              </a:rPr>
              <a:t>1. create a new SLNode		             (a)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200" i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200" i="1">
                <a:solidFill>
                  <a:srgbClr val="000000"/>
                </a:solidFill>
              </a:rPr>
              <a:t>2. Set the new node’s successor field to be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200" i="1">
                <a:solidFill>
                  <a:srgbClr val="000000"/>
                </a:solidFill>
              </a:rPr>
              <a:t>    the same as top’s next field	                         (b)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200" i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200" i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200" i="1">
                <a:solidFill>
                  <a:srgbClr val="000000"/>
                </a:solidFill>
              </a:rPr>
              <a:t>3. Set top’s successor field to reference the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200" i="1">
                <a:solidFill>
                  <a:srgbClr val="000000"/>
                </a:solidFill>
              </a:rPr>
              <a:t>        new node.		 (c)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200" i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200" i="1">
                <a:solidFill>
                  <a:srgbClr val="000000"/>
                </a:solidFill>
              </a:rPr>
              <a:t>4. Increment size by 1                                      (d)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200" i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200" i="1">
              <a:solidFill>
                <a:srgbClr val="000000"/>
              </a:solidFill>
            </a:endParaRPr>
          </a:p>
        </p:txBody>
      </p:sp>
      <p:pic>
        <p:nvPicPr>
          <p:cNvPr id="38917" name="Picture 4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5" y="3729038"/>
            <a:ext cx="2338388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8918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90675" y="5938838"/>
            <a:ext cx="2008188" cy="398462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Bitstream Charter"/>
              </a:rPr>
              <a:t>Steps (a) and (b)</a:t>
            </a:r>
          </a:p>
        </p:txBody>
      </p:sp>
      <p:pic>
        <p:nvPicPr>
          <p:cNvPr id="38919" name="Picture 6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5" y="3752850"/>
            <a:ext cx="2312988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8920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95875" y="5938838"/>
            <a:ext cx="981075" cy="398462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Bitstream Charter"/>
              </a:rPr>
              <a:t>Step (c)</a:t>
            </a:r>
          </a:p>
        </p:txBody>
      </p:sp>
      <p:sp>
        <p:nvSpPr>
          <p:cNvPr id="38921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26175" y="3930650"/>
            <a:ext cx="2584450" cy="825500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Pushing an element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onto an </a:t>
            </a:r>
            <a:r>
              <a:rPr lang="en-US" i="1">
                <a:solidFill>
                  <a:srgbClr val="000000"/>
                </a:solidFill>
              </a:rPr>
              <a:t>empty</a:t>
            </a:r>
            <a:r>
              <a:rPr lang="en-US">
                <a:solidFill>
                  <a:srgbClr val="000000"/>
                </a:solidFill>
              </a:rPr>
              <a:t> stack </a:t>
            </a:r>
          </a:p>
        </p:txBody>
      </p:sp>
    </p:spTree>
    <p:extLst>
      <p:ext uri="{BB962C8B-B14F-4D97-AF65-F5344CB8AC3E}">
        <p14:creationId xmlns:p14="http://schemas.microsoft.com/office/powerpoint/2010/main" val="26709671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08-</a:t>
            </a:r>
            <a:fld id="{DC48F405-ED63-46BA-BE98-806A1399893A}" type="slidenum">
              <a:rPr lang="en-US"/>
              <a:pPr>
                <a:defRPr/>
              </a:pPr>
              <a:t>25</a:t>
            </a:fld>
            <a:r>
              <a:rPr lang="en-US"/>
              <a:t>/32</a:t>
            </a:r>
          </a:p>
        </p:txBody>
      </p:sp>
      <p:sp>
        <p:nvSpPr>
          <p:cNvPr id="39939" name="Rectangle 1"/>
          <p:cNvSpPr>
            <a:spLocks noGrp="1" noChangeArrowheads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609600" y="303212"/>
            <a:ext cx="7743825" cy="992188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 smtClean="0"/>
              <a:t>The push() operation</a:t>
            </a:r>
          </a:p>
        </p:txBody>
      </p:sp>
      <p:sp>
        <p:nvSpPr>
          <p:cNvPr id="39940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22663" y="1320800"/>
            <a:ext cx="5454650" cy="2270125"/>
          </a:xfrm>
          <a:prstGeom prst="rect">
            <a:avLst/>
          </a:prstGeom>
          <a:solidFill>
            <a:srgbClr val="FFFFFF"/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45720" tIns="46800" rIns="4572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1  public void push( E element ) {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2 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3     SLNode newNode = 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4        new SLNode&lt;E&gt;(element, </a:t>
            </a:r>
          </a:p>
          <a:p>
            <a:pPr eaLnBrk="1"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5                      top.getSuccessor()); </a:t>
            </a:r>
            <a:r>
              <a:rPr lang="en-US" sz="1400">
                <a:solidFill>
                  <a:srgbClr val="000000"/>
                </a:solidFill>
                <a:latin typeface="Bitstream Charter"/>
              </a:rPr>
              <a:t>(a, b)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6 </a:t>
            </a:r>
          </a:p>
          <a:p>
            <a:pPr eaLnBrk="1"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7     top.setSuccessor( newNode );	          </a:t>
            </a:r>
            <a:r>
              <a:rPr lang="en-US" sz="1400">
                <a:solidFill>
                  <a:srgbClr val="000000"/>
                </a:solidFill>
                <a:latin typeface="Bitstream Charter"/>
              </a:rPr>
              <a:t>(c)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8 </a:t>
            </a:r>
          </a:p>
          <a:p>
            <a:pPr eaLnBrk="1"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9     size++;                               </a:t>
            </a:r>
            <a:r>
              <a:rPr lang="en-US" sz="1400">
                <a:solidFill>
                  <a:srgbClr val="000000"/>
                </a:solidFill>
                <a:latin typeface="Bitstream Charter"/>
              </a:rPr>
              <a:t>(d)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10  }</a:t>
            </a:r>
          </a:p>
        </p:txBody>
      </p:sp>
      <p:sp>
        <p:nvSpPr>
          <p:cNvPr id="39941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3675" y="1320800"/>
            <a:ext cx="3321050" cy="2649538"/>
          </a:xfrm>
          <a:prstGeom prst="rect">
            <a:avLst/>
          </a:prstGeom>
          <a:noFill/>
          <a:ln w="1908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tIns="46800" rIns="45720" bIns="46800">
            <a:spAutoFit/>
          </a:bodyPr>
          <a:lstStyle/>
          <a:p>
            <a:pPr eaLnBrk="1"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200" i="1">
                <a:solidFill>
                  <a:srgbClr val="000000"/>
                </a:solidFill>
              </a:rPr>
              <a:t>1. create a new SLNode		             (a)</a:t>
            </a:r>
          </a:p>
          <a:p>
            <a:pPr eaLnBrk="1"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200" i="1">
              <a:solidFill>
                <a:srgbClr val="000000"/>
              </a:solidFill>
            </a:endParaRPr>
          </a:p>
          <a:p>
            <a:pPr eaLnBrk="1"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200" i="1">
                <a:solidFill>
                  <a:srgbClr val="000000"/>
                </a:solidFill>
              </a:rPr>
              <a:t>2. Set the new node’s successor field to be </a:t>
            </a:r>
          </a:p>
          <a:p>
            <a:pPr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200" i="1">
                <a:solidFill>
                  <a:srgbClr val="000000"/>
                </a:solidFill>
              </a:rPr>
              <a:t>    the same as top’s next field	                         (b)</a:t>
            </a:r>
          </a:p>
          <a:p>
            <a:pPr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200" i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200" i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200" i="1">
                <a:solidFill>
                  <a:srgbClr val="000000"/>
                </a:solidFill>
              </a:rPr>
              <a:t>3. Set top’s successor field to reference the </a:t>
            </a:r>
          </a:p>
          <a:p>
            <a:pPr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200" i="1">
                <a:solidFill>
                  <a:srgbClr val="000000"/>
                </a:solidFill>
              </a:rPr>
              <a:t>        new node.		 (c)</a:t>
            </a:r>
          </a:p>
          <a:p>
            <a:pPr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200" i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200" i="1">
                <a:solidFill>
                  <a:srgbClr val="000000"/>
                </a:solidFill>
              </a:rPr>
              <a:t>4. Increment size by 1                                      (d)</a:t>
            </a:r>
          </a:p>
          <a:p>
            <a:pPr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200" i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200" i="1">
              <a:solidFill>
                <a:srgbClr val="000000"/>
              </a:solidFill>
            </a:endParaRPr>
          </a:p>
        </p:txBody>
      </p:sp>
      <p:sp>
        <p:nvSpPr>
          <p:cNvPr id="39942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8350" y="5907088"/>
            <a:ext cx="2008188" cy="398462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 algn="ctr" eaLnBrk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Bitstream Charter"/>
              </a:rPr>
              <a:t>Steps (a) and (b)</a:t>
            </a:r>
          </a:p>
        </p:txBody>
      </p:sp>
      <p:sp>
        <p:nvSpPr>
          <p:cNvPr id="39943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22775" y="5907088"/>
            <a:ext cx="981075" cy="398462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 algn="ctr" eaLnBrk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Bitstream Charter"/>
              </a:rPr>
              <a:t>Step (c)</a:t>
            </a:r>
          </a:p>
        </p:txBody>
      </p:sp>
      <p:sp>
        <p:nvSpPr>
          <p:cNvPr id="39944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48413" y="4543425"/>
            <a:ext cx="2559050" cy="1190625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45720" tIns="46800" rIns="4572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Pushing an element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onto a </a:t>
            </a:r>
            <a:r>
              <a:rPr lang="en-US" b="1" i="1">
                <a:solidFill>
                  <a:srgbClr val="000000"/>
                </a:solidFill>
              </a:rPr>
              <a:t>non-</a:t>
            </a:r>
            <a:r>
              <a:rPr lang="en-US" i="1">
                <a:solidFill>
                  <a:srgbClr val="000000"/>
                </a:solidFill>
              </a:rPr>
              <a:t>empty</a:t>
            </a: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stack</a:t>
            </a:r>
          </a:p>
        </p:txBody>
      </p:sp>
      <p:pic>
        <p:nvPicPr>
          <p:cNvPr id="39945" name="Picture 7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3733800"/>
            <a:ext cx="2705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9946" name="Picture 8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3738563"/>
            <a:ext cx="2698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546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714375" y="455613"/>
            <a:ext cx="7743825" cy="992187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 smtClean="0"/>
              <a:t>Stack Operation Costs</a:t>
            </a:r>
          </a:p>
        </p:txBody>
      </p:sp>
      <p:graphicFrame>
        <p:nvGraphicFramePr>
          <p:cNvPr id="35842" name="Group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01688965"/>
              </p:ext>
            </p:extLst>
          </p:nvPr>
        </p:nvGraphicFramePr>
        <p:xfrm>
          <a:off x="1295400" y="1884363"/>
          <a:ext cx="5835650" cy="2238671"/>
        </p:xfrm>
        <a:graphic>
          <a:graphicData uri="http://schemas.openxmlformats.org/drawingml/2006/table">
            <a:tbl>
              <a:tblPr/>
              <a:tblGrid>
                <a:gridCol w="2362200"/>
                <a:gridCol w="2700338"/>
                <a:gridCol w="773112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Stack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Operation</a:t>
                      </a:r>
                    </a:p>
                  </a:txBody>
                  <a:tcPr marL="45720" marR="45720" marT="121607" marB="4680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Operation</a:t>
                      </a:r>
                    </a:p>
                  </a:txBody>
                  <a:tcPr marL="45720" marR="45720" marT="121607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ArrayList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Cost</a:t>
                      </a:r>
                    </a:p>
                  </a:txBody>
                  <a:tcPr marL="45720" marR="45720" marT="1396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2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push( element )</a:t>
                      </a:r>
                    </a:p>
                  </a:txBody>
                  <a:tcPr marL="45720" marR="45720" marT="139680" marB="4680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add( size(), element )</a:t>
                      </a:r>
                    </a:p>
                  </a:txBody>
                  <a:tcPr marL="45720" marR="45720" marT="1396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Ο(1)</a:t>
                      </a:r>
                    </a:p>
                  </a:txBody>
                  <a:tcPr marL="45720" marR="45720" marT="1396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2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pop()</a:t>
                      </a:r>
                    </a:p>
                  </a:txBody>
                  <a:tcPr marL="45720" marR="45720" marT="139680" marB="4680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remove( size() – 1 )</a:t>
                      </a:r>
                    </a:p>
                  </a:txBody>
                  <a:tcPr marL="45720" marR="45720" marT="1396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Ο(1)</a:t>
                      </a:r>
                    </a:p>
                  </a:txBody>
                  <a:tcPr marL="45720" marR="45720" marT="1396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peek()</a:t>
                      </a:r>
                    </a:p>
                  </a:txBody>
                  <a:tcPr marL="45720" marR="45720" marT="139680" marB="4680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get( size() – 1 )</a:t>
                      </a:r>
                    </a:p>
                  </a:txBody>
                  <a:tcPr marL="45720" marR="45720" marT="1396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Ο(1)</a:t>
                      </a:r>
                    </a:p>
                  </a:txBody>
                  <a:tcPr marL="45720" marR="45720" marT="1396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6" name="Rectangle 4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4191000"/>
            <a:ext cx="7315199" cy="2209800"/>
          </a:xfrm>
          <a:prstGeom prst="rect">
            <a:avLst/>
          </a:prstGeom>
          <a:noFill/>
          <a:ln w="19080">
            <a:noFill/>
            <a:miter lim="800000"/>
            <a:headEnd/>
            <a:tailEnd/>
          </a:ln>
        </p:spPr>
        <p:txBody>
          <a:bodyPr lIns="45720" tIns="46800" rIns="4572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What is the cost of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Stack</a:t>
            </a:r>
            <a:r>
              <a:rPr lang="en-US" dirty="0">
                <a:solidFill>
                  <a:srgbClr val="000000"/>
                </a:solidFill>
              </a:rPr>
              <a:t> operations for the direct implementation using a </a:t>
            </a:r>
            <a:r>
              <a:rPr lang="en-US" b="1" dirty="0">
                <a:solidFill>
                  <a:srgbClr val="000000"/>
                </a:solidFill>
              </a:rPr>
              <a:t>singly linked list</a:t>
            </a:r>
            <a:r>
              <a:rPr lang="en-US" dirty="0">
                <a:solidFill>
                  <a:srgbClr val="000000"/>
                </a:solidFill>
              </a:rPr>
              <a:t>?  </a:t>
            </a:r>
            <a:endParaRPr lang="en-US" dirty="0" smtClean="0">
              <a:solidFill>
                <a:srgbClr val="000000"/>
              </a:solidFill>
            </a:endParaRPr>
          </a:p>
          <a:p>
            <a:pPr marL="342900" indent="-342900">
              <a:buClrTx/>
              <a:buFont typeface="+mj-lt"/>
              <a:buAutoNum type="alphaU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ush=O(1), pop=O(1), peek=O(1)</a:t>
            </a:r>
          </a:p>
          <a:p>
            <a:pPr marL="342900" indent="-342900">
              <a:buClrTx/>
              <a:buFont typeface="+mj-lt"/>
              <a:buAutoNum type="alphaU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push=O(1), pop=O(n), peek=O(n)</a:t>
            </a:r>
          </a:p>
          <a:p>
            <a:pPr marL="342900" indent="-342900">
              <a:buClrTx/>
              <a:buFont typeface="+mj-lt"/>
              <a:buAutoNum type="alphaU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push=O(n), pop=O(1), peek=O(1)</a:t>
            </a:r>
          </a:p>
          <a:p>
            <a:pPr marL="342900" indent="-342900">
              <a:buClrTx/>
              <a:buFont typeface="+mj-lt"/>
              <a:buAutoNum type="alphaU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push=O(n), pop=O(n), peek=O(n)</a:t>
            </a:r>
          </a:p>
          <a:p>
            <a:pPr marL="342900" indent="-342900">
              <a:buClrTx/>
              <a:buFont typeface="+mj-lt"/>
              <a:buAutoNum type="alphaU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Other/none/more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271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Reading quiz!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1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3856" y="76200"/>
            <a:ext cx="7024744" cy="1143000"/>
          </a:xfrm>
        </p:spPr>
        <p:txBody>
          <a:bodyPr/>
          <a:lstStyle/>
          <a:p>
            <a:r>
              <a:rPr lang="en-US" dirty="0" smtClean="0"/>
              <a:t>Reading quiz!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1447800"/>
            <a:ext cx="6777317" cy="4384829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define the new class C, declared to implement </a:t>
            </a:r>
            <a:r>
              <a:rPr lang="en-US" dirty="0" smtClean="0"/>
              <a:t>interface I</a:t>
            </a:r>
            <a:r>
              <a:rPr lang="en-US" dirty="0"/>
              <a:t>, to include </a:t>
            </a:r>
            <a:r>
              <a:rPr lang="en-US" dirty="0" smtClean="0"/>
              <a:t>an </a:t>
            </a:r>
            <a:r>
              <a:rPr lang="en-US" dirty="0"/>
              <a:t>instance of type </a:t>
            </a:r>
            <a:r>
              <a:rPr lang="en-US" dirty="0" smtClean="0"/>
              <a:t>A (composition design pattern).</a:t>
            </a:r>
          </a:p>
          <a:p>
            <a:r>
              <a:rPr lang="en-US" dirty="0" smtClean="0"/>
              <a:t>QUESTION:</a:t>
            </a:r>
          </a:p>
          <a:p>
            <a:r>
              <a:rPr lang="en-US" dirty="0" smtClean="0"/>
              <a:t>A </a:t>
            </a:r>
            <a:r>
              <a:rPr lang="en-US" dirty="0"/>
              <a:t>private instance variable from A can be accessed directly and used to represent </a:t>
            </a:r>
            <a:r>
              <a:rPr lang="en-US" dirty="0" smtClean="0"/>
              <a:t>the corresponding </a:t>
            </a:r>
            <a:r>
              <a:rPr lang="en-US" dirty="0"/>
              <a:t>variable in </a:t>
            </a:r>
            <a:r>
              <a:rPr lang="en-US" dirty="0" smtClean="0"/>
              <a:t>C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TRUE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4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304800"/>
            <a:ext cx="7024744" cy="1143000"/>
          </a:xfrm>
        </p:spPr>
        <p:txBody>
          <a:bodyPr/>
          <a:lstStyle/>
          <a:p>
            <a:r>
              <a:rPr lang="en-US" dirty="0" smtClean="0"/>
              <a:t>Reading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8800"/>
            <a:ext cx="73914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stack is a Last-In-First-Out (LIFO) </a:t>
            </a:r>
            <a:r>
              <a:rPr lang="en-US" dirty="0" smtClean="0"/>
              <a:t>data structure</a:t>
            </a:r>
            <a:r>
              <a:rPr lang="en-US" dirty="0"/>
              <a:t>. Your task is to implement a </a:t>
            </a:r>
            <a:r>
              <a:rPr lang="en-US" dirty="0" smtClean="0"/>
              <a:t>Stack</a:t>
            </a:r>
            <a:r>
              <a:rPr lang="en-US" dirty="0"/>
              <a:t> </a:t>
            </a:r>
            <a:r>
              <a:rPr lang="en-US" dirty="0" smtClean="0"/>
              <a:t>directly </a:t>
            </a:r>
            <a:r>
              <a:rPr lang="en-US" dirty="0"/>
              <a:t>by using a singly linked list (a class that implements List&lt;E&gt; only).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QUESTION:</a:t>
            </a:r>
          </a:p>
          <a:p>
            <a:r>
              <a:rPr lang="en-US" dirty="0" smtClean="0"/>
              <a:t>Is it more efficient to use </a:t>
            </a:r>
            <a:r>
              <a:rPr lang="en-US" b="1" dirty="0" smtClean="0">
                <a:solidFill>
                  <a:schemeClr val="accent1"/>
                </a:solidFill>
              </a:rPr>
              <a:t>(A) the end /or/ (B) the front</a:t>
            </a:r>
            <a:r>
              <a:rPr lang="en-US" dirty="0" smtClean="0"/>
              <a:t> of the linked list as the top of the stack?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Design Patterns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6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762000" y="457200"/>
            <a:ext cx="7743825" cy="992187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Inheritance Design Pattern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838201" y="1828800"/>
            <a:ext cx="7391400" cy="4343400"/>
          </a:xfrm>
        </p:spPr>
        <p:txBody>
          <a:bodyPr>
            <a:normAutofit fontScale="92500" lnSpcReduction="10000"/>
          </a:bodyPr>
          <a:lstStyle/>
          <a:p>
            <a:pPr marL="682625" indent="-679450" eaLnBrk="1" hangingPunct="1"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400" dirty="0" smtClean="0"/>
              <a:t>Problem: </a:t>
            </a:r>
            <a:r>
              <a:rPr lang="en-US" sz="2200" dirty="0" smtClean="0"/>
              <a:t>We need to create a class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200" dirty="0" smtClean="0"/>
              <a:t>that implements interface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200" dirty="0" smtClean="0"/>
          </a:p>
          <a:p>
            <a:pPr marL="979805" lvl="1" indent="-679450"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200" dirty="0" smtClean="0"/>
              <a:t>We know of an </a:t>
            </a:r>
            <a:r>
              <a:rPr lang="en-US" sz="2200" i="1" dirty="0" smtClean="0"/>
              <a:t>existing</a:t>
            </a:r>
            <a:r>
              <a:rPr lang="en-US" sz="2200" dirty="0" smtClean="0"/>
              <a:t> class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B  </a:t>
            </a:r>
            <a:r>
              <a:rPr lang="en-US" sz="2200" dirty="0" smtClean="0"/>
              <a:t>that offers </a:t>
            </a:r>
            <a:r>
              <a:rPr lang="en-US" sz="2200" i="1" dirty="0" smtClean="0"/>
              <a:t>some</a:t>
            </a:r>
            <a:r>
              <a:rPr lang="en-US" sz="2200" dirty="0" smtClean="0"/>
              <a:t> of the functionality required by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200" dirty="0" smtClean="0"/>
          </a:p>
          <a:p>
            <a:pPr marL="979805" lvl="1" indent="-679450"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200" dirty="0" smtClean="0"/>
              <a:t>And this functionality in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200" dirty="0" smtClean="0"/>
              <a:t>corresponds exactly to a subset of the API of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I</a:t>
            </a:r>
            <a:endParaRPr lang="en-US" sz="2200" i="1" dirty="0" smtClean="0"/>
          </a:p>
          <a:p>
            <a:pPr marL="682625" indent="-679450" eaLnBrk="1" hangingPunct="1"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400" dirty="0" smtClean="0"/>
              <a:t>Solution: define the new class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400" dirty="0" smtClean="0"/>
              <a:t>to </a:t>
            </a:r>
            <a:r>
              <a:rPr lang="en-US" sz="2400" b="1" dirty="0" smtClean="0"/>
              <a:t>extend the existing class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979805" lvl="1" indent="-679450"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>
                <a:latin typeface="+mj-lt"/>
                <a:cs typeface="Times New Roman" pitchFamily="18" charset="0"/>
              </a:rPr>
              <a:t>C “is a” B</a:t>
            </a:r>
            <a:endParaRPr lang="en-US" sz="2200" dirty="0" smtClean="0">
              <a:latin typeface="+mj-lt"/>
              <a:cs typeface="Times New Roman" pitchFamily="18" charset="0"/>
            </a:endParaRPr>
          </a:p>
          <a:p>
            <a:pPr marL="3175" indent="0" eaLnBrk="1" hangingPunct="1">
              <a:buNone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175" indent="0" eaLnBrk="1" hangingPunct="1">
              <a:buNone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class C extends B implements I {</a:t>
            </a:r>
          </a:p>
          <a:p>
            <a:pPr marL="3175" indent="0" eaLnBrk="1" hangingPunct="1">
              <a:buNone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10017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714375" y="455613"/>
            <a:ext cx="7743825" cy="992187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Adapter Design Pattern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838200" y="1676400"/>
            <a:ext cx="7391400" cy="4648200"/>
          </a:xfrm>
        </p:spPr>
        <p:txBody>
          <a:bodyPr>
            <a:normAutofit fontScale="92500" lnSpcReduction="20000"/>
          </a:bodyPr>
          <a:lstStyle/>
          <a:p>
            <a:pPr marL="223838" indent="-223838">
              <a:lnSpc>
                <a:spcPct val="85000"/>
              </a:lnSpc>
              <a:spcBef>
                <a:spcPts val="575"/>
              </a:spcBef>
              <a:spcAft>
                <a:spcPts val="725"/>
              </a:spcAft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</a:pPr>
            <a:r>
              <a:rPr lang="en-US" sz="2800" dirty="0"/>
              <a:t>Problem: </a:t>
            </a:r>
            <a:r>
              <a:rPr lang="en-US" dirty="0"/>
              <a:t>We need to create a class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dirty="0"/>
              <a:t>that implements interface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/>
          </a:p>
          <a:p>
            <a:pPr marL="521018" lvl="1" indent="-223838">
              <a:lnSpc>
                <a:spcPct val="85000"/>
              </a:lnSpc>
              <a:spcBef>
                <a:spcPts val="575"/>
              </a:spcBef>
              <a:spcAft>
                <a:spcPts val="725"/>
              </a:spcAft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</a:pPr>
            <a:r>
              <a:rPr lang="en-US" sz="2200" dirty="0" smtClean="0">
                <a:latin typeface="+mj-lt"/>
              </a:rPr>
              <a:t>Identify an existing class A that has attributes and behavior similar to those required by I</a:t>
            </a:r>
          </a:p>
          <a:p>
            <a:pPr marL="521018" lvl="1" indent="-223838">
              <a:lnSpc>
                <a:spcPct val="85000"/>
              </a:lnSpc>
              <a:spcBef>
                <a:spcPts val="575"/>
              </a:spcBef>
              <a:spcAft>
                <a:spcPts val="725"/>
              </a:spcAft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</a:pPr>
            <a:r>
              <a:rPr lang="en-US" dirty="0" smtClean="0">
                <a:latin typeface="+mj-lt"/>
              </a:rPr>
              <a:t>A is</a:t>
            </a:r>
            <a:r>
              <a:rPr lang="en-US" sz="2200" dirty="0" smtClean="0">
                <a:latin typeface="+mj-lt"/>
              </a:rPr>
              <a:t> not an exact subset of I’s requirements</a:t>
            </a:r>
          </a:p>
          <a:p>
            <a:pPr marL="223838" indent="-223838" eaLnBrk="1" hangingPunct="1">
              <a:lnSpc>
                <a:spcPct val="85000"/>
              </a:lnSpc>
              <a:spcBef>
                <a:spcPts val="575"/>
              </a:spcBef>
              <a:spcAft>
                <a:spcPts val="725"/>
              </a:spcAft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</a:pPr>
            <a:r>
              <a:rPr lang="en-US" sz="2400" dirty="0" smtClean="0"/>
              <a:t>Define a class named, say, </a:t>
            </a:r>
            <a:r>
              <a:rPr lang="en-US" sz="2400" dirty="0" smtClean="0">
                <a:latin typeface="Courier New" pitchFamily="49" charset="0"/>
              </a:rPr>
              <a:t>C</a:t>
            </a:r>
            <a:r>
              <a:rPr lang="en-US" sz="2400" dirty="0" smtClean="0"/>
              <a:t>, declared to implement </a:t>
            </a:r>
            <a:r>
              <a:rPr lang="en-US" sz="2400" dirty="0" smtClean="0">
                <a:latin typeface="Courier New" pitchFamily="49" charset="0"/>
              </a:rPr>
              <a:t>I,</a:t>
            </a:r>
            <a:r>
              <a:rPr lang="en-US" sz="2400" dirty="0" smtClean="0">
                <a:latin typeface="+mj-lt"/>
              </a:rPr>
              <a:t> whic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h </a:t>
            </a:r>
            <a:r>
              <a:rPr lang="en-US" sz="2400" b="1" dirty="0" smtClean="0">
                <a:solidFill>
                  <a:schemeClr val="tx1"/>
                </a:solidFill>
              </a:rPr>
              <a:t>includes an instance variable of type 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</a:rPr>
              <a:t>A</a:t>
            </a:r>
          </a:p>
          <a:p>
            <a:pPr marL="521018" lvl="1" indent="-223838">
              <a:lnSpc>
                <a:spcPct val="85000"/>
              </a:lnSpc>
              <a:spcBef>
                <a:spcPts val="575"/>
              </a:spcBef>
              <a:spcAft>
                <a:spcPts val="725"/>
              </a:spcAft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 “has a” A</a:t>
            </a:r>
          </a:p>
          <a:p>
            <a:pPr marL="521018" lvl="1" indent="-223838">
              <a:lnSpc>
                <a:spcPct val="85000"/>
              </a:lnSpc>
              <a:spcBef>
                <a:spcPts val="575"/>
              </a:spcBef>
              <a:spcAft>
                <a:spcPts val="725"/>
              </a:spcAft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lnSpc>
                <a:spcPct val="85000"/>
              </a:lnSpc>
              <a:spcBef>
                <a:spcPts val="575"/>
              </a:spcBef>
              <a:spcAft>
                <a:spcPts val="725"/>
              </a:spcAft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C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85000"/>
              </a:lnSpc>
              <a:spcBef>
                <a:spcPts val="575"/>
              </a:spcBef>
              <a:spcAft>
                <a:spcPts val="725"/>
              </a:spcAft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A 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myA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ct val="85000"/>
              </a:lnSpc>
              <a:spcBef>
                <a:spcPts val="575"/>
              </a:spcBef>
              <a:spcAft>
                <a:spcPts val="725"/>
              </a:spcAft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   …</a:t>
            </a:r>
          </a:p>
          <a:p>
            <a:pPr marL="623888" lvl="1" indent="-223838" eaLnBrk="1" hangingPunct="1">
              <a:lnSpc>
                <a:spcPct val="85000"/>
              </a:lnSpc>
              <a:spcBef>
                <a:spcPts val="575"/>
              </a:spcBef>
              <a:spcAft>
                <a:spcPts val="725"/>
              </a:spcAft>
              <a:buFont typeface="Times New Roman" pitchFamily="18" charset="0"/>
              <a:buNone/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820943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685800"/>
            <a:ext cx="7024744" cy="1143000"/>
          </a:xfrm>
        </p:spPr>
        <p:txBody>
          <a:bodyPr/>
          <a:lstStyle/>
          <a:p>
            <a:r>
              <a:rPr lang="en-US" dirty="0" smtClean="0"/>
              <a:t>Adapter Design Pattern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223838" indent="-223838">
              <a:lnSpc>
                <a:spcPct val="85000"/>
              </a:lnSpc>
              <a:spcBef>
                <a:spcPts val="575"/>
              </a:spcBef>
              <a:spcAft>
                <a:spcPts val="725"/>
              </a:spcAft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</a:pPr>
            <a:r>
              <a:rPr lang="en-US" dirty="0"/>
              <a:t>So each instance of </a:t>
            </a:r>
            <a:r>
              <a:rPr lang="en-US" dirty="0">
                <a:latin typeface="Courier New" pitchFamily="49" charset="0"/>
              </a:rPr>
              <a:t>C</a:t>
            </a:r>
            <a:r>
              <a:rPr lang="en-US" dirty="0"/>
              <a:t> includes an instance of </a:t>
            </a:r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: every </a:t>
            </a:r>
            <a:r>
              <a:rPr lang="en-US" dirty="0">
                <a:latin typeface="Courier New" pitchFamily="49" charset="0"/>
              </a:rPr>
              <a:t>C</a:t>
            </a:r>
            <a:r>
              <a:rPr lang="en-US" dirty="0"/>
              <a:t> has-a </a:t>
            </a:r>
            <a:r>
              <a:rPr lang="en-US" dirty="0">
                <a:latin typeface="Courier New" pitchFamily="49" charset="0"/>
              </a:rPr>
              <a:t>A</a:t>
            </a:r>
          </a:p>
          <a:p>
            <a:pPr marL="623888" lvl="1" indent="-223838">
              <a:lnSpc>
                <a:spcPct val="85000"/>
              </a:lnSpc>
              <a:spcBef>
                <a:spcPts val="575"/>
              </a:spcBef>
              <a:spcAft>
                <a:spcPts val="725"/>
              </a:spcAft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</a:pPr>
            <a:r>
              <a:rPr lang="en-US" sz="2000" dirty="0"/>
              <a:t>This is called </a:t>
            </a:r>
            <a:r>
              <a:rPr lang="en-US" sz="2000" b="1" dirty="0"/>
              <a:t>containment </a:t>
            </a:r>
            <a:r>
              <a:rPr lang="en-US" sz="2000" dirty="0"/>
              <a:t>or</a:t>
            </a:r>
            <a:r>
              <a:rPr lang="en-US" sz="2000" b="1" dirty="0"/>
              <a:t> composition</a:t>
            </a:r>
            <a:endParaRPr lang="en-US" sz="2000" dirty="0"/>
          </a:p>
          <a:p>
            <a:pPr marL="223838" indent="-223838">
              <a:lnSpc>
                <a:spcPct val="85000"/>
              </a:lnSpc>
              <a:spcBef>
                <a:spcPts val="575"/>
              </a:spcBef>
              <a:spcAft>
                <a:spcPts val="725"/>
              </a:spcAft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</a:pPr>
            <a:r>
              <a:rPr lang="en-US" dirty="0"/>
              <a:t>The methods in </a:t>
            </a:r>
            <a:r>
              <a:rPr lang="en-US" dirty="0">
                <a:latin typeface="Courier New" pitchFamily="49" charset="0"/>
              </a:rPr>
              <a:t>C</a:t>
            </a:r>
            <a:r>
              <a:rPr lang="en-US" dirty="0"/>
              <a:t> are defined to call methods in </a:t>
            </a:r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 to do (some of) their work</a:t>
            </a:r>
          </a:p>
          <a:p>
            <a:pPr marL="623888" lvl="1" indent="-223838">
              <a:lnSpc>
                <a:spcPct val="85000"/>
              </a:lnSpc>
              <a:spcBef>
                <a:spcPts val="575"/>
              </a:spcBef>
              <a:spcAft>
                <a:spcPts val="725"/>
              </a:spcAft>
              <a:tabLst>
                <a:tab pos="223838" algn="l"/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</a:tabLst>
            </a:pPr>
            <a:r>
              <a:rPr lang="en-US" sz="2000" dirty="0"/>
              <a:t>This is called </a:t>
            </a:r>
            <a:r>
              <a:rPr lang="en-US" sz="2000" b="1" dirty="0"/>
              <a:t>message forwarding </a:t>
            </a:r>
            <a:r>
              <a:rPr lang="en-US" sz="2000" dirty="0"/>
              <a:t>or</a:t>
            </a:r>
            <a:r>
              <a:rPr lang="en-US" sz="2000" b="1" dirty="0"/>
              <a:t> delegation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45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5004</TotalTime>
  <Words>1525</Words>
  <Application>Microsoft Office PowerPoint</Application>
  <PresentationFormat>On-screen Show (4:3)</PresentationFormat>
  <Paragraphs>308</Paragraphs>
  <Slides>26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Bitstream Charter</vt:lpstr>
      <vt:lpstr>Calibri</vt:lpstr>
      <vt:lpstr>Century Gothic</vt:lpstr>
      <vt:lpstr>Courier 10 Pitch</vt:lpstr>
      <vt:lpstr>Courier New</vt:lpstr>
      <vt:lpstr>DejaVu Sans</vt:lpstr>
      <vt:lpstr>Helvetica Neue</vt:lpstr>
      <vt:lpstr>Times New Roman</vt:lpstr>
      <vt:lpstr>Wingdings 2</vt:lpstr>
      <vt:lpstr>Austin</vt:lpstr>
      <vt:lpstr>CSE 12 – Basic Data Structures</vt:lpstr>
      <vt:lpstr>Today’s Topics</vt:lpstr>
      <vt:lpstr>Reading quiz!</vt:lpstr>
      <vt:lpstr>Reading quiz!</vt:lpstr>
      <vt:lpstr>Reading Quiz!</vt:lpstr>
      <vt:lpstr>Design Patterns</vt:lpstr>
      <vt:lpstr>Inheritance Design Pattern</vt:lpstr>
      <vt:lpstr>Adapter Design Pattern</vt:lpstr>
      <vt:lpstr>Adapter Design Pattern</vt:lpstr>
      <vt:lpstr>Stack</vt:lpstr>
      <vt:lpstr>What attribute of List corresponds to Stack.top?</vt:lpstr>
      <vt:lpstr>What attribute of List corresponds to Stack.top?</vt:lpstr>
      <vt:lpstr>What attribute of List corresponds to Stack.top?</vt:lpstr>
      <vt:lpstr>Map Stack Attributes to ArrayList Attributes and/or Methods</vt:lpstr>
      <vt:lpstr>Map Stack Methods to List Methods</vt:lpstr>
      <vt:lpstr>What does the implementation look like?</vt:lpstr>
      <vt:lpstr>What does the implementation look like?</vt:lpstr>
      <vt:lpstr>What does the implementation look like?</vt:lpstr>
      <vt:lpstr>Stack</vt:lpstr>
      <vt:lpstr>Single or Double?</vt:lpstr>
      <vt:lpstr>To implement Stack&lt;E&gt; interface with linked list, we should use: </vt:lpstr>
      <vt:lpstr>Map Stack ADT attributes to a linked list implementation </vt:lpstr>
      <vt:lpstr>Map Stack ADT attributes to a linked list implementation </vt:lpstr>
      <vt:lpstr>The push() operation</vt:lpstr>
      <vt:lpstr>The push() operation</vt:lpstr>
      <vt:lpstr>Stack Operation Costs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190</cp:revision>
  <dcterms:created xsi:type="dcterms:W3CDTF">2012-09-25T19:16:12Z</dcterms:created>
  <dcterms:modified xsi:type="dcterms:W3CDTF">2014-07-14T04:05:32Z</dcterms:modified>
</cp:coreProperties>
</file>