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4"/>
  </p:notesMasterIdLst>
  <p:sldIdLst>
    <p:sldId id="602" r:id="rId2"/>
    <p:sldId id="452" r:id="rId3"/>
    <p:sldId id="500" r:id="rId4"/>
    <p:sldId id="534" r:id="rId5"/>
    <p:sldId id="536" r:id="rId6"/>
    <p:sldId id="535" r:id="rId7"/>
    <p:sldId id="533" r:id="rId8"/>
    <p:sldId id="568" r:id="rId9"/>
    <p:sldId id="577" r:id="rId10"/>
    <p:sldId id="566" r:id="rId11"/>
    <p:sldId id="565" r:id="rId12"/>
    <p:sldId id="567" r:id="rId13"/>
    <p:sldId id="572" r:id="rId14"/>
    <p:sldId id="571" r:id="rId15"/>
    <p:sldId id="574" r:id="rId16"/>
    <p:sldId id="575" r:id="rId17"/>
    <p:sldId id="569" r:id="rId18"/>
    <p:sldId id="570" r:id="rId19"/>
    <p:sldId id="576" r:id="rId20"/>
    <p:sldId id="578" r:id="rId21"/>
    <p:sldId id="582" r:id="rId22"/>
    <p:sldId id="584" r:id="rId23"/>
    <p:sldId id="579" r:id="rId24"/>
    <p:sldId id="583" r:id="rId25"/>
    <p:sldId id="589" r:id="rId26"/>
    <p:sldId id="580" r:id="rId27"/>
    <p:sldId id="585" r:id="rId28"/>
    <p:sldId id="586" r:id="rId29"/>
    <p:sldId id="587" r:id="rId30"/>
    <p:sldId id="590" r:id="rId31"/>
    <p:sldId id="588" r:id="rId32"/>
    <p:sldId id="592" r:id="rId33"/>
    <p:sldId id="591" r:id="rId34"/>
    <p:sldId id="594" r:id="rId35"/>
    <p:sldId id="593" r:id="rId36"/>
    <p:sldId id="595" r:id="rId37"/>
    <p:sldId id="596" r:id="rId38"/>
    <p:sldId id="597" r:id="rId39"/>
    <p:sldId id="598" r:id="rId40"/>
    <p:sldId id="599" r:id="rId41"/>
    <p:sldId id="600" r:id="rId42"/>
    <p:sldId id="601" r:id="rId43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09" autoAdjust="0"/>
  </p:normalViewPr>
  <p:slideViewPr>
    <p:cSldViewPr>
      <p:cViewPr varScale="1">
        <p:scale>
          <a:sx n="76" d="100"/>
          <a:sy n="76" d="100"/>
        </p:scale>
        <p:origin x="164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64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64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6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peerinstruction4cs.org/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creativecommons.org/licenses/by-nc/4.0/" TargetMode="Externa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image" Target="../media/image4.jpe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image" Target="../media/image5.jpeg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7.png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18" Type="http://schemas.openxmlformats.org/officeDocument/2006/relationships/tags" Target="../tags/tag67.xml"/><Relationship Id="rId3" Type="http://schemas.openxmlformats.org/officeDocument/2006/relationships/tags" Target="../tags/tag52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17" Type="http://schemas.openxmlformats.org/officeDocument/2006/relationships/tags" Target="../tags/tag66.xml"/><Relationship Id="rId2" Type="http://schemas.openxmlformats.org/officeDocument/2006/relationships/tags" Target="../tags/tag51.xml"/><Relationship Id="rId16" Type="http://schemas.openxmlformats.org/officeDocument/2006/relationships/tags" Target="../tags/tag65.xml"/><Relationship Id="rId20" Type="http://schemas.openxmlformats.org/officeDocument/2006/relationships/tags" Target="../tags/tag69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10" Type="http://schemas.openxmlformats.org/officeDocument/2006/relationships/tags" Target="../tags/tag59.xml"/><Relationship Id="rId19" Type="http://schemas.openxmlformats.org/officeDocument/2006/relationships/tags" Target="../tags/tag68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1.xml"/><Relationship Id="rId1" Type="http://schemas.openxmlformats.org/officeDocument/2006/relationships/tags" Target="../tags/tag7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7" Type="http://schemas.openxmlformats.org/officeDocument/2006/relationships/image" Target="../media/image7.png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80.xml"/><Relationship Id="rId7" Type="http://schemas.openxmlformats.org/officeDocument/2006/relationships/image" Target="../media/image8.png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9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image" Target="../media/image1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7" Type="http://schemas.openxmlformats.org/officeDocument/2006/relationships/image" Target="../media/image11.png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9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12" Type="http://schemas.openxmlformats.org/officeDocument/2006/relationships/image" Target="../media/image12.png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07.xml"/><Relationship Id="rId10" Type="http://schemas.openxmlformats.org/officeDocument/2006/relationships/tags" Target="../tags/tag112.xml"/><Relationship Id="rId4" Type="http://schemas.openxmlformats.org/officeDocument/2006/relationships/tags" Target="../tags/tag106.xml"/><Relationship Id="rId9" Type="http://schemas.openxmlformats.org/officeDocument/2006/relationships/tags" Target="../tags/tag1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3.xml"/><Relationship Id="rId1" Type="http://schemas.openxmlformats.org/officeDocument/2006/relationships/tags" Target="../tags/tag1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image" Target="../media/image13.png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5" Type="http://schemas.openxmlformats.org/officeDocument/2006/relationships/image" Target="../media/image14.png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1.xml"/><Relationship Id="rId1" Type="http://schemas.openxmlformats.org/officeDocument/2006/relationships/tags" Target="../tags/tag13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3.xml"/><Relationship Id="rId1" Type="http://schemas.openxmlformats.org/officeDocument/2006/relationships/tags" Target="../tags/tag13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35.xml"/><Relationship Id="rId1" Type="http://schemas.openxmlformats.org/officeDocument/2006/relationships/tags" Target="../tags/tag1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7.xml"/><Relationship Id="rId1" Type="http://schemas.openxmlformats.org/officeDocument/2006/relationships/tags" Target="../tags/tag1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39.xml"/><Relationship Id="rId1" Type="http://schemas.openxmlformats.org/officeDocument/2006/relationships/tags" Target="../tags/tag1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1.xml"/><Relationship Id="rId1" Type="http://schemas.openxmlformats.org/officeDocument/2006/relationships/tags" Target="../tags/tag1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5" Type="http://schemas.openxmlformats.org/officeDocument/2006/relationships/image" Target="../media/image15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5" Type="http://schemas.openxmlformats.org/officeDocument/2006/relationships/image" Target="../media/image16.png"/><Relationship Id="rId4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5" Type="http://schemas.openxmlformats.org/officeDocument/2006/relationships/image" Target="../media/image17.png"/><Relationship Id="rId4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5" Type="http://schemas.openxmlformats.org/officeDocument/2006/relationships/image" Target="../media/image18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CSE 12 – Basic 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1900" dirty="0" smtClean="0"/>
              <a:t>Cynthia Bailey Lee</a:t>
            </a:r>
          </a:p>
          <a:p>
            <a:endParaRPr lang="en-US" dirty="0"/>
          </a:p>
          <a:p>
            <a:r>
              <a:rPr lang="en-US" sz="1700" dirty="0" smtClean="0"/>
              <a:t>Some slides and figures adapted from Paul </a:t>
            </a:r>
            <a:r>
              <a:rPr lang="en-US" sz="1700" dirty="0" err="1" smtClean="0"/>
              <a:t>Kube’s</a:t>
            </a:r>
            <a:r>
              <a:rPr lang="en-US" sz="1700" dirty="0" smtClean="0"/>
              <a:t> CSE 12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2362200"/>
            <a:ext cx="3457575" cy="307776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CS2 in Java Peer Instruction Materials by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Cynthia Lee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is licensed under a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Creative Commons Attribution-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NonCommercial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4.0 International License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Based on a work at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http://peerinstruction4cs.org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Permissions beyond the scope of this license may be available at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http://peerinstruction4cs.org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026" name="Picture 2" descr="Creative Commons License">
            <a:hlinkClick r:id="rId6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091" y="2467276"/>
            <a:ext cx="1369391" cy="48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405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024744" cy="1143000"/>
          </a:xfrm>
        </p:spPr>
        <p:txBody>
          <a:bodyPr/>
          <a:lstStyle/>
          <a:p>
            <a:r>
              <a:rPr lang="en-US" dirty="0" smtClean="0"/>
              <a:t>Unsorted linked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981200"/>
            <a:ext cx="3937000" cy="4114800"/>
          </a:xfrm>
        </p:spPr>
        <p:txBody>
          <a:bodyPr>
            <a:normAutofit/>
          </a:bodyPr>
          <a:lstStyle/>
          <a:p>
            <a:r>
              <a:rPr lang="en-US" b="1" dirty="0" smtClean="0"/>
              <a:t>Add is </a:t>
            </a:r>
            <a:r>
              <a:rPr lang="en-US" b="1" dirty="0" smtClean="0">
                <a:solidFill>
                  <a:schemeClr val="accent1"/>
                </a:solidFill>
              </a:rPr>
              <a:t>FAST</a:t>
            </a:r>
          </a:p>
          <a:p>
            <a:pPr lvl="1"/>
            <a:r>
              <a:rPr lang="en-US" dirty="0" smtClean="0"/>
              <a:t>Just throw it in the list at the front</a:t>
            </a:r>
          </a:p>
          <a:p>
            <a:pPr lvl="1"/>
            <a:r>
              <a:rPr lang="en-US" b="1" dirty="0" smtClean="0"/>
              <a:t>O(1)</a:t>
            </a:r>
          </a:p>
          <a:p>
            <a:pPr lvl="1"/>
            <a:endParaRPr lang="en-US" dirty="0"/>
          </a:p>
          <a:p>
            <a:r>
              <a:rPr lang="en-US" b="1" dirty="0" smtClean="0"/>
              <a:t>Remove/peek is </a:t>
            </a:r>
            <a:r>
              <a:rPr lang="en-US" b="1" dirty="0" smtClean="0">
                <a:solidFill>
                  <a:schemeClr val="accent1"/>
                </a:solidFill>
              </a:rPr>
              <a:t>SLOW</a:t>
            </a:r>
          </a:p>
          <a:p>
            <a:pPr lvl="1"/>
            <a:r>
              <a:rPr lang="en-US" dirty="0" smtClean="0"/>
              <a:t>Hard to find item the highest priority item—could be anywhere</a:t>
            </a:r>
          </a:p>
          <a:p>
            <a:pPr lvl="1"/>
            <a:r>
              <a:rPr lang="en-US" b="1" dirty="0" smtClean="0"/>
              <a:t>O(N)</a:t>
            </a:r>
            <a:endParaRPr lang="en-US" b="1" dirty="0"/>
          </a:p>
        </p:txBody>
      </p:sp>
      <p:pic>
        <p:nvPicPr>
          <p:cNvPr id="1026" name="Picture 2" descr="http://www.noboizallowed.com/nba/wp-content/uploads/2012/05/MessyCloset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38400"/>
            <a:ext cx="3657600" cy="2743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76652" y="533400"/>
            <a:ext cx="3639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Priority queue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79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024744" cy="1143000"/>
          </a:xfrm>
        </p:spPr>
        <p:txBody>
          <a:bodyPr/>
          <a:lstStyle/>
          <a:p>
            <a:r>
              <a:rPr lang="en-US" dirty="0" smtClean="0"/>
              <a:t>Sorted linked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981200"/>
            <a:ext cx="4114800" cy="4419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Add is </a:t>
            </a:r>
            <a:r>
              <a:rPr lang="en-US" b="1" dirty="0" smtClean="0">
                <a:solidFill>
                  <a:schemeClr val="accent1"/>
                </a:solidFill>
              </a:rPr>
              <a:t>SLOW</a:t>
            </a:r>
          </a:p>
          <a:p>
            <a:pPr lvl="1"/>
            <a:r>
              <a:rPr lang="en-US" dirty="0" smtClean="0"/>
              <a:t>Need to step through the list to find where item goes in priority-sorted order</a:t>
            </a:r>
          </a:p>
          <a:p>
            <a:pPr lvl="1"/>
            <a:r>
              <a:rPr lang="en-US" b="1" dirty="0" smtClean="0"/>
              <a:t>O(N)</a:t>
            </a:r>
          </a:p>
          <a:p>
            <a:pPr lvl="1"/>
            <a:endParaRPr lang="en-US" dirty="0"/>
          </a:p>
          <a:p>
            <a:r>
              <a:rPr lang="en-US" b="1" dirty="0" smtClean="0"/>
              <a:t>Remove/peek is </a:t>
            </a:r>
            <a:r>
              <a:rPr lang="en-US" b="1" dirty="0" smtClean="0">
                <a:solidFill>
                  <a:schemeClr val="accent1"/>
                </a:solidFill>
              </a:rPr>
              <a:t>FAST</a:t>
            </a:r>
          </a:p>
          <a:p>
            <a:pPr lvl="1"/>
            <a:r>
              <a:rPr lang="en-US" dirty="0" smtClean="0"/>
              <a:t>Easy to find item you are looking for (first in list)</a:t>
            </a:r>
          </a:p>
          <a:p>
            <a:pPr lvl="1"/>
            <a:r>
              <a:rPr lang="en-US" b="1" dirty="0" smtClean="0"/>
              <a:t>O(1)</a:t>
            </a:r>
            <a:endParaRPr lang="en-US" b="1" dirty="0"/>
          </a:p>
        </p:txBody>
      </p:sp>
      <p:pic>
        <p:nvPicPr>
          <p:cNvPr id="1028" name="Picture 4" descr="http://static.ddmcdn.com/gif/how-to-design-a-mans-closet-1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22120"/>
            <a:ext cx="3266792" cy="41243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576652" y="533400"/>
            <a:ext cx="3639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Priority queue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95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We want the best of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Fast add AND fast remove/peek</a:t>
            </a:r>
          </a:p>
          <a:p>
            <a:r>
              <a:rPr lang="en-US" dirty="0" smtClean="0"/>
              <a:t>We will investigate trees as a way to do this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76652" y="533400"/>
            <a:ext cx="3639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Priority queue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61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Binary trees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50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747838"/>
            <a:ext cx="639127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906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of these are valid binary trees?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43492" y="5216371"/>
            <a:ext cx="6777317" cy="1184429"/>
          </a:xfrm>
        </p:spPr>
        <p:txBody>
          <a:bodyPr numCol="2">
            <a:normAutofit fontScale="92500" lnSpcReduction="10000"/>
          </a:bodyPr>
          <a:lstStyle/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0-3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4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5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6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7-8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352800"/>
            <a:ext cx="17240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66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304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node object for 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600200"/>
            <a:ext cx="3680908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Similar to a linked list node, it contains a pointer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dirty="0" smtClean="0"/>
              <a:t>, and a pointer to the next elements</a:t>
            </a:r>
          </a:p>
          <a:p>
            <a:r>
              <a:rPr lang="en-US" dirty="0" smtClean="0"/>
              <a:t>Whereas a linked list node has just one </a:t>
            </a:r>
            <a:r>
              <a:rPr lang="en-US" dirty="0" smtClean="0">
                <a:latin typeface="+mj-lt"/>
                <a:cs typeface="Courier New" pitchFamily="49" charset="0"/>
              </a:rPr>
              <a:t>next</a:t>
            </a:r>
            <a:r>
              <a:rPr lang="en-US" dirty="0" smtClean="0"/>
              <a:t> pointer, a binary node tree has two child pointers,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right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435237" y="1669227"/>
            <a:ext cx="1828800" cy="2057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 smtClean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ata:</a:t>
            </a:r>
          </a:p>
          <a:p>
            <a:endParaRPr lang="en-US" sz="2000" dirty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left:</a:t>
            </a:r>
          </a:p>
          <a:p>
            <a:endParaRPr lang="en-US" sz="2000" dirty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right:</a:t>
            </a:r>
            <a:endParaRPr lang="en-US" dirty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6425837" y="1821627"/>
            <a:ext cx="685800" cy="518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6425837" y="2431227"/>
            <a:ext cx="685800" cy="518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6425837" y="3056067"/>
            <a:ext cx="685800" cy="518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62176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304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node object for binary trees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5435237" y="1669227"/>
            <a:ext cx="1828800" cy="2057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 smtClean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ata:</a:t>
            </a:r>
          </a:p>
          <a:p>
            <a:endParaRPr lang="en-US" sz="2000" dirty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left:</a:t>
            </a:r>
          </a:p>
          <a:p>
            <a:endParaRPr lang="en-US" sz="2000" dirty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right:</a:t>
            </a:r>
            <a:endParaRPr lang="en-US" dirty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6425837" y="1821627"/>
            <a:ext cx="685800" cy="518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6425837" y="2431227"/>
            <a:ext cx="685800" cy="518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25837" y="3056067"/>
            <a:ext cx="685800" cy="518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4419600" y="4267200"/>
            <a:ext cx="1828800" cy="2057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 smtClean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ata:</a:t>
            </a:r>
          </a:p>
          <a:p>
            <a:endParaRPr lang="en-US" sz="2000" dirty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left:</a:t>
            </a:r>
          </a:p>
          <a:p>
            <a:endParaRPr lang="en-US" sz="2000" dirty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right:</a:t>
            </a:r>
            <a:endParaRPr lang="en-US" dirty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410200" y="4419600"/>
            <a:ext cx="685800" cy="518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5410200" y="5029200"/>
            <a:ext cx="685800" cy="518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5410200" y="5654040"/>
            <a:ext cx="685800" cy="518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6629400" y="4267200"/>
            <a:ext cx="1828800" cy="2057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 smtClean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ata:</a:t>
            </a:r>
          </a:p>
          <a:p>
            <a:endParaRPr lang="en-US" sz="2000" dirty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left:</a:t>
            </a:r>
          </a:p>
          <a:p>
            <a:endParaRPr lang="en-US" sz="2000" dirty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right:</a:t>
            </a:r>
            <a:endParaRPr lang="en-US" dirty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7620000" y="4419600"/>
            <a:ext cx="685800" cy="518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Rectangle 13"/>
          <p:cNvSpPr/>
          <p:nvPr>
            <p:custDataLst>
              <p:tags r:id="rId12"/>
            </p:custDataLst>
          </p:nvPr>
        </p:nvSpPr>
        <p:spPr>
          <a:xfrm>
            <a:off x="7620000" y="5029200"/>
            <a:ext cx="685800" cy="518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Rectangle 14"/>
          <p:cNvSpPr/>
          <p:nvPr>
            <p:custDataLst>
              <p:tags r:id="rId13"/>
            </p:custDataLst>
          </p:nvPr>
        </p:nvSpPr>
        <p:spPr>
          <a:xfrm>
            <a:off x="7620000" y="5654040"/>
            <a:ext cx="685800" cy="518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7" name="Straight Arrow Connector 16"/>
          <p:cNvCxnSpPr/>
          <p:nvPr>
            <p:custDataLst>
              <p:tags r:id="rId14"/>
            </p:custDataLst>
          </p:nvPr>
        </p:nvCxnSpPr>
        <p:spPr>
          <a:xfrm flipH="1">
            <a:off x="5562600" y="2697927"/>
            <a:ext cx="1206137" cy="1569273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>
            <p:custDataLst>
              <p:tags r:id="rId15"/>
            </p:custDataLst>
          </p:nvPr>
        </p:nvCxnSpPr>
        <p:spPr>
          <a:xfrm>
            <a:off x="6768737" y="3315147"/>
            <a:ext cx="495300" cy="952053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6"/>
            </p:custDataLst>
          </p:nvPr>
        </p:nvCxnSpPr>
        <p:spPr>
          <a:xfrm flipH="1">
            <a:off x="4520837" y="5295900"/>
            <a:ext cx="1206137" cy="1569273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7"/>
            </p:custDataLst>
          </p:nvPr>
        </p:nvCxnSpPr>
        <p:spPr>
          <a:xfrm>
            <a:off x="5726974" y="5913120"/>
            <a:ext cx="495300" cy="952053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>
            <p:custDataLst>
              <p:tags r:id="rId18"/>
            </p:custDataLst>
          </p:nvPr>
        </p:nvCxnSpPr>
        <p:spPr>
          <a:xfrm flipH="1">
            <a:off x="6756763" y="5288727"/>
            <a:ext cx="1206137" cy="1569273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>
            <p:custDataLst>
              <p:tags r:id="rId19"/>
            </p:custDataLst>
          </p:nvPr>
        </p:nvCxnSpPr>
        <p:spPr>
          <a:xfrm>
            <a:off x="7962900" y="5905947"/>
            <a:ext cx="495300" cy="952053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/>
          <p:cNvSpPr txBox="1">
            <a:spLocks/>
          </p:cNvSpPr>
          <p:nvPr>
            <p:custDataLst>
              <p:tags r:id="rId20"/>
            </p:custDataLst>
          </p:nvPr>
        </p:nvSpPr>
        <p:spPr>
          <a:xfrm>
            <a:off x="609600" y="1600200"/>
            <a:ext cx="3680908" cy="470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Similar to a linked list node, it contains a pointer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dirty="0" smtClean="0"/>
              <a:t>, and a pointer to the next elements</a:t>
            </a:r>
          </a:p>
          <a:p>
            <a:r>
              <a:rPr lang="en-US" dirty="0" smtClean="0"/>
              <a:t>Whereas a linked list node has just one </a:t>
            </a:r>
            <a:r>
              <a:rPr lang="en-US" dirty="0" smtClean="0">
                <a:latin typeface="+mj-lt"/>
                <a:cs typeface="Courier New" pitchFamily="49" charset="0"/>
              </a:rPr>
              <a:t>next</a:t>
            </a:r>
            <a:r>
              <a:rPr lang="en-US" dirty="0" smtClean="0"/>
              <a:t> pointer, a binary node tree has two child pointers,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right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829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65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Heaps are </a:t>
            </a:r>
            <a:r>
              <a:rPr lang="en-US" b="1" dirty="0" smtClean="0"/>
              <a:t>one kind </a:t>
            </a:r>
            <a:r>
              <a:rPr lang="en-US" dirty="0" smtClean="0"/>
              <a:t>of binary tree</a:t>
            </a:r>
          </a:p>
          <a:p>
            <a:r>
              <a:rPr lang="en-US" dirty="0" smtClean="0"/>
              <a:t>They have a few special restrictions, in addition to the usual binary tree ADT:</a:t>
            </a:r>
          </a:p>
          <a:p>
            <a:pPr lvl="1"/>
            <a:r>
              <a:rPr lang="en-US" dirty="0" smtClean="0"/>
              <a:t>Must be </a:t>
            </a:r>
            <a:r>
              <a:rPr lang="en-US" b="1" dirty="0" smtClean="0"/>
              <a:t>complete</a:t>
            </a:r>
          </a:p>
          <a:p>
            <a:pPr lvl="1"/>
            <a:r>
              <a:rPr lang="en-US" dirty="0" smtClean="0"/>
              <a:t>Ordering of data must obey </a:t>
            </a:r>
            <a:r>
              <a:rPr lang="en-US" b="1" dirty="0" smtClean="0"/>
              <a:t>heap property</a:t>
            </a:r>
          </a:p>
          <a:p>
            <a:pPr lvl="2"/>
            <a:r>
              <a:rPr lang="en-US" dirty="0" smtClean="0"/>
              <a:t>Min-heap version: a parent’s data is always </a:t>
            </a:r>
            <a:r>
              <a:rPr lang="en-US" b="1" dirty="0" smtClean="0"/>
              <a:t>≤</a:t>
            </a:r>
            <a:r>
              <a:rPr lang="en-US" dirty="0" smtClean="0"/>
              <a:t> its children’s data</a:t>
            </a:r>
          </a:p>
          <a:p>
            <a:pPr lvl="2"/>
            <a:r>
              <a:rPr lang="en-US" dirty="0" smtClean="0"/>
              <a:t> Max-heap version: a parent’s data is always </a:t>
            </a:r>
            <a:r>
              <a:rPr lang="en-US" b="1" dirty="0"/>
              <a:t>≥</a:t>
            </a:r>
            <a:r>
              <a:rPr lang="en-US" dirty="0" smtClean="0"/>
              <a:t> its children’s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514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747838"/>
            <a:ext cx="639127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906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of these could be valid heaps?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43492" y="5216371"/>
            <a:ext cx="6777317" cy="1184429"/>
          </a:xfrm>
        </p:spPr>
        <p:txBody>
          <a:bodyPr numCol="2">
            <a:normAutofit fontScale="92500" lnSpcReduction="10000"/>
          </a:bodyPr>
          <a:lstStyle/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0-1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2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3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4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5-8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352800"/>
            <a:ext cx="17240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038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6961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Priority queues</a:t>
            </a:r>
          </a:p>
          <a:p>
            <a:pPr marL="754380" lvl="1" indent="-457200"/>
            <a:r>
              <a:rPr lang="en-US" dirty="0" smtClean="0">
                <a:solidFill>
                  <a:schemeClr val="tx1"/>
                </a:solidFill>
              </a:rPr>
              <a:t>Unsorted link list implementation</a:t>
            </a:r>
          </a:p>
          <a:p>
            <a:pPr marL="754380" lvl="1" indent="-457200"/>
            <a:r>
              <a:rPr lang="en-US" dirty="0" smtClean="0">
                <a:solidFill>
                  <a:schemeClr val="tx1"/>
                </a:solidFill>
              </a:rPr>
              <a:t>Sorted link list implementation</a:t>
            </a:r>
          </a:p>
          <a:p>
            <a:pPr marL="754380" lvl="1" indent="-457200"/>
            <a:r>
              <a:rPr lang="en-US" dirty="0" smtClean="0">
                <a:solidFill>
                  <a:schemeClr val="tx1"/>
                </a:solidFill>
              </a:rPr>
              <a:t>Heap 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31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of these are valid min-heaps?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413" y="2671763"/>
            <a:ext cx="17811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194" y="2765788"/>
            <a:ext cx="19716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67225"/>
            <a:ext cx="2143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1376083" y="4114800"/>
            <a:ext cx="6777317" cy="1752600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0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1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2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3</a:t>
            </a:r>
          </a:p>
          <a:p>
            <a:pPr marL="525780" indent="-457200">
              <a:buFont typeface="+mj-lt"/>
              <a:buAutoNum type="alphaU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2190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685800"/>
            <a:ext cx="7262310" cy="1447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In how many places could the largest number in this </a:t>
            </a:r>
            <a:r>
              <a:rPr lang="en-US" sz="3200" b="1" u="sng" dirty="0" smtClean="0"/>
              <a:t>max</a:t>
            </a:r>
            <a:r>
              <a:rPr lang="en-US" sz="3200" dirty="0" smtClean="0"/>
              <a:t>-heap </a:t>
            </a:r>
            <a:r>
              <a:rPr lang="en-US" sz="3200" dirty="0"/>
              <a:t>be located 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2438400"/>
            <a:ext cx="3452307" cy="3470429"/>
          </a:xfrm>
        </p:spPr>
        <p:txBody>
          <a:bodyPr/>
          <a:lstStyle/>
          <a:p>
            <a:pPr marL="582930" indent="-514350">
              <a:buFont typeface="+mj-lt"/>
              <a:buAutoNum type="alphaUcPeriod"/>
            </a:pPr>
            <a:r>
              <a:rPr lang="en-US" dirty="0" smtClean="0"/>
              <a:t>0-2</a:t>
            </a:r>
          </a:p>
          <a:p>
            <a:pPr marL="582930" indent="-514350">
              <a:buFont typeface="+mj-lt"/>
              <a:buAutoNum type="alphaUcPeriod"/>
            </a:pPr>
            <a:r>
              <a:rPr lang="en-US" dirty="0" smtClean="0"/>
              <a:t>3-4</a:t>
            </a:r>
          </a:p>
          <a:p>
            <a:pPr marL="582930" indent="-514350">
              <a:buFont typeface="+mj-lt"/>
              <a:buAutoNum type="alphaUcPeriod"/>
            </a:pPr>
            <a:r>
              <a:rPr lang="en-US" dirty="0" smtClean="0"/>
              <a:t>5-6</a:t>
            </a:r>
          </a:p>
          <a:p>
            <a:pPr marL="582930" indent="-514350">
              <a:buFont typeface="+mj-lt"/>
              <a:buAutoNum type="alphaUcPeriod"/>
            </a:pPr>
            <a:r>
              <a:rPr lang="en-US" dirty="0" smtClean="0"/>
              <a:t>7-8</a:t>
            </a:r>
          </a:p>
          <a:p>
            <a:pPr marL="582930" indent="-514350">
              <a:buFont typeface="+mj-lt"/>
              <a:buAutoNum type="alphaUcPeriod"/>
            </a:pPr>
            <a:endParaRPr lang="en-US" dirty="0" smtClean="0"/>
          </a:p>
          <a:p>
            <a:pPr marL="58293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0"/>
            <a:ext cx="3886200" cy="349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355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685800"/>
            <a:ext cx="7262310" cy="1447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In how many places could the largest number in this </a:t>
            </a:r>
            <a:r>
              <a:rPr lang="en-US" sz="3200" b="1" u="sng" dirty="0" smtClean="0"/>
              <a:t>max</a:t>
            </a:r>
            <a:r>
              <a:rPr lang="en-US" sz="3200" dirty="0" smtClean="0"/>
              <a:t>-heap </a:t>
            </a:r>
            <a:r>
              <a:rPr lang="en-US" sz="3200" dirty="0"/>
              <a:t>be located 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2438400"/>
            <a:ext cx="3452307" cy="3470429"/>
          </a:xfrm>
        </p:spPr>
        <p:txBody>
          <a:bodyPr/>
          <a:lstStyle/>
          <a:p>
            <a:pPr marL="582930" indent="-514350">
              <a:buFont typeface="+mj-lt"/>
              <a:buAutoNum type="alphaUcPeriod"/>
            </a:pPr>
            <a:r>
              <a:rPr lang="en-US" dirty="0" smtClean="0"/>
              <a:t>0-2</a:t>
            </a:r>
          </a:p>
          <a:p>
            <a:pPr marL="582930" indent="-514350">
              <a:buFont typeface="+mj-lt"/>
              <a:buAutoNum type="alphaUcPeriod"/>
            </a:pPr>
            <a:r>
              <a:rPr lang="en-US" dirty="0" smtClean="0"/>
              <a:t>3-4</a:t>
            </a:r>
          </a:p>
          <a:p>
            <a:pPr marL="582930" indent="-514350">
              <a:buFont typeface="+mj-lt"/>
              <a:buAutoNum type="alphaUcPeriod"/>
            </a:pPr>
            <a:r>
              <a:rPr lang="en-US" dirty="0" smtClean="0"/>
              <a:t>5-6</a:t>
            </a:r>
          </a:p>
          <a:p>
            <a:pPr marL="582930" indent="-514350">
              <a:buFont typeface="+mj-lt"/>
              <a:buAutoNum type="alphaUcPeriod"/>
            </a:pPr>
            <a:r>
              <a:rPr lang="en-US" dirty="0" smtClean="0"/>
              <a:t>7-8</a:t>
            </a:r>
          </a:p>
          <a:p>
            <a:pPr marL="582930" indent="-514350">
              <a:buFont typeface="+mj-lt"/>
              <a:buAutoNum type="alphaUcPeriod"/>
            </a:pPr>
            <a:endParaRPr lang="en-US" dirty="0" smtClean="0"/>
          </a:p>
          <a:p>
            <a:pPr marL="58293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0"/>
            <a:ext cx="3886200" cy="349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85800" y="4361571"/>
            <a:ext cx="3962400" cy="17344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b="1" dirty="0" smtClean="0">
                <a:solidFill>
                  <a:schemeClr val="tx1"/>
                </a:solidFill>
              </a:rPr>
              <a:t>Max heaps are perfect for priority queues, because we always know where the highest priority item is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354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685800"/>
            <a:ext cx="7262310" cy="1447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In how many places could the number 35 be located in this </a:t>
            </a:r>
            <a:r>
              <a:rPr lang="en-US" sz="3200" b="1" u="sng" dirty="0" smtClean="0"/>
              <a:t>min</a:t>
            </a:r>
            <a:r>
              <a:rPr lang="en-US" sz="3200" dirty="0" smtClean="0"/>
              <a:t>-heap?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2438400"/>
            <a:ext cx="3452307" cy="3470429"/>
          </a:xfrm>
        </p:spPr>
        <p:txBody>
          <a:bodyPr/>
          <a:lstStyle/>
          <a:p>
            <a:pPr marL="582930" indent="-514350">
              <a:buFont typeface="+mj-lt"/>
              <a:buAutoNum type="alphaUcPeriod"/>
            </a:pPr>
            <a:r>
              <a:rPr lang="en-US" dirty="0" smtClean="0"/>
              <a:t>0-2</a:t>
            </a:r>
          </a:p>
          <a:p>
            <a:pPr marL="582930" indent="-514350">
              <a:buFont typeface="+mj-lt"/>
              <a:buAutoNum type="alphaUcPeriod"/>
            </a:pPr>
            <a:r>
              <a:rPr lang="en-US" dirty="0" smtClean="0"/>
              <a:t>3-4</a:t>
            </a:r>
          </a:p>
          <a:p>
            <a:pPr marL="582930" indent="-514350">
              <a:buFont typeface="+mj-lt"/>
              <a:buAutoNum type="alphaUcPeriod"/>
            </a:pPr>
            <a:r>
              <a:rPr lang="en-US" dirty="0" smtClean="0"/>
              <a:t>5-6</a:t>
            </a:r>
          </a:p>
          <a:p>
            <a:pPr marL="582930" indent="-514350">
              <a:buFont typeface="+mj-lt"/>
              <a:buAutoNum type="alphaUcPeriod"/>
            </a:pPr>
            <a:r>
              <a:rPr lang="en-US" dirty="0" smtClean="0"/>
              <a:t>7-8</a:t>
            </a:r>
          </a:p>
          <a:p>
            <a:pPr marL="582930" indent="-514350">
              <a:buFont typeface="+mj-lt"/>
              <a:buAutoNum type="alphaUcPeriod"/>
            </a:pPr>
            <a:endParaRPr lang="en-US" dirty="0" smtClean="0"/>
          </a:p>
          <a:p>
            <a:pPr marL="58293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0"/>
            <a:ext cx="3886200" cy="349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6363789" y="259080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5 </a:t>
            </a:r>
            <a:endParaRPr lang="en-US" b="1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7111527" y="3212068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15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2076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685800"/>
            <a:ext cx="7262310" cy="1447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In how many places could the number 35 be located in this </a:t>
            </a:r>
            <a:r>
              <a:rPr lang="en-US" sz="3200" b="1" u="sng" dirty="0" smtClean="0"/>
              <a:t>min</a:t>
            </a:r>
            <a:r>
              <a:rPr lang="en-US" sz="3200" dirty="0" smtClean="0"/>
              <a:t>-heap?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2438400"/>
            <a:ext cx="3452307" cy="3470429"/>
          </a:xfrm>
        </p:spPr>
        <p:txBody>
          <a:bodyPr/>
          <a:lstStyle/>
          <a:p>
            <a:pPr marL="582930" indent="-514350">
              <a:buFont typeface="+mj-lt"/>
              <a:buAutoNum type="alphaUcPeriod"/>
            </a:pPr>
            <a:r>
              <a:rPr lang="en-US" dirty="0" smtClean="0"/>
              <a:t>0-2</a:t>
            </a:r>
          </a:p>
          <a:p>
            <a:pPr marL="582930" indent="-514350">
              <a:buFont typeface="+mj-lt"/>
              <a:buAutoNum type="alphaUcPeriod"/>
            </a:pPr>
            <a:r>
              <a:rPr lang="en-US" dirty="0" smtClean="0"/>
              <a:t>3-4</a:t>
            </a:r>
          </a:p>
          <a:p>
            <a:pPr marL="582930" indent="-514350">
              <a:buFont typeface="+mj-lt"/>
              <a:buAutoNum type="alphaUcPeriod"/>
            </a:pPr>
            <a:r>
              <a:rPr lang="en-US" dirty="0" smtClean="0"/>
              <a:t>5-6</a:t>
            </a:r>
          </a:p>
          <a:p>
            <a:pPr marL="582930" indent="-514350">
              <a:buFont typeface="+mj-lt"/>
              <a:buAutoNum type="alphaUcPeriod"/>
            </a:pPr>
            <a:r>
              <a:rPr lang="en-US" dirty="0" smtClean="0"/>
              <a:t>7-8</a:t>
            </a:r>
          </a:p>
          <a:p>
            <a:pPr marL="582930" indent="-514350">
              <a:buFont typeface="+mj-lt"/>
              <a:buAutoNum type="alphaUcPeriod"/>
            </a:pPr>
            <a:endParaRPr lang="en-US" dirty="0" smtClean="0"/>
          </a:p>
          <a:p>
            <a:pPr marL="58293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0"/>
            <a:ext cx="3886200" cy="349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6363789" y="259080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5 </a:t>
            </a:r>
            <a:endParaRPr lang="en-US" b="1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7111527" y="3212068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15 </a:t>
            </a:r>
            <a:endParaRPr lang="en-US" b="1" dirty="0"/>
          </a:p>
        </p:txBody>
      </p:sp>
      <p:sp>
        <p:nvSpPr>
          <p:cNvPr id="7" name="Title 1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685800" y="4361571"/>
            <a:ext cx="4267200" cy="19630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b="1" dirty="0" smtClean="0">
                <a:solidFill>
                  <a:schemeClr val="tx1"/>
                </a:solidFill>
              </a:rPr>
              <a:t>Min heaps also good for priority queues, if “high priority” in your system actually means </a:t>
            </a:r>
            <a:r>
              <a:rPr lang="en-US" sz="2400" b="1" i="1" dirty="0" smtClean="0">
                <a:solidFill>
                  <a:schemeClr val="tx1"/>
                </a:solidFill>
              </a:rPr>
              <a:t>low </a:t>
            </a:r>
            <a:r>
              <a:rPr lang="en-US" sz="2400" b="1" dirty="0" smtClean="0">
                <a:solidFill>
                  <a:schemeClr val="tx1"/>
                </a:solidFill>
              </a:rPr>
              <a:t>value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(i.e. 1 means most important)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241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Heap in an array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33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4343400"/>
            <a:ext cx="623887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71456" y="381000"/>
            <a:ext cx="7024744" cy="1143000"/>
          </a:xfrm>
        </p:spPr>
        <p:txBody>
          <a:bodyPr/>
          <a:lstStyle/>
          <a:p>
            <a:r>
              <a:rPr lang="en-US" dirty="0" smtClean="0"/>
              <a:t>Heap in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814007"/>
            <a:ext cx="4572000" cy="4053393"/>
          </a:xfrm>
        </p:spPr>
        <p:txBody>
          <a:bodyPr/>
          <a:lstStyle/>
          <a:p>
            <a:r>
              <a:rPr lang="en-US" dirty="0" smtClean="0"/>
              <a:t>We actually do NOT typically use a node object to implement heaps</a:t>
            </a:r>
          </a:p>
          <a:p>
            <a:r>
              <a:rPr lang="en-US" dirty="0" smtClean="0"/>
              <a:t>Because they must be </a:t>
            </a:r>
            <a:r>
              <a:rPr lang="en-US" b="1" dirty="0" smtClean="0"/>
              <a:t>complete</a:t>
            </a:r>
            <a:r>
              <a:rPr lang="en-US" dirty="0" smtClean="0"/>
              <a:t>, they fit nicely into an array, so we usually do that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6101987" y="1661607"/>
            <a:ext cx="1828800" cy="2057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 smtClean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ata:</a:t>
            </a:r>
          </a:p>
          <a:p>
            <a:endParaRPr lang="en-US" sz="2000" dirty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left:</a:t>
            </a:r>
          </a:p>
          <a:p>
            <a:endParaRPr lang="en-US" sz="2000" dirty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latin typeface="Courier New" pitchFamily="49" charset="0"/>
                <a:cs typeface="Courier New" pitchFamily="49" charset="0"/>
              </a:rPr>
              <a:t>right:</a:t>
            </a:r>
            <a:endParaRPr lang="en-US" dirty="0">
              <a:ln>
                <a:solidFill>
                  <a:schemeClr val="tx1"/>
                </a:solidFill>
              </a:ln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7092587" y="1814007"/>
            <a:ext cx="685800" cy="518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7092587" y="2423607"/>
            <a:ext cx="685800" cy="518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7092587" y="3048447"/>
            <a:ext cx="685800" cy="518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8" name="Straight Arrow Connector 7"/>
          <p:cNvCxnSpPr/>
          <p:nvPr>
            <p:custDataLst>
              <p:tags r:id="rId8"/>
            </p:custDataLst>
          </p:nvPr>
        </p:nvCxnSpPr>
        <p:spPr>
          <a:xfrm flipH="1">
            <a:off x="6229350" y="2690307"/>
            <a:ext cx="1206137" cy="1569273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>
            <p:custDataLst>
              <p:tags r:id="rId9"/>
            </p:custDataLst>
          </p:nvPr>
        </p:nvCxnSpPr>
        <p:spPr>
          <a:xfrm>
            <a:off x="7435487" y="3307527"/>
            <a:ext cx="495300" cy="952053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&quot;No&quot; Symbol 9"/>
          <p:cNvSpPr/>
          <p:nvPr>
            <p:custDataLst>
              <p:tags r:id="rId10"/>
            </p:custDataLst>
          </p:nvPr>
        </p:nvSpPr>
        <p:spPr>
          <a:xfrm>
            <a:off x="6019800" y="1828800"/>
            <a:ext cx="1856830" cy="1878553"/>
          </a:xfrm>
          <a:prstGeom prst="noSmoking">
            <a:avLst>
              <a:gd name="adj" fmla="val 1038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8375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1456" y="381000"/>
            <a:ext cx="7024744" cy="1143000"/>
          </a:xfrm>
        </p:spPr>
        <p:txBody>
          <a:bodyPr/>
          <a:lstStyle/>
          <a:p>
            <a:r>
              <a:rPr lang="en-US" dirty="0" smtClean="0"/>
              <a:t>Heap in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3657600"/>
            <a:ext cx="6777317" cy="259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tree of height h, array length is 2</a:t>
            </a:r>
            <a:r>
              <a:rPr lang="en-US" baseline="30000" dirty="0" smtClean="0"/>
              <a:t>h</a:t>
            </a:r>
            <a:r>
              <a:rPr lang="en-US" dirty="0" smtClean="0"/>
              <a:t>-1 </a:t>
            </a:r>
          </a:p>
          <a:p>
            <a:r>
              <a:rPr lang="en-US" dirty="0" smtClean="0"/>
              <a:t>For a node in array index i:</a:t>
            </a:r>
          </a:p>
          <a:p>
            <a:pPr lvl="1"/>
            <a:r>
              <a:rPr lang="en-US" dirty="0" smtClean="0"/>
              <a:t>Parent is at array index: </a:t>
            </a:r>
          </a:p>
          <a:p>
            <a:pPr marL="1143000" lvl="2" indent="-457200">
              <a:buFont typeface="+mj-lt"/>
              <a:buAutoNum type="alphaUcPeriod"/>
            </a:pPr>
            <a:r>
              <a:rPr lang="en-US" dirty="0" err="1" smtClean="0"/>
              <a:t>i</a:t>
            </a:r>
            <a:r>
              <a:rPr lang="en-US" dirty="0" smtClean="0"/>
              <a:t> – 2</a:t>
            </a:r>
          </a:p>
          <a:p>
            <a:pPr marL="1143000" lvl="2" indent="-457200">
              <a:buFont typeface="+mj-lt"/>
              <a:buAutoNum type="alphaUcPeriod"/>
            </a:pPr>
            <a:r>
              <a:rPr lang="en-US" dirty="0" err="1" smtClean="0"/>
              <a:t>i</a:t>
            </a:r>
            <a:r>
              <a:rPr lang="en-US" dirty="0" smtClean="0"/>
              <a:t> / 2</a:t>
            </a:r>
          </a:p>
          <a:p>
            <a:pPr marL="1143000" lvl="2" indent="-457200">
              <a:buFont typeface="+mj-lt"/>
              <a:buAutoNum type="alphaUcPeriod"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 – 1)/2</a:t>
            </a:r>
          </a:p>
          <a:p>
            <a:pPr marL="1143000" lvl="2" indent="-457200">
              <a:buFont typeface="+mj-lt"/>
              <a:buAutoNum type="alphaUcPeriod"/>
            </a:pPr>
            <a:r>
              <a:rPr lang="en-US" dirty="0" smtClean="0"/>
              <a:t>2i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23887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463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1456" y="381000"/>
            <a:ext cx="7024744" cy="1143000"/>
          </a:xfrm>
        </p:spPr>
        <p:txBody>
          <a:bodyPr/>
          <a:lstStyle/>
          <a:p>
            <a:r>
              <a:rPr lang="en-US" dirty="0" smtClean="0"/>
              <a:t>Heap in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71283" y="3657600"/>
            <a:ext cx="6777317" cy="259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tree of height h, array length is 2</a:t>
            </a:r>
            <a:r>
              <a:rPr lang="en-US" baseline="30000" dirty="0" smtClean="0"/>
              <a:t>h</a:t>
            </a:r>
            <a:r>
              <a:rPr lang="en-US" dirty="0" smtClean="0"/>
              <a:t>-1 </a:t>
            </a:r>
          </a:p>
          <a:p>
            <a:r>
              <a:rPr lang="en-US" dirty="0" smtClean="0"/>
              <a:t>For a node in array index i:</a:t>
            </a:r>
          </a:p>
          <a:p>
            <a:pPr lvl="1"/>
            <a:r>
              <a:rPr lang="en-US" dirty="0" smtClean="0"/>
              <a:t>Left child is at array index:</a:t>
            </a:r>
          </a:p>
          <a:p>
            <a:pPr marL="1143000" lvl="2" indent="-457200">
              <a:buFont typeface="+mj-lt"/>
              <a:buAutoNum type="alphaUcPeriod"/>
            </a:pPr>
            <a:r>
              <a:rPr lang="en-US" dirty="0" err="1" smtClean="0"/>
              <a:t>i</a:t>
            </a:r>
            <a:r>
              <a:rPr lang="en-US" dirty="0" smtClean="0"/>
              <a:t> +1</a:t>
            </a:r>
          </a:p>
          <a:p>
            <a:pPr marL="1143000" lvl="2" indent="-457200">
              <a:buFont typeface="+mj-lt"/>
              <a:buAutoNum type="alphaUcPeriod"/>
            </a:pPr>
            <a:r>
              <a:rPr lang="en-US" dirty="0" err="1" smtClean="0"/>
              <a:t>i</a:t>
            </a:r>
            <a:r>
              <a:rPr lang="en-US" dirty="0" smtClean="0"/>
              <a:t> + 2</a:t>
            </a:r>
          </a:p>
          <a:p>
            <a:pPr marL="1143000" lvl="2" indent="-457200">
              <a:buFont typeface="+mj-lt"/>
              <a:buAutoNum type="alphaUcPeriod"/>
            </a:pPr>
            <a:r>
              <a:rPr lang="en-US" dirty="0" smtClean="0"/>
              <a:t>2i </a:t>
            </a:r>
          </a:p>
          <a:p>
            <a:pPr marL="1143000" lvl="2" indent="-457200">
              <a:buFont typeface="+mj-lt"/>
              <a:buAutoNum type="alphaUcPeriod"/>
            </a:pPr>
            <a:r>
              <a:rPr lang="en-US" dirty="0" smtClean="0"/>
              <a:t>2i + 1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23887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1833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1456" y="381000"/>
            <a:ext cx="7024744" cy="1143000"/>
          </a:xfrm>
        </p:spPr>
        <p:txBody>
          <a:bodyPr/>
          <a:lstStyle/>
          <a:p>
            <a:r>
              <a:rPr lang="en-US" dirty="0" smtClean="0"/>
              <a:t>Heap in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71283" y="3657600"/>
            <a:ext cx="6777317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For tree of height h, array length is 2</a:t>
            </a:r>
            <a:r>
              <a:rPr lang="en-US" baseline="30000" dirty="0" smtClean="0"/>
              <a:t>h</a:t>
            </a:r>
            <a:r>
              <a:rPr lang="en-US" dirty="0" smtClean="0"/>
              <a:t>-1 </a:t>
            </a:r>
          </a:p>
          <a:p>
            <a:r>
              <a:rPr lang="en-US" dirty="0" smtClean="0"/>
              <a:t>For a node in array index i:</a:t>
            </a:r>
          </a:p>
          <a:p>
            <a:pPr lvl="1"/>
            <a:r>
              <a:rPr lang="en-US" dirty="0" smtClean="0"/>
              <a:t>Parent is at array index: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– 1)/</a:t>
            </a:r>
            <a:r>
              <a:rPr lang="en-US" dirty="0" smtClean="0"/>
              <a:t>2</a:t>
            </a:r>
          </a:p>
          <a:p>
            <a:pPr lvl="1"/>
            <a:r>
              <a:rPr lang="en-US" dirty="0"/>
              <a:t>Left child is at array index: 2i + 1</a:t>
            </a:r>
          </a:p>
          <a:p>
            <a:pPr lvl="1"/>
            <a:r>
              <a:rPr lang="en-US" dirty="0" smtClean="0"/>
              <a:t>Right child </a:t>
            </a:r>
            <a:r>
              <a:rPr lang="en-US" dirty="0"/>
              <a:t>is at array index: 2i + 2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23887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641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Reading quiz!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1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Heap insert and delete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654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76263" y="228600"/>
            <a:ext cx="7024744" cy="838200"/>
          </a:xfrm>
        </p:spPr>
        <p:txBody>
          <a:bodyPr/>
          <a:lstStyle/>
          <a:p>
            <a:r>
              <a:rPr lang="en-US" dirty="0" smtClean="0"/>
              <a:t>Heap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219200"/>
            <a:ext cx="7991475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6036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76263" y="228600"/>
            <a:ext cx="7024744" cy="838200"/>
          </a:xfrm>
        </p:spPr>
        <p:txBody>
          <a:bodyPr/>
          <a:lstStyle/>
          <a:p>
            <a:r>
              <a:rPr lang="en-US" dirty="0" smtClean="0"/>
              <a:t>Heap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12029"/>
            <a:ext cx="7391400" cy="54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9810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here is only one configuration of a valid min-heap</a:t>
            </a:r>
            <a:r>
              <a:rPr lang="en-US" dirty="0"/>
              <a:t> </a:t>
            </a:r>
            <a:r>
              <a:rPr lang="en-US" dirty="0" smtClean="0"/>
              <a:t>containing the elements </a:t>
            </a:r>
            <a:r>
              <a:rPr lang="en-US" dirty="0"/>
              <a:t>{34, 22</a:t>
            </a:r>
            <a:r>
              <a:rPr lang="en-US" dirty="0" smtClean="0"/>
              <a:t>, </a:t>
            </a:r>
            <a:r>
              <a:rPr lang="en-US" dirty="0"/>
              <a:t>3</a:t>
            </a:r>
            <a:r>
              <a:rPr lang="en-US" dirty="0" smtClean="0"/>
              <a:t>, 9, 18</a:t>
            </a:r>
            <a:r>
              <a:rPr lang="en-US" dirty="0"/>
              <a:t>} </a:t>
            </a:r>
            <a:endParaRPr lang="en-US" dirty="0" smtClean="0"/>
          </a:p>
          <a:p>
            <a:endParaRPr lang="en-US" dirty="0"/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TRUE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17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Time cost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What is the worst-case time cost for each heap operation: Add, Remove, Peek?</a:t>
            </a:r>
          </a:p>
          <a:p>
            <a:endParaRPr lang="en-US" dirty="0"/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O(n), O(1), O(1)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O(</a:t>
            </a:r>
            <a:r>
              <a:rPr lang="en-US" dirty="0" err="1" smtClean="0"/>
              <a:t>logn</a:t>
            </a:r>
            <a:r>
              <a:rPr lang="en-US" dirty="0" smtClean="0"/>
              <a:t>), O(</a:t>
            </a:r>
            <a:r>
              <a:rPr lang="en-US" dirty="0" err="1" smtClean="0"/>
              <a:t>logn</a:t>
            </a:r>
            <a:r>
              <a:rPr lang="en-US" dirty="0" smtClean="0"/>
              <a:t>), O(1)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O(n), O(</a:t>
            </a:r>
            <a:r>
              <a:rPr lang="en-US" dirty="0" err="1" smtClean="0"/>
              <a:t>logn</a:t>
            </a:r>
            <a:r>
              <a:rPr lang="en-US" dirty="0" smtClean="0"/>
              <a:t>), 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617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96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Heapsort</a:t>
            </a:r>
            <a:r>
              <a:rPr lang="en-US" dirty="0" smtClean="0"/>
              <a:t> is super easy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Insert unsorted elements one at a time into a heap</a:t>
            </a:r>
            <a:r>
              <a:rPr lang="en-US" dirty="0"/>
              <a:t> </a:t>
            </a:r>
            <a:r>
              <a:rPr lang="en-US" dirty="0" smtClean="0"/>
              <a:t>until all are added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Remove them from the heap one at a time (we will always be removing the next biggest item, for max-heap; or next smallest item, for min-heap)</a:t>
            </a:r>
          </a:p>
          <a:p>
            <a:pPr marL="525780" indent="-457200">
              <a:buFont typeface="+mj-lt"/>
              <a:buAutoNum type="arabicPeriod"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THAT’S IT!</a:t>
            </a:r>
          </a:p>
        </p:txBody>
      </p:sp>
    </p:spTree>
    <p:extLst>
      <p:ext uri="{BB962C8B-B14F-4D97-AF65-F5344CB8AC3E}">
        <p14:creationId xmlns:p14="http://schemas.microsoft.com/office/powerpoint/2010/main" val="29126252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Devil’s in the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464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 do the entire </a:t>
            </a:r>
            <a:r>
              <a:rPr lang="en-US" dirty="0" err="1" smtClean="0"/>
              <a:t>heapsort</a:t>
            </a:r>
            <a:r>
              <a:rPr lang="en-US" dirty="0" smtClean="0"/>
              <a:t> in place in one array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Unlike </a:t>
            </a:r>
            <a:r>
              <a:rPr lang="en-US" dirty="0" err="1" smtClean="0"/>
              <a:t>mergesort</a:t>
            </a:r>
            <a:r>
              <a:rPr lang="en-US" dirty="0" smtClean="0"/>
              <a:t>, we don’t need a separate array for our workspace</a:t>
            </a:r>
          </a:p>
          <a:p>
            <a:r>
              <a:rPr lang="en-US" dirty="0" smtClean="0"/>
              <a:t>We can do it all in place in one array (the same array we were given as input)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097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 heap by inserting elements one at a time: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1905000"/>
            <a:ext cx="7515225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649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1634971"/>
            <a:ext cx="7024744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 </a:t>
            </a:r>
            <a:r>
              <a:rPr lang="en-US" sz="3200" dirty="0"/>
              <a:t>queue is a FIFO data structure whereas a priority queue is _____ data </a:t>
            </a:r>
            <a:r>
              <a:rPr lang="en-US" sz="3200" dirty="0" smtClean="0"/>
              <a:t>structure.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3006571"/>
            <a:ext cx="6777317" cy="3241829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lphaUcPeriod"/>
            </a:pPr>
            <a:r>
              <a:rPr lang="en-US" dirty="0"/>
              <a:t>A</a:t>
            </a:r>
            <a:r>
              <a:rPr lang="en-US" dirty="0" smtClean="0"/>
              <a:t>lso </a:t>
            </a:r>
            <a:r>
              <a:rPr lang="en-US" dirty="0"/>
              <a:t>a FIFO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LIFO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HPIFO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APIFO</a:t>
            </a:r>
          </a:p>
          <a:p>
            <a:pPr marL="6858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838200" y="457200"/>
            <a:ext cx="2778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READING QUIZ!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553701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Sort array by removing elements one at a time: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1828800"/>
            <a:ext cx="7477125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6224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Build heap by inserting elements one at a </a:t>
            </a:r>
            <a:r>
              <a:rPr lang="en-US" sz="3200" dirty="0" smtClean="0"/>
              <a:t>time IN PLACE: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74" y="2286000"/>
            <a:ext cx="751522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9457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Sort array by removing elements one at a </a:t>
            </a:r>
            <a:r>
              <a:rPr lang="en-US" sz="3200" dirty="0" smtClean="0"/>
              <a:t>time IN PLACE: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2438400"/>
            <a:ext cx="7381875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9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1634971"/>
            <a:ext cx="7024744" cy="1143000"/>
          </a:xfrm>
        </p:spPr>
        <p:txBody>
          <a:bodyPr>
            <a:noAutofit/>
          </a:bodyPr>
          <a:lstStyle/>
          <a:p>
            <a:r>
              <a:rPr lang="en-US" sz="3200" dirty="0"/>
              <a:t>The ____ of a tree is a node with no </a:t>
            </a:r>
            <a:r>
              <a:rPr lang="en-US" sz="3200" dirty="0" smtClean="0"/>
              <a:t>parent.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3006571"/>
            <a:ext cx="6777317" cy="3241829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lphaUcPeriod"/>
            </a:pPr>
            <a:r>
              <a:rPr lang="en-US" dirty="0"/>
              <a:t>O</a:t>
            </a:r>
            <a:r>
              <a:rPr lang="en-US" dirty="0" smtClean="0"/>
              <a:t>rphan</a:t>
            </a:r>
            <a:endParaRPr lang="en-US" dirty="0"/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L</a:t>
            </a:r>
            <a:r>
              <a:rPr lang="en-US" dirty="0" smtClean="0"/>
              <a:t>eaf </a:t>
            </a:r>
            <a:r>
              <a:rPr lang="en-US" dirty="0"/>
              <a:t>node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S</a:t>
            </a:r>
            <a:r>
              <a:rPr lang="en-US" dirty="0" smtClean="0"/>
              <a:t>uper </a:t>
            </a:r>
            <a:r>
              <a:rPr lang="en-US" dirty="0"/>
              <a:t>node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R</a:t>
            </a:r>
            <a:r>
              <a:rPr lang="en-US" dirty="0" smtClean="0"/>
              <a:t>oot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838200" y="457200"/>
            <a:ext cx="2778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READING QUIZ!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22199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1634971"/>
            <a:ext cx="7024744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</a:t>
            </a:r>
            <a:r>
              <a:rPr lang="en-US" sz="2400" dirty="0"/>
              <a:t>assignment P4, when the add() method is called with a non-null argument, and the </a:t>
            </a:r>
            <a:r>
              <a:rPr lang="en-US" sz="2400" dirty="0" smtClean="0"/>
              <a:t>size of </a:t>
            </a:r>
            <a:r>
              <a:rPr lang="en-US" sz="2400" dirty="0"/>
              <a:t>the Heap12 is equal to the length of its backing store, what should be done?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3006571"/>
            <a:ext cx="6777317" cy="3241829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lphaUcPeriod"/>
            </a:pPr>
            <a:r>
              <a:rPr lang="en-US" dirty="0"/>
              <a:t>T</a:t>
            </a:r>
            <a:r>
              <a:rPr lang="en-US" dirty="0" smtClean="0"/>
              <a:t>hrow </a:t>
            </a:r>
            <a:r>
              <a:rPr lang="en-US" dirty="0"/>
              <a:t>an exception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D</a:t>
            </a:r>
            <a:r>
              <a:rPr lang="en-US" dirty="0" smtClean="0"/>
              <a:t>ouble </a:t>
            </a:r>
            <a:r>
              <a:rPr lang="en-US" dirty="0"/>
              <a:t>the length of the backing store array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C</a:t>
            </a:r>
            <a:r>
              <a:rPr lang="en-US" dirty="0" smtClean="0"/>
              <a:t>reate </a:t>
            </a:r>
            <a:r>
              <a:rPr lang="en-US" dirty="0"/>
              <a:t>a new node and add it to the end of the backing store linked list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/>
              <a:t>false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838200" y="457200"/>
            <a:ext cx="2778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READING QUIZ!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22199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Priority Queues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0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28600"/>
            <a:ext cx="7024744" cy="1143000"/>
          </a:xfrm>
        </p:spPr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939771"/>
            <a:ext cx="3581400" cy="4080029"/>
          </a:xfrm>
        </p:spPr>
        <p:txBody>
          <a:bodyPr>
            <a:normAutofit/>
          </a:bodyPr>
          <a:lstStyle/>
          <a:p>
            <a:r>
              <a:rPr lang="en-US" dirty="0" smtClean="0"/>
              <a:t>Emergency Department waiting room operates as a priority queue</a:t>
            </a:r>
          </a:p>
          <a:p>
            <a:r>
              <a:rPr lang="en-US" dirty="0" smtClean="0"/>
              <a:t>Patients sorted according to seriousness, NOT how long they have waited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388918"/>
            <a:ext cx="4343400" cy="49356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844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838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Priority queue implementation options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43000" y="2133600"/>
            <a:ext cx="6553200" cy="3962400"/>
          </a:xfrm>
        </p:spPr>
        <p:txBody>
          <a:bodyPr>
            <a:normAutofit/>
          </a:bodyPr>
          <a:lstStyle/>
          <a:p>
            <a:r>
              <a:rPr lang="en-US" b="1" dirty="0" smtClean="0"/>
              <a:t>Unsorted linked list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Insert new element in front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Remove by searching list for highest-priority item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/>
              <a:t>Sorted linked list</a:t>
            </a:r>
            <a:endParaRPr lang="en-US" b="1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Always insert new elements where they go in priority-sorted order</a:t>
            </a:r>
          </a:p>
          <a:p>
            <a:pPr lvl="1"/>
            <a:r>
              <a:rPr lang="en-US" dirty="0" smtClean="0"/>
              <a:t>Remove from front</a:t>
            </a:r>
          </a:p>
        </p:txBody>
      </p:sp>
    </p:spTree>
    <p:extLst>
      <p:ext uri="{BB962C8B-B14F-4D97-AF65-F5344CB8AC3E}">
        <p14:creationId xmlns:p14="http://schemas.microsoft.com/office/powerpoint/2010/main" val="5095110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5895</TotalTime>
  <Words>1064</Words>
  <Application>Microsoft Office PowerPoint</Application>
  <PresentationFormat>On-screen Show (4:3)</PresentationFormat>
  <Paragraphs>214</Paragraphs>
  <Slides>42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Century Gothic</vt:lpstr>
      <vt:lpstr>Courier New</vt:lpstr>
      <vt:lpstr>Helvetica Neue</vt:lpstr>
      <vt:lpstr>Wingdings 2</vt:lpstr>
      <vt:lpstr>Austin</vt:lpstr>
      <vt:lpstr>CSE 12 – Basic Data Structures</vt:lpstr>
      <vt:lpstr>Today’s Topics</vt:lpstr>
      <vt:lpstr>Reading quiz!</vt:lpstr>
      <vt:lpstr>A queue is a FIFO data structure whereas a priority queue is _____ data structure.</vt:lpstr>
      <vt:lpstr>The ____ of a tree is a node with no parent.</vt:lpstr>
      <vt:lpstr>For assignment P4, when the add() method is called with a non-null argument, and the size of the Heap12 is equal to the length of its backing store, what should be done?</vt:lpstr>
      <vt:lpstr>Priority Queues</vt:lpstr>
      <vt:lpstr>Priority Queue</vt:lpstr>
      <vt:lpstr>Priority queue implementation options</vt:lpstr>
      <vt:lpstr>Unsorted linked list</vt:lpstr>
      <vt:lpstr>Sorted linked list</vt:lpstr>
      <vt:lpstr>We want the best of both</vt:lpstr>
      <vt:lpstr>Binary trees</vt:lpstr>
      <vt:lpstr>How many of these are valid binary trees?</vt:lpstr>
      <vt:lpstr>A node object for binary trees</vt:lpstr>
      <vt:lpstr>A node object for binary trees</vt:lpstr>
      <vt:lpstr>Heaps</vt:lpstr>
      <vt:lpstr>Heaps</vt:lpstr>
      <vt:lpstr>How many of these could be valid heaps?</vt:lpstr>
      <vt:lpstr>How many of these are valid min-heaps?</vt:lpstr>
      <vt:lpstr>In how many places could the largest number in this max-heap be located ?</vt:lpstr>
      <vt:lpstr>In how many places could the largest number in this max-heap be located ?</vt:lpstr>
      <vt:lpstr>In how many places could the number 35 be located in this min-heap?</vt:lpstr>
      <vt:lpstr>In how many places could the number 35 be located in this min-heap?</vt:lpstr>
      <vt:lpstr>Heap in an array</vt:lpstr>
      <vt:lpstr>Heap in an array</vt:lpstr>
      <vt:lpstr>Heap in an array</vt:lpstr>
      <vt:lpstr>Heap in an array</vt:lpstr>
      <vt:lpstr>Heap in an array</vt:lpstr>
      <vt:lpstr>Heap insert and delete</vt:lpstr>
      <vt:lpstr>Heap insert</vt:lpstr>
      <vt:lpstr>Heap delete</vt:lpstr>
      <vt:lpstr> TRUE OR FALSE</vt:lpstr>
      <vt:lpstr>Time cost</vt:lpstr>
      <vt:lpstr>Heapsort</vt:lpstr>
      <vt:lpstr>Heapsort is super easy</vt:lpstr>
      <vt:lpstr>Implementing heapsort</vt:lpstr>
      <vt:lpstr>We can do the entire heapsort in place in one array</vt:lpstr>
      <vt:lpstr>Build heap by inserting elements one at a time:</vt:lpstr>
      <vt:lpstr>Sort array by removing elements one at a time:</vt:lpstr>
      <vt:lpstr>Build heap by inserting elements one at a time IN PLACE:</vt:lpstr>
      <vt:lpstr>Sort array by removing elements one at a time IN PLACE: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253</cp:revision>
  <dcterms:created xsi:type="dcterms:W3CDTF">2012-09-25T19:16:12Z</dcterms:created>
  <dcterms:modified xsi:type="dcterms:W3CDTF">2014-07-14T04:07:15Z</dcterms:modified>
</cp:coreProperties>
</file>