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62" r:id="rId3"/>
    <p:sldId id="268" r:id="rId4"/>
    <p:sldId id="269" r:id="rId5"/>
    <p:sldId id="278" r:id="rId6"/>
    <p:sldId id="284" r:id="rId7"/>
    <p:sldId id="270" r:id="rId8"/>
    <p:sldId id="271" r:id="rId9"/>
    <p:sldId id="273" r:id="rId10"/>
    <p:sldId id="274" r:id="rId11"/>
    <p:sldId id="275" r:id="rId12"/>
    <p:sldId id="279" r:id="rId13"/>
    <p:sldId id="280" r:id="rId14"/>
    <p:sldId id="282" r:id="rId15"/>
    <p:sldId id="283"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29" y="10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47048-0A01-4ECB-99B0-EE0598EE86B6}" type="datetimeFigureOut">
              <a:rPr lang="en-US" smtClean="0"/>
              <a:pPr/>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4024C-DF7D-46AE-AAB7-E1E472E94709}" type="slidenum">
              <a:rPr lang="en-US" smtClean="0"/>
              <a:pPr/>
              <a:t>‹#›</a:t>
            </a:fld>
            <a:endParaRPr lang="en-US"/>
          </a:p>
        </p:txBody>
      </p:sp>
    </p:spTree>
    <p:extLst>
      <p:ext uri="{BB962C8B-B14F-4D97-AF65-F5344CB8AC3E}">
        <p14:creationId xmlns:p14="http://schemas.microsoft.com/office/powerpoint/2010/main" val="238698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4</a:t>
            </a:fld>
            <a:endParaRPr lang="en-US"/>
          </a:p>
        </p:txBody>
      </p:sp>
    </p:spTree>
    <p:extLst>
      <p:ext uri="{BB962C8B-B14F-4D97-AF65-F5344CB8AC3E}">
        <p14:creationId xmlns:p14="http://schemas.microsoft.com/office/powerpoint/2010/main" val="2752932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B36638-A246-45AF-B4A1-7BF0B62BE9F7}" type="datetimeFigureOut">
              <a:rPr lang="en-US" smtClean="0"/>
              <a:pPr/>
              <a:t>1/28/2014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5B7778-A611-4872-8891-91482CF4C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B36638-A246-45AF-B4A1-7BF0B62BE9F7}"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36638-A246-45AF-B4A1-7BF0B62BE9F7}"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B36638-A246-45AF-B4A1-7BF0B62BE9F7}"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36638-A246-45AF-B4A1-7BF0B62BE9F7}"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6638-A246-45AF-B4A1-7BF0B62BE9F7}"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1/28/2014</a:t>
            </a:fld>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6638-A246-45AF-B4A1-7BF0B62BE9F7}" type="datetimeFigureOut">
              <a:rPr lang="en-US" smtClean="0"/>
              <a:pPr/>
              <a:t>1/28/2014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B36638-A246-45AF-B4A1-7BF0B62BE9F7}" type="datetimeFigureOut">
              <a:rPr lang="en-US" smtClean="0"/>
              <a:pPr/>
              <a:t>1/28/2014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5B7778-A611-4872-8891-91482CF4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nc-sa/4.0/deed.en_US"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hyperlink" Target="http://peerinstruction4cs.org/"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hyperlink" Target="http://www.youtube.com/watch?v=zrzMhU_4m-g" TargetMode="Externa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solidFill>
            <a:schemeClr val="bg1"/>
          </a:solidFill>
          <a:ln>
            <a:solidFill>
              <a:schemeClr val="accent1"/>
            </a:solidFill>
          </a:ln>
        </p:spPr>
        <p:txBody>
          <a:bodyPr>
            <a:normAutofit fontScale="90000"/>
          </a:bodyPr>
          <a:lstStyle/>
          <a:p>
            <a:r>
              <a:rPr lang="en-US" dirty="0" smtClean="0"/>
              <a:t>CSE 20 – Discrete Mathematics</a:t>
            </a:r>
            <a:endParaRPr lang="en-US" dirty="0"/>
          </a:p>
        </p:txBody>
      </p:sp>
      <p:sp>
        <p:nvSpPr>
          <p:cNvPr id="3" name="Subtitle 2"/>
          <p:cNvSpPr>
            <a:spLocks noGrp="1"/>
          </p:cNvSpPr>
          <p:nvPr>
            <p:ph type="subTitle" idx="1"/>
            <p:custDataLst>
              <p:tags r:id="rId2"/>
            </p:custDataLst>
          </p:nvPr>
        </p:nvSpPr>
        <p:spPr>
          <a:solidFill>
            <a:schemeClr val="bg1"/>
          </a:solidFill>
          <a:ln>
            <a:solidFill>
              <a:schemeClr val="accent1"/>
            </a:solidFill>
          </a:ln>
        </p:spPr>
        <p:txBody>
          <a:bodyPr/>
          <a:lstStyle/>
          <a:p>
            <a:r>
              <a:rPr lang="en-US" dirty="0" smtClean="0"/>
              <a:t>Dr. Cynthia Bailey Lee</a:t>
            </a:r>
          </a:p>
          <a:p>
            <a:r>
              <a:rPr lang="en-US" dirty="0" smtClean="0"/>
              <a:t>Dr. </a:t>
            </a:r>
            <a:r>
              <a:rPr lang="en-US" dirty="0" err="1" smtClean="0"/>
              <a:t>Shachar</a:t>
            </a:r>
            <a:r>
              <a:rPr lang="en-US" dirty="0" smtClean="0"/>
              <a:t> Lovett</a:t>
            </a:r>
          </a:p>
          <a:p>
            <a:endParaRPr lang="en-US" dirty="0"/>
          </a:p>
          <a:p>
            <a:endParaRPr lang="en-US" dirty="0"/>
          </a:p>
        </p:txBody>
      </p:sp>
      <p:sp>
        <p:nvSpPr>
          <p:cNvPr id="5" name="Rectangle 1"/>
          <p:cNvSpPr>
            <a:spLocks noChangeArrowheads="1"/>
          </p:cNvSpPr>
          <p:nvPr>
            <p:custDataLst>
              <p:tags r:id="rId3"/>
            </p:custDataLst>
          </p:nvPr>
        </p:nvSpPr>
        <p:spPr bwMode="auto">
          <a:xfrm>
            <a:off x="0" y="-123104"/>
            <a:ext cx="9144000" cy="246221"/>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4374B7"/>
              </a:solidFill>
              <a:effectLst/>
              <a:latin typeface="Helvetica Neue"/>
            </a:endParaRPr>
          </a:p>
        </p:txBody>
      </p:sp>
      <p:pic>
        <p:nvPicPr>
          <p:cNvPr id="1026" name="Picture 2" descr="Creative Commons License">
            <a:hlinkClick r:id="rId7"/>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617871" y="2560838"/>
            <a:ext cx="1815531" cy="6395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custDataLst>
              <p:tags r:id="rId5"/>
            </p:custDataLst>
          </p:nvPr>
        </p:nvSpPr>
        <p:spPr>
          <a:xfrm>
            <a:off x="228600" y="2708476"/>
            <a:ext cx="4572000" cy="3539430"/>
          </a:xfrm>
          <a:prstGeom prst="rect">
            <a:avLst/>
          </a:prstGeom>
        </p:spPr>
        <p:txBody>
          <a:bodyPr>
            <a:spAutoFit/>
          </a:bodyPr>
          <a:lstStyle/>
          <a:p>
            <a:r>
              <a:rPr lang="en-US" dirty="0">
                <a:solidFill>
                  <a:srgbClr val="4374B7"/>
                </a:solidFill>
                <a:latin typeface="Helvetica Neue"/>
                <a:hlinkClick r:id="rId7"/>
              </a:rPr>
              <a:t> </a:t>
            </a:r>
            <a:r>
              <a:rPr lang="en-US" sz="4400" dirty="0">
                <a:solidFill>
                  <a:srgbClr val="4374B7"/>
                </a:solidFill>
                <a:latin typeface="Helvetica Neue"/>
              </a:rPr>
              <a:t> </a:t>
            </a:r>
            <a:r>
              <a:rPr lang="en-US" dirty="0">
                <a:solidFill>
                  <a:srgbClr val="4374B7"/>
                </a:solidFill>
                <a:latin typeface="Helvetica Neue"/>
              </a:rPr>
              <a:t>                         </a:t>
            </a:r>
            <a:r>
              <a:rPr lang="en-US" sz="1200" dirty="0"/>
              <a:t/>
            </a:r>
            <a:br>
              <a:rPr lang="en-US" sz="1200" dirty="0"/>
            </a:br>
            <a:r>
              <a:rPr lang="en-US" dirty="0">
                <a:solidFill>
                  <a:srgbClr val="000000"/>
                </a:solidFill>
                <a:latin typeface="Helvetica Neue"/>
              </a:rPr>
              <a:t>Peer Instruction in Discrete Mathematics by </a:t>
            </a:r>
            <a:r>
              <a:rPr lang="en-US" dirty="0">
                <a:solidFill>
                  <a:srgbClr val="4374B7"/>
                </a:solidFill>
                <a:latin typeface="Helvetica Neue"/>
                <a:hlinkClick r:id="rId9"/>
              </a:rPr>
              <a:t>Cynthia </a:t>
            </a:r>
            <a:r>
              <a:rPr lang="en-US" dirty="0" err="1">
                <a:solidFill>
                  <a:srgbClr val="4374B7"/>
                </a:solidFill>
                <a:latin typeface="Helvetica Neue"/>
                <a:hlinkClick r:id="rId9"/>
              </a:rPr>
              <a:t>Lee</a:t>
            </a:r>
            <a:r>
              <a:rPr lang="en-US" dirty="0" err="1">
                <a:solidFill>
                  <a:srgbClr val="000000"/>
                </a:solidFill>
                <a:latin typeface="Helvetica Neue"/>
              </a:rPr>
              <a:t>is</a:t>
            </a:r>
            <a:r>
              <a:rPr lang="en-US" dirty="0">
                <a:solidFill>
                  <a:srgbClr val="000000"/>
                </a:solidFill>
                <a:latin typeface="Helvetica Neue"/>
              </a:rPr>
              <a:t> licensed under a </a:t>
            </a:r>
            <a:r>
              <a:rPr lang="en-US" dirty="0">
                <a:solidFill>
                  <a:srgbClr val="4374B7"/>
                </a:solidFill>
                <a:latin typeface="Helvetica Neue"/>
                <a:hlinkClick r:id="rId7"/>
              </a:rPr>
              <a:t>Creative Commons Attribution-</a:t>
            </a:r>
            <a:r>
              <a:rPr lang="en-US" dirty="0" err="1">
                <a:solidFill>
                  <a:srgbClr val="4374B7"/>
                </a:solidFill>
                <a:latin typeface="Helvetica Neue"/>
                <a:hlinkClick r:id="rId7"/>
              </a:rPr>
              <a:t>NonCommercial</a:t>
            </a:r>
            <a:r>
              <a:rPr lang="en-US" dirty="0">
                <a:solidFill>
                  <a:srgbClr val="4374B7"/>
                </a:solidFill>
                <a:latin typeface="Helvetica Neue"/>
                <a:hlinkClick r:id="rId7"/>
              </a:rPr>
              <a:t>-</a:t>
            </a:r>
            <a:r>
              <a:rPr lang="en-US" dirty="0" err="1">
                <a:solidFill>
                  <a:srgbClr val="4374B7"/>
                </a:solidFill>
                <a:latin typeface="Helvetica Neue"/>
                <a:hlinkClick r:id="rId7"/>
              </a:rPr>
              <a:t>ShareAlike</a:t>
            </a:r>
            <a:r>
              <a:rPr lang="en-US" dirty="0">
                <a:solidFill>
                  <a:srgbClr val="4374B7"/>
                </a:solidFill>
                <a:latin typeface="Helvetica Neue"/>
                <a:hlinkClick r:id="rId7"/>
              </a:rPr>
              <a:t> 4.0 International License</a:t>
            </a:r>
            <a:r>
              <a:rPr lang="en-US" dirty="0">
                <a:solidFill>
                  <a:srgbClr val="000000"/>
                </a:solidFill>
                <a:latin typeface="Helvetica Neue"/>
              </a:rPr>
              <a:t>.</a:t>
            </a:r>
            <a:r>
              <a:rPr lang="en-US" sz="1200" dirty="0"/>
              <a:t/>
            </a:r>
            <a:br>
              <a:rPr lang="en-US" sz="1200" dirty="0"/>
            </a:br>
            <a:r>
              <a:rPr lang="en-US" dirty="0">
                <a:solidFill>
                  <a:srgbClr val="000000"/>
                </a:solidFill>
                <a:latin typeface="Helvetica Neue"/>
              </a:rPr>
              <a:t>Based on a work at </a:t>
            </a:r>
            <a:r>
              <a:rPr lang="en-US" dirty="0">
                <a:solidFill>
                  <a:srgbClr val="4374B7"/>
                </a:solidFill>
                <a:latin typeface="Helvetica Neue"/>
                <a:hlinkClick r:id="rId9"/>
              </a:rPr>
              <a:t>http://peerinstruction4cs.org</a:t>
            </a:r>
            <a:r>
              <a:rPr lang="en-US" dirty="0">
                <a:solidFill>
                  <a:srgbClr val="000000"/>
                </a:solidFill>
                <a:latin typeface="Helvetica Neue"/>
              </a:rPr>
              <a:t>.</a:t>
            </a:r>
            <a:r>
              <a:rPr lang="en-US" sz="1200" dirty="0"/>
              <a:t/>
            </a:r>
            <a:br>
              <a:rPr lang="en-US" sz="1200" dirty="0"/>
            </a:br>
            <a:r>
              <a:rPr lang="en-US" dirty="0">
                <a:solidFill>
                  <a:srgbClr val="000000"/>
                </a:solidFill>
                <a:latin typeface="Helvetica Neue"/>
              </a:rPr>
              <a:t>Permissions beyond the scope of this license may be available at </a:t>
            </a:r>
            <a:r>
              <a:rPr lang="en-US" dirty="0">
                <a:solidFill>
                  <a:srgbClr val="4374B7"/>
                </a:solidFill>
                <a:latin typeface="Helvetica Neue"/>
                <a:hlinkClick r:id="rId9"/>
              </a:rPr>
              <a:t>http://peerinstruction4cs.org</a:t>
            </a:r>
            <a:r>
              <a:rPr lang="en-US" dirty="0">
                <a:solidFill>
                  <a:srgbClr val="000000"/>
                </a:solidFill>
                <a:latin typeface="Helvetica Neue"/>
              </a:rPr>
              <a:t>.</a:t>
            </a:r>
            <a:r>
              <a:rPr lang="en-US" sz="1200" dirty="0"/>
              <a:t> </a:t>
            </a:r>
            <a:endParaRPr lang="en-US" dirty="0"/>
          </a:p>
        </p:txBody>
      </p:sp>
    </p:spTree>
    <p:extLst>
      <p:ext uri="{BB962C8B-B14F-4D97-AF65-F5344CB8AC3E}">
        <p14:creationId xmlns:p14="http://schemas.microsoft.com/office/powerpoint/2010/main" val="3920088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Rules for what you do in this course</a:t>
            </a:r>
            <a:endParaRPr lang="en-US" dirty="0"/>
          </a:p>
        </p:txBody>
      </p:sp>
      <p:sp>
        <p:nvSpPr>
          <p:cNvPr id="3" name="Content Placeholder 2"/>
          <p:cNvSpPr>
            <a:spLocks noGrp="1"/>
          </p:cNvSpPr>
          <p:nvPr>
            <p:ph idx="1"/>
            <p:custDataLst>
              <p:tags r:id="rId2"/>
            </p:custDataLst>
          </p:nvPr>
        </p:nvSpPr>
        <p:spPr>
          <a:xfrm>
            <a:off x="457200" y="2362200"/>
            <a:ext cx="8153400" cy="4038600"/>
          </a:xfrm>
        </p:spPr>
        <p:txBody>
          <a:bodyPr>
            <a:normAutofit/>
          </a:bodyPr>
          <a:lstStyle/>
          <a:p>
            <a:r>
              <a:rPr lang="en-US" dirty="0" smtClean="0"/>
              <a:t>Reading quizzes</a:t>
            </a:r>
          </a:p>
          <a:p>
            <a:pPr lvl="1"/>
            <a:r>
              <a:rPr lang="en-US" dirty="0" smtClean="0">
                <a:solidFill>
                  <a:schemeClr val="accent5"/>
                </a:solidFill>
              </a:rPr>
              <a:t>Yes:</a:t>
            </a:r>
          </a:p>
          <a:p>
            <a:pPr lvl="2"/>
            <a:r>
              <a:rPr lang="en-US" dirty="0" smtClean="0"/>
              <a:t>Open book, though being able to answer book is a good sign</a:t>
            </a:r>
          </a:p>
          <a:p>
            <a:pPr lvl="2"/>
            <a:r>
              <a:rPr lang="en-US" dirty="0" smtClean="0"/>
              <a:t>You can retry a question if you answer incorrectly (small penalty), and you can take as much time as you need</a:t>
            </a:r>
          </a:p>
          <a:p>
            <a:pPr lvl="2"/>
            <a:r>
              <a:rPr lang="en-US" dirty="0" smtClean="0"/>
              <a:t>Complete them individually</a:t>
            </a:r>
          </a:p>
          <a:p>
            <a:pPr lvl="1"/>
            <a:r>
              <a:rPr lang="en-US" dirty="0" smtClean="0">
                <a:solidFill>
                  <a:schemeClr val="accent2"/>
                </a:solidFill>
              </a:rPr>
              <a:t>No:</a:t>
            </a:r>
          </a:p>
          <a:p>
            <a:pPr lvl="2"/>
            <a:r>
              <a:rPr lang="en-US" dirty="0" smtClean="0"/>
              <a:t>Sharing answers on a reading quiz is as inappropriate as sharing answers on an in-class exam—don’t do it</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10</a:t>
            </a:fld>
            <a:endParaRPr lang="en-US"/>
          </a:p>
        </p:txBody>
      </p:sp>
    </p:spTree>
    <p:extLst>
      <p:ext uri="{BB962C8B-B14F-4D97-AF65-F5344CB8AC3E}">
        <p14:creationId xmlns:p14="http://schemas.microsoft.com/office/powerpoint/2010/main" val="86579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pPr lvl="0"/>
            <a:r>
              <a:rPr lang="en-US" dirty="0" smtClean="0"/>
              <a:t>Rules for what you do in this course</a:t>
            </a:r>
            <a:endParaRPr lang="en-US" dirty="0"/>
          </a:p>
        </p:txBody>
      </p:sp>
      <p:sp>
        <p:nvSpPr>
          <p:cNvPr id="3" name="Content Placeholder 2"/>
          <p:cNvSpPr>
            <a:spLocks noGrp="1"/>
          </p:cNvSpPr>
          <p:nvPr>
            <p:ph idx="1"/>
            <p:custDataLst>
              <p:tags r:id="rId2"/>
            </p:custDataLst>
          </p:nvPr>
        </p:nvSpPr>
        <p:spPr>
          <a:xfrm>
            <a:off x="685800" y="2286000"/>
            <a:ext cx="7772400" cy="3962400"/>
          </a:xfrm>
        </p:spPr>
        <p:txBody>
          <a:bodyPr>
            <a:normAutofit/>
          </a:bodyPr>
          <a:lstStyle/>
          <a:p>
            <a:pPr lvl="0"/>
            <a:r>
              <a:rPr lang="en-US" dirty="0" smtClean="0"/>
              <a:t>Homework</a:t>
            </a:r>
          </a:p>
          <a:p>
            <a:pPr lvl="1"/>
            <a:r>
              <a:rPr lang="en-US" dirty="0" smtClean="0">
                <a:solidFill>
                  <a:schemeClr val="accent5"/>
                </a:solidFill>
              </a:rPr>
              <a:t>Please work in groups</a:t>
            </a:r>
          </a:p>
          <a:p>
            <a:pPr lvl="1"/>
            <a:r>
              <a:rPr lang="en-US" dirty="0" smtClean="0">
                <a:solidFill>
                  <a:schemeClr val="accent5"/>
                </a:solidFill>
              </a:rPr>
              <a:t>Use </a:t>
            </a:r>
            <a:r>
              <a:rPr lang="en-US" dirty="0" err="1" smtClean="0">
                <a:solidFill>
                  <a:schemeClr val="accent5"/>
                </a:solidFill>
              </a:rPr>
              <a:t>moodle</a:t>
            </a:r>
            <a:r>
              <a:rPr lang="en-US" dirty="0" smtClean="0">
                <a:solidFill>
                  <a:schemeClr val="accent5"/>
                </a:solidFill>
              </a:rPr>
              <a:t> to post advertisements looking for groups, or announcing group availability</a:t>
            </a:r>
          </a:p>
          <a:p>
            <a:pPr lvl="1"/>
            <a:r>
              <a:rPr lang="en-US" i="1" dirty="0" smtClean="0">
                <a:solidFill>
                  <a:schemeClr val="accent5"/>
                </a:solidFill>
              </a:rPr>
              <a:t>Example: “Hey a bunch of us are in S&amp;E library right now until about midnight if anyone wants to join us.”</a:t>
            </a:r>
          </a:p>
          <a:p>
            <a:pPr lvl="1"/>
            <a:endParaRPr lang="en-US" i="1" dirty="0" smtClean="0">
              <a:solidFill>
                <a:schemeClr val="accent5"/>
              </a:solidFill>
            </a:endParaRPr>
          </a:p>
          <a:p>
            <a:r>
              <a:rPr lang="en-US" dirty="0" smtClean="0">
                <a:solidFill>
                  <a:schemeClr val="tx1"/>
                </a:solidFill>
              </a:rPr>
              <a:t>Best preparation for midterm / final</a:t>
            </a:r>
          </a:p>
          <a:p>
            <a:pPr lvl="1"/>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11</a:t>
            </a:fld>
            <a:endParaRPr lang="en-US"/>
          </a:p>
        </p:txBody>
      </p:sp>
    </p:spTree>
    <p:extLst>
      <p:ext uri="{BB962C8B-B14F-4D97-AF65-F5344CB8AC3E}">
        <p14:creationId xmlns:p14="http://schemas.microsoft.com/office/powerpoint/2010/main" val="1831079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About the textbook</a:t>
            </a:r>
            <a:endParaRPr lang="en-US" dirty="0"/>
          </a:p>
        </p:txBody>
      </p:sp>
      <p:sp>
        <p:nvSpPr>
          <p:cNvPr id="3" name="Content Placeholder 2"/>
          <p:cNvSpPr>
            <a:spLocks noGrp="1"/>
          </p:cNvSpPr>
          <p:nvPr>
            <p:ph idx="1"/>
            <p:custDataLst>
              <p:tags r:id="rId2"/>
            </p:custDataLst>
          </p:nvPr>
        </p:nvSpPr>
        <p:spPr>
          <a:xfrm>
            <a:off x="1043492" y="2323652"/>
            <a:ext cx="6777317" cy="3848548"/>
          </a:xfrm>
        </p:spPr>
        <p:txBody>
          <a:bodyPr>
            <a:normAutofit fontScale="92500" lnSpcReduction="10000"/>
          </a:bodyPr>
          <a:lstStyle/>
          <a:p>
            <a:r>
              <a:rPr lang="en-US" b="1" dirty="0" smtClean="0"/>
              <a:t>Required textbook:</a:t>
            </a:r>
          </a:p>
          <a:p>
            <a:pPr lvl="1"/>
            <a:r>
              <a:rPr lang="en-US" i="1" dirty="0" smtClean="0"/>
              <a:t>Essentials of Discrete Mathematics </a:t>
            </a:r>
            <a:r>
              <a:rPr lang="en-US" dirty="0" smtClean="0"/>
              <a:t>by David J. Hunter</a:t>
            </a:r>
          </a:p>
          <a:p>
            <a:endParaRPr lang="en-US" dirty="0"/>
          </a:p>
          <a:p>
            <a:r>
              <a:rPr lang="en-US" b="1" dirty="0" smtClean="0"/>
              <a:t>Optional for extra study help:</a:t>
            </a:r>
          </a:p>
          <a:p>
            <a:pPr lvl="1"/>
            <a:r>
              <a:rPr lang="en-US" i="1" dirty="0" smtClean="0"/>
              <a:t>Discrete Mathematics with Applications </a:t>
            </a:r>
            <a:r>
              <a:rPr lang="en-US" dirty="0" smtClean="0"/>
              <a:t>by Susanna </a:t>
            </a:r>
            <a:r>
              <a:rPr lang="en-US" dirty="0" err="1" smtClean="0"/>
              <a:t>Epp</a:t>
            </a:r>
            <a:endParaRPr lang="en-US" dirty="0" smtClean="0"/>
          </a:p>
          <a:p>
            <a:pPr lvl="1"/>
            <a:r>
              <a:rPr lang="en-US" dirty="0" smtClean="0"/>
              <a:t>Tends to be very verbose. It is also very expensive, but an older edition would be an inexpensive and worthwhile addition to your studying if you feel you could benefit from more lengthy explanations.</a:t>
            </a:r>
            <a:endParaRPr lang="en-US" i="1" dirty="0" smtClean="0"/>
          </a:p>
        </p:txBody>
      </p:sp>
    </p:spTree>
    <p:extLst>
      <p:ext uri="{BB962C8B-B14F-4D97-AF65-F5344CB8AC3E}">
        <p14:creationId xmlns:p14="http://schemas.microsoft.com/office/powerpoint/2010/main" val="2782630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is Discrete Mathematics?</a:t>
            </a:r>
            <a:endParaRPr lang="en-US" dirty="0"/>
          </a:p>
        </p:txBody>
      </p:sp>
      <p:sp>
        <p:nvSpPr>
          <p:cNvPr id="3" name="Content Placeholder 2"/>
          <p:cNvSpPr>
            <a:spLocks noGrp="1"/>
          </p:cNvSpPr>
          <p:nvPr>
            <p:ph idx="1"/>
            <p:custDataLst>
              <p:tags r:id="rId2"/>
            </p:custDataLst>
          </p:nvPr>
        </p:nvSpPr>
        <p:spPr/>
        <p:txBody>
          <a:bodyPr>
            <a:normAutofit fontScale="92500" lnSpcReduction="20000"/>
          </a:bodyPr>
          <a:lstStyle/>
          <a:p>
            <a:r>
              <a:rPr lang="en-US" dirty="0" smtClean="0"/>
              <a:t>Training in the mathematical techniques and </a:t>
            </a:r>
            <a:r>
              <a:rPr lang="en-US" i="1" dirty="0" smtClean="0"/>
              <a:t>ways of thinking </a:t>
            </a:r>
            <a:r>
              <a:rPr lang="en-US" dirty="0" smtClean="0"/>
              <a:t>that you will need to succeed in a CSE major, and as a computer programmer</a:t>
            </a:r>
          </a:p>
          <a:p>
            <a:endParaRPr lang="en-US" dirty="0" smtClean="0"/>
          </a:p>
          <a:p>
            <a:r>
              <a:rPr lang="en-US" dirty="0" smtClean="0"/>
              <a:t>We’ll spend a great deal of time focusing on logic</a:t>
            </a:r>
          </a:p>
          <a:p>
            <a:pPr lvl="1"/>
            <a:r>
              <a:rPr lang="en-US" dirty="0" smtClean="0"/>
              <a:t>Logical thinking</a:t>
            </a:r>
          </a:p>
          <a:p>
            <a:pPr lvl="1"/>
            <a:r>
              <a:rPr lang="en-US" dirty="0" smtClean="0"/>
              <a:t>Hardware logic</a:t>
            </a:r>
          </a:p>
          <a:p>
            <a:pPr lvl="1"/>
            <a:r>
              <a:rPr lang="en-US" dirty="0" smtClean="0"/>
              <a:t>Programming logic</a:t>
            </a:r>
          </a:p>
          <a:p>
            <a:pPr lvl="1"/>
            <a:r>
              <a:rPr lang="en-US" dirty="0" smtClean="0"/>
              <a:t>Logical argument and proof</a:t>
            </a:r>
          </a:p>
        </p:txBody>
      </p:sp>
    </p:spTree>
    <p:extLst>
      <p:ext uri="{BB962C8B-B14F-4D97-AF65-F5344CB8AC3E}">
        <p14:creationId xmlns:p14="http://schemas.microsoft.com/office/powerpoint/2010/main" val="2148938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762000"/>
            <a:ext cx="7024744" cy="1143000"/>
          </a:xfrm>
        </p:spPr>
        <p:txBody>
          <a:bodyPr/>
          <a:lstStyle/>
          <a:p>
            <a:r>
              <a:rPr lang="en-US" dirty="0" smtClean="0"/>
              <a:t>Logical reasoning</a:t>
            </a:r>
            <a:endParaRPr lang="en-US" dirty="0"/>
          </a:p>
        </p:txBody>
      </p:sp>
      <p:sp>
        <p:nvSpPr>
          <p:cNvPr id="3" name="Content Placeholder 2"/>
          <p:cNvSpPr>
            <a:spLocks noGrp="1"/>
          </p:cNvSpPr>
          <p:nvPr>
            <p:ph idx="1"/>
            <p:custDataLst>
              <p:tags r:id="rId2"/>
            </p:custDataLst>
          </p:nvPr>
        </p:nvSpPr>
        <p:spPr>
          <a:xfrm>
            <a:off x="1043492" y="2095052"/>
            <a:ext cx="6777317" cy="4153348"/>
          </a:xfrm>
        </p:spPr>
        <p:txBody>
          <a:bodyPr>
            <a:normAutofit fontScale="92500" lnSpcReduction="20000"/>
          </a:bodyPr>
          <a:lstStyle/>
          <a:p>
            <a:r>
              <a:rPr lang="en-US" dirty="0" smtClean="0"/>
              <a:t>It makes all other progress and innovation possible!</a:t>
            </a:r>
          </a:p>
          <a:p>
            <a:r>
              <a:rPr lang="en-US" dirty="0" smtClean="0"/>
              <a:t>It saves us from scenes like this: </a:t>
            </a:r>
            <a:r>
              <a:rPr lang="en-US" dirty="0">
                <a:hlinkClick r:id="rId4"/>
              </a:rPr>
              <a:t>http://</a:t>
            </a:r>
            <a:r>
              <a:rPr lang="en-US" dirty="0" smtClean="0">
                <a:hlinkClick r:id="rId4"/>
              </a:rPr>
              <a:t>www.youtube.com/watch?v=zrzMhU_4m-g</a:t>
            </a:r>
            <a:endParaRPr lang="en-US" dirty="0"/>
          </a:p>
          <a:p>
            <a:r>
              <a:rPr lang="en-US" dirty="0" smtClean="0"/>
              <a:t>We will look at logic from a highly formal, mathematical perspective that allows us to be much more accurate than just “what makes sense”</a:t>
            </a:r>
          </a:p>
          <a:p>
            <a:pPr lvl="1"/>
            <a:r>
              <a:rPr lang="en-US" dirty="0" smtClean="0"/>
              <a:t>Many things that we can discover with proof and logic are </a:t>
            </a:r>
            <a:r>
              <a:rPr lang="en-US" b="1" dirty="0" smtClean="0"/>
              <a:t>very </a:t>
            </a:r>
            <a:r>
              <a:rPr lang="en-US" dirty="0" smtClean="0"/>
              <a:t>counter-intuitive! </a:t>
            </a:r>
          </a:p>
          <a:p>
            <a:pPr lvl="1"/>
            <a:r>
              <a:rPr lang="en-US" dirty="0" smtClean="0"/>
              <a:t>We have to rely on our formal approach, not just intuition about what seems to make sense</a:t>
            </a:r>
          </a:p>
        </p:txBody>
      </p:sp>
    </p:spTree>
    <p:extLst>
      <p:ext uri="{BB962C8B-B14F-4D97-AF65-F5344CB8AC3E}">
        <p14:creationId xmlns:p14="http://schemas.microsoft.com/office/powerpoint/2010/main" val="107369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Analogy to algebra</a:t>
            </a:r>
            <a:endParaRPr lang="en-US" dirty="0"/>
          </a:p>
        </p:txBody>
      </p:sp>
      <p:sp>
        <p:nvSpPr>
          <p:cNvPr id="3" name="Content Placeholder 2"/>
          <p:cNvSpPr>
            <a:spLocks noGrp="1"/>
          </p:cNvSpPr>
          <p:nvPr>
            <p:ph idx="1"/>
            <p:custDataLst>
              <p:tags r:id="rId2"/>
            </p:custDataLst>
          </p:nvPr>
        </p:nvSpPr>
        <p:spPr/>
        <p:txBody>
          <a:bodyPr>
            <a:normAutofit fontScale="92500"/>
          </a:bodyPr>
          <a:lstStyle/>
          <a:p>
            <a:r>
              <a:rPr lang="en-US" dirty="0" smtClean="0"/>
              <a:t>2x + 6    ?=     2 (x + 3)</a:t>
            </a:r>
          </a:p>
          <a:p>
            <a:r>
              <a:rPr lang="en-US" dirty="0" smtClean="0"/>
              <a:t>How do we know these are equal?</a:t>
            </a:r>
          </a:p>
          <a:p>
            <a:pPr marL="525780" indent="-457200">
              <a:buFont typeface="+mj-lt"/>
              <a:buAutoNum type="alphaUcPeriod"/>
            </a:pPr>
            <a:r>
              <a:rPr lang="en-US" dirty="0" smtClean="0"/>
              <a:t>We can try out several values of x, like 3, -3, 1.3333… and see that both sides are equal (have to be sure to try “weird”/different examples not just obvious ones)</a:t>
            </a:r>
          </a:p>
          <a:p>
            <a:pPr marL="525780" indent="-457200">
              <a:buFont typeface="+mj-lt"/>
              <a:buAutoNum type="alphaUcPeriod"/>
            </a:pPr>
            <a:r>
              <a:rPr lang="en-US" dirty="0" smtClean="0"/>
              <a:t>We can try every single value of x and check that both sides are equal</a:t>
            </a:r>
          </a:p>
          <a:p>
            <a:pPr marL="525780" indent="-457200">
              <a:buFont typeface="+mj-lt"/>
              <a:buAutoNum type="alphaUcPeriod"/>
            </a:pPr>
            <a:r>
              <a:rPr lang="en-US" dirty="0" smtClean="0"/>
              <a:t>Other/None/More than one</a:t>
            </a:r>
            <a:endParaRPr lang="en-US" dirty="0"/>
          </a:p>
        </p:txBody>
      </p:sp>
    </p:spTree>
    <p:extLst>
      <p:ext uri="{BB962C8B-B14F-4D97-AF65-F5344CB8AC3E}">
        <p14:creationId xmlns:p14="http://schemas.microsoft.com/office/powerpoint/2010/main" val="669690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Today’s Topics</a:t>
            </a:r>
            <a:endParaRPr lang="en-US" dirty="0"/>
          </a:p>
        </p:txBody>
      </p:sp>
      <p:sp>
        <p:nvSpPr>
          <p:cNvPr id="3" name="Content Placeholder 2"/>
          <p:cNvSpPr>
            <a:spLocks noGrp="1"/>
          </p:cNvSpPr>
          <p:nvPr>
            <p:ph idx="1"/>
            <p:custDataLst>
              <p:tags r:id="rId2"/>
            </p:custDataLst>
          </p:nvPr>
        </p:nvSpPr>
        <p:spPr/>
        <p:txBody>
          <a:bodyPr>
            <a:normAutofit/>
          </a:bodyPr>
          <a:lstStyle/>
          <a:p>
            <a:pPr marL="514350" indent="-514350">
              <a:buFont typeface="+mj-lt"/>
              <a:buAutoNum type="arabicPeriod"/>
            </a:pPr>
            <a:r>
              <a:rPr lang="en-US" dirty="0" smtClean="0"/>
              <a:t>Introduce myself to you</a:t>
            </a:r>
          </a:p>
          <a:p>
            <a:pPr marL="514350" indent="-514350">
              <a:buFont typeface="+mj-lt"/>
              <a:buAutoNum type="arabicPeriod"/>
            </a:pPr>
            <a:r>
              <a:rPr lang="en-US" dirty="0" smtClean="0"/>
              <a:t>Course structure and procedures: </a:t>
            </a:r>
          </a:p>
          <a:p>
            <a:pPr lvl="1"/>
            <a:r>
              <a:rPr lang="en-US" dirty="0"/>
              <a:t>Your </a:t>
            </a:r>
            <a:r>
              <a:rPr lang="en-US" dirty="0" smtClean="0"/>
              <a:t>Grade</a:t>
            </a:r>
          </a:p>
          <a:p>
            <a:pPr lvl="1"/>
            <a:r>
              <a:rPr lang="en-US" dirty="0" smtClean="0"/>
              <a:t>My role</a:t>
            </a:r>
          </a:p>
          <a:p>
            <a:pPr lvl="1"/>
            <a:r>
              <a:rPr lang="en-US" dirty="0" smtClean="0"/>
              <a:t>Your role</a:t>
            </a:r>
          </a:p>
          <a:p>
            <a:pPr marL="525780" indent="-457200">
              <a:buFont typeface="+mj-lt"/>
              <a:buAutoNum type="arabicPeriod"/>
            </a:pPr>
            <a:r>
              <a:rPr lang="en-US" dirty="0" smtClean="0"/>
              <a:t>Introduce Discrete Mathematics</a:t>
            </a:r>
          </a:p>
          <a:p>
            <a:pPr lvl="1"/>
            <a:endParaRPr lang="en-US" dirty="0" smtClean="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dirty="0"/>
          </a:p>
        </p:txBody>
      </p:sp>
    </p:spTree>
    <p:extLst>
      <p:ext uri="{BB962C8B-B14F-4D97-AF65-F5344CB8AC3E}">
        <p14:creationId xmlns:p14="http://schemas.microsoft.com/office/powerpoint/2010/main" val="8685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533400"/>
            <a:ext cx="7772400" cy="1143000"/>
          </a:xfrm>
        </p:spPr>
        <p:txBody>
          <a:bodyPr/>
          <a:lstStyle/>
          <a:p>
            <a:r>
              <a:rPr lang="en-US" dirty="0" smtClean="0"/>
              <a:t>The Basics: Your Grade</a:t>
            </a:r>
            <a:endParaRPr lang="en-US" dirty="0"/>
          </a:p>
        </p:txBody>
      </p:sp>
      <p:sp>
        <p:nvSpPr>
          <p:cNvPr id="3" name="Content Placeholder 2"/>
          <p:cNvSpPr>
            <a:spLocks noGrp="1"/>
          </p:cNvSpPr>
          <p:nvPr>
            <p:ph idx="1"/>
            <p:custDataLst>
              <p:tags r:id="rId2"/>
            </p:custDataLst>
          </p:nvPr>
        </p:nvSpPr>
        <p:spPr>
          <a:xfrm>
            <a:off x="990600" y="1752600"/>
            <a:ext cx="7162800" cy="4319451"/>
          </a:xfrm>
        </p:spPr>
        <p:txBody>
          <a:bodyPr>
            <a:normAutofit/>
          </a:bodyPr>
          <a:lstStyle/>
          <a:p>
            <a:r>
              <a:rPr lang="en-US" dirty="0" smtClean="0">
                <a:sym typeface="Wingdings" pitchFamily="2" charset="2"/>
              </a:rPr>
              <a:t>5% Clickers</a:t>
            </a:r>
          </a:p>
          <a:p>
            <a:pPr lvl="1"/>
            <a:r>
              <a:rPr lang="en-US" dirty="0" smtClean="0">
                <a:sym typeface="Wingdings" pitchFamily="2" charset="2"/>
              </a:rPr>
              <a:t>Participation only, </a:t>
            </a:r>
            <a:r>
              <a:rPr lang="en-US" i="1" dirty="0" smtClean="0">
                <a:sym typeface="Wingdings" pitchFamily="2" charset="2"/>
              </a:rPr>
              <a:t>not correctness</a:t>
            </a:r>
            <a:endParaRPr lang="en-US" dirty="0" smtClean="0">
              <a:sym typeface="Wingdings" pitchFamily="2" charset="2"/>
            </a:endParaRPr>
          </a:p>
          <a:p>
            <a:pPr lvl="1"/>
            <a:r>
              <a:rPr lang="en-US" dirty="0" smtClean="0">
                <a:sym typeface="Wingdings" pitchFamily="2" charset="2"/>
              </a:rPr>
              <a:t>Answer at least 80% to get credit for that lecture, drop 2 lectures (today is a grace period)</a:t>
            </a:r>
          </a:p>
          <a:p>
            <a:r>
              <a:rPr lang="en-US" dirty="0" smtClean="0">
                <a:sym typeface="Wingdings" pitchFamily="2" charset="2"/>
              </a:rPr>
              <a:t>5% Reading quizzes</a:t>
            </a:r>
          </a:p>
          <a:p>
            <a:r>
              <a:rPr lang="en-US" dirty="0" smtClean="0">
                <a:sym typeface="Wingdings" pitchFamily="2" charset="2"/>
              </a:rPr>
              <a:t>20% Midterm (best 2 out of 3)</a:t>
            </a:r>
          </a:p>
          <a:p>
            <a:r>
              <a:rPr lang="en-US" dirty="0" smtClean="0">
                <a:sym typeface="Wingdings" pitchFamily="2" charset="2"/>
              </a:rPr>
              <a:t>50% Final Exam</a:t>
            </a:r>
          </a:p>
          <a:p>
            <a:r>
              <a:rPr lang="en-US" i="1" dirty="0" smtClean="0">
                <a:solidFill>
                  <a:schemeClr val="bg1">
                    <a:lumMod val="65000"/>
                  </a:schemeClr>
                </a:solidFill>
                <a:sym typeface="Wingdings" pitchFamily="2" charset="2"/>
              </a:rPr>
              <a:t>Weekly homework is not graded</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a:t>
            </a:fld>
            <a:endParaRPr lang="en-US"/>
          </a:p>
        </p:txBody>
      </p:sp>
    </p:spTree>
    <p:extLst>
      <p:ext uri="{BB962C8B-B14F-4D97-AF65-F5344CB8AC3E}">
        <p14:creationId xmlns:p14="http://schemas.microsoft.com/office/powerpoint/2010/main" val="264690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762000"/>
            <a:ext cx="7024744" cy="1143000"/>
          </a:xfrm>
        </p:spPr>
        <p:txBody>
          <a:bodyPr/>
          <a:lstStyle/>
          <a:p>
            <a:r>
              <a:rPr lang="en-US" dirty="0" smtClean="0"/>
              <a:t>What do I do in class?</a:t>
            </a:r>
            <a:endParaRPr lang="en-US" dirty="0"/>
          </a:p>
        </p:txBody>
      </p:sp>
      <p:sp>
        <p:nvSpPr>
          <p:cNvPr id="3" name="Content Placeholder 2"/>
          <p:cNvSpPr>
            <a:spLocks noGrp="1"/>
          </p:cNvSpPr>
          <p:nvPr>
            <p:ph idx="1"/>
            <p:custDataLst>
              <p:tags r:id="rId2"/>
            </p:custDataLst>
          </p:nvPr>
        </p:nvSpPr>
        <p:spPr>
          <a:xfrm>
            <a:off x="1043492" y="2057400"/>
            <a:ext cx="6957508" cy="3886200"/>
          </a:xfrm>
        </p:spPr>
        <p:txBody>
          <a:bodyPr>
            <a:normAutofit/>
          </a:bodyPr>
          <a:lstStyle/>
          <a:p>
            <a:r>
              <a:rPr lang="en-US" i="1" dirty="0" smtClean="0"/>
              <a:t>Think of me as your tutor</a:t>
            </a:r>
          </a:p>
          <a:p>
            <a:r>
              <a:rPr lang="en-US" dirty="0" smtClean="0"/>
              <a:t>Be your guide in inducing </a:t>
            </a:r>
            <a:r>
              <a:rPr lang="en-US" sz="2800" b="1" dirty="0" smtClean="0">
                <a:solidFill>
                  <a:schemeClr val="accent5"/>
                </a:solidFill>
              </a:rPr>
              <a:t>you</a:t>
            </a:r>
            <a:r>
              <a:rPr lang="en-US" dirty="0" smtClean="0">
                <a:solidFill>
                  <a:schemeClr val="accent5"/>
                </a:solidFill>
              </a:rPr>
              <a:t> </a:t>
            </a:r>
            <a:r>
              <a:rPr lang="en-US" dirty="0" smtClean="0"/>
              <a:t>to explore concepts</a:t>
            </a:r>
          </a:p>
          <a:p>
            <a:r>
              <a:rPr lang="en-US" dirty="0" smtClean="0"/>
              <a:t>Create situations and pose problems that set the scene for </a:t>
            </a:r>
            <a:r>
              <a:rPr lang="en-US" sz="2800" b="1" dirty="0" smtClean="0">
                <a:solidFill>
                  <a:schemeClr val="accent5"/>
                </a:solidFill>
              </a:rPr>
              <a:t>your</a:t>
            </a:r>
            <a:r>
              <a:rPr lang="en-US" sz="2800" dirty="0" smtClean="0">
                <a:solidFill>
                  <a:schemeClr val="accent5"/>
                </a:solidFill>
              </a:rPr>
              <a:t> </a:t>
            </a:r>
            <a:r>
              <a:rPr lang="en-US" dirty="0" smtClean="0"/>
              <a:t>exploration</a:t>
            </a:r>
          </a:p>
          <a:p>
            <a:r>
              <a:rPr lang="en-US" dirty="0" smtClean="0"/>
              <a:t>Answer </a:t>
            </a:r>
            <a:r>
              <a:rPr lang="en-US" sz="2800" b="1" dirty="0" smtClean="0">
                <a:solidFill>
                  <a:schemeClr val="accent5"/>
                </a:solidFill>
              </a:rPr>
              <a:t>your</a:t>
            </a:r>
            <a:r>
              <a:rPr lang="en-US" dirty="0" smtClean="0">
                <a:solidFill>
                  <a:schemeClr val="accent2"/>
                </a:solidFill>
              </a:rPr>
              <a:t> </a:t>
            </a:r>
            <a:r>
              <a:rPr lang="en-US" dirty="0" smtClean="0"/>
              <a:t>questions</a:t>
            </a:r>
          </a:p>
          <a:p>
            <a:r>
              <a:rPr lang="en-US" b="1" i="1" dirty="0" smtClean="0">
                <a:solidFill>
                  <a:schemeClr val="accent2"/>
                </a:solidFill>
              </a:rPr>
              <a:t>Not</a:t>
            </a:r>
            <a:r>
              <a:rPr lang="en-US" i="1" dirty="0" smtClean="0"/>
              <a:t> </a:t>
            </a:r>
            <a:r>
              <a:rPr lang="en-US" dirty="0" smtClean="0"/>
              <a:t>spend lecture reading the textbook to you with slightly different words</a:t>
            </a:r>
            <a:endParaRPr lang="en-US" i="1" dirty="0"/>
          </a:p>
          <a:p>
            <a:pPr marL="0" indent="0">
              <a:buNone/>
            </a:pPr>
            <a:endParaRPr lang="en-US" dirty="0" smtClean="0"/>
          </a:p>
        </p:txBody>
      </p:sp>
      <p:sp>
        <p:nvSpPr>
          <p:cNvPr id="5" name="Slide Number Placeholder 4"/>
          <p:cNvSpPr>
            <a:spLocks noGrp="1"/>
          </p:cNvSpPr>
          <p:nvPr>
            <p:ph type="sldNum" sz="quarter" idx="12"/>
            <p:custDataLst>
              <p:tags r:id="rId3"/>
            </p:custDataLst>
          </p:nvPr>
        </p:nvSpPr>
        <p:spPr/>
        <p:txBody>
          <a:bodyPr/>
          <a:lstStyle/>
          <a:p>
            <a:fld id="{3F8FD467-8539-4C68-8397-87CE2AA2A606}" type="slidenum">
              <a:rPr lang="en-US" smtClean="0"/>
              <a:pPr/>
              <a:t>4</a:t>
            </a:fld>
            <a:endParaRPr lang="en-US"/>
          </a:p>
        </p:txBody>
      </p:sp>
    </p:spTree>
    <p:extLst>
      <p:ext uri="{BB962C8B-B14F-4D97-AF65-F5344CB8AC3E}">
        <p14:creationId xmlns:p14="http://schemas.microsoft.com/office/powerpoint/2010/main" val="235007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66800" y="457200"/>
            <a:ext cx="7024744" cy="1143000"/>
          </a:xfrm>
        </p:spPr>
        <p:txBody>
          <a:bodyPr/>
          <a:lstStyle/>
          <a:p>
            <a:r>
              <a:rPr lang="en-US" dirty="0" smtClean="0"/>
              <a:t>What do you do in class?</a:t>
            </a:r>
            <a:endParaRPr lang="en-US" dirty="0"/>
          </a:p>
        </p:txBody>
      </p:sp>
      <p:sp>
        <p:nvSpPr>
          <p:cNvPr id="3" name="Content Placeholder 2"/>
          <p:cNvSpPr>
            <a:spLocks noGrp="1"/>
          </p:cNvSpPr>
          <p:nvPr>
            <p:ph idx="1"/>
            <p:custDataLst>
              <p:tags r:id="rId2"/>
            </p:custDataLst>
          </p:nvPr>
        </p:nvSpPr>
        <p:spPr>
          <a:xfrm>
            <a:off x="609600" y="1752600"/>
            <a:ext cx="8001000" cy="4419600"/>
          </a:xfrm>
        </p:spPr>
        <p:txBody>
          <a:bodyPr>
            <a:normAutofit/>
          </a:bodyPr>
          <a:lstStyle/>
          <a:p>
            <a:pPr marL="0" indent="0">
              <a:buNone/>
            </a:pPr>
            <a:r>
              <a:rPr lang="en-US" i="1" dirty="0" smtClean="0"/>
              <a:t>(before class, you prepared yourself by reading the textbook and answering the reading quiz in </a:t>
            </a:r>
            <a:r>
              <a:rPr lang="en-US" i="1" dirty="0" err="1" smtClean="0"/>
              <a:t>Moodle</a:t>
            </a:r>
            <a:r>
              <a:rPr lang="en-US" i="1" dirty="0" smtClean="0"/>
              <a:t>)</a:t>
            </a:r>
          </a:p>
          <a:p>
            <a:pPr marL="514350" indent="-514350">
              <a:buFont typeface="+mj-lt"/>
              <a:buAutoNum type="arabicPeriod"/>
            </a:pPr>
            <a:r>
              <a:rPr lang="en-US" dirty="0" smtClean="0">
                <a:solidFill>
                  <a:schemeClr val="accent5"/>
                </a:solidFill>
              </a:rPr>
              <a:t>I ask a question</a:t>
            </a:r>
          </a:p>
          <a:p>
            <a:pPr marL="514350" indent="-514350">
              <a:buFont typeface="+mj-lt"/>
              <a:buAutoNum type="arabicPeriod"/>
            </a:pPr>
            <a:r>
              <a:rPr lang="en-US" dirty="0" smtClean="0"/>
              <a:t>You first answer it by yourself </a:t>
            </a:r>
          </a:p>
          <a:p>
            <a:pPr marL="514350" indent="-514350">
              <a:buFont typeface="+mj-lt"/>
              <a:buAutoNum type="arabicPeriod"/>
            </a:pPr>
            <a:r>
              <a:rPr lang="en-US" dirty="0" smtClean="0"/>
              <a:t>Then discuss in assigned groups of 3-4 students</a:t>
            </a:r>
            <a:endParaRPr lang="en-US" dirty="0"/>
          </a:p>
          <a:p>
            <a:pPr marL="914400" lvl="1" indent="-514350"/>
            <a:r>
              <a:rPr lang="en-US" dirty="0" smtClean="0">
                <a:solidFill>
                  <a:schemeClr val="accent5"/>
                </a:solidFill>
              </a:rPr>
              <a:t>Like a jury, you must come to a unanimous decision</a:t>
            </a:r>
          </a:p>
          <a:p>
            <a:pPr marL="914400" lvl="1" indent="-514350"/>
            <a:r>
              <a:rPr lang="en-US" dirty="0" smtClean="0"/>
              <a:t>Answer the question a second time</a:t>
            </a:r>
          </a:p>
          <a:p>
            <a:pPr marL="514350" indent="-514350">
              <a:buFont typeface="+mj-lt"/>
              <a:buAutoNum type="arabicPeriod"/>
            </a:pPr>
            <a:r>
              <a:rPr lang="en-US" dirty="0" smtClean="0"/>
              <a:t>I will ask groups to share their insights, and I will provide additional clarification as needed</a:t>
            </a:r>
            <a:endParaRPr lang="en-US" dirty="0"/>
          </a:p>
        </p:txBody>
      </p:sp>
      <p:sp>
        <p:nvSpPr>
          <p:cNvPr id="6" name="Slide Number Placeholder 5"/>
          <p:cNvSpPr>
            <a:spLocks noGrp="1"/>
          </p:cNvSpPr>
          <p:nvPr>
            <p:ph type="sldNum" sz="quarter" idx="12"/>
            <p:custDataLst>
              <p:tags r:id="rId3"/>
            </p:custDataLst>
          </p:nvPr>
        </p:nvSpPr>
        <p:spPr/>
        <p:txBody>
          <a:bodyPr/>
          <a:lstStyle/>
          <a:p>
            <a:fld id="{3F8FD467-8539-4C68-8397-87CE2AA2A606}" type="slidenum">
              <a:rPr lang="en-US" smtClean="0"/>
              <a:pPr/>
              <a:t>5</a:t>
            </a:fld>
            <a:endParaRPr lang="en-US"/>
          </a:p>
        </p:txBody>
      </p:sp>
      <p:sp>
        <p:nvSpPr>
          <p:cNvPr id="5" name="Rectangle 4" hidden="1"/>
          <p:cNvSpPr/>
          <p:nvPr>
            <p:custDataLst>
              <p:tags r:id="rId4"/>
            </p:custDataLst>
          </p:nvPr>
        </p:nvSpPr>
        <p:spPr>
          <a:xfrm>
            <a:off x="5638800" y="2895600"/>
            <a:ext cx="3200400" cy="369332"/>
          </a:xfrm>
          <a:prstGeom prst="rect">
            <a:avLst/>
          </a:prstGeom>
          <a:solidFill>
            <a:schemeClr val="accent1"/>
          </a:solidFill>
        </p:spPr>
        <p:txBody>
          <a:bodyPr wrap="square">
            <a:spAutoFit/>
          </a:bodyPr>
          <a:lstStyle/>
          <a:p>
            <a:r>
              <a:rPr lang="en-US" dirty="0" smtClean="0"/>
              <a:t>The ideas, not your neighbors</a:t>
            </a:r>
            <a:endParaRPr lang="en-US" dirty="0"/>
          </a:p>
        </p:txBody>
      </p:sp>
    </p:spTree>
    <p:extLst>
      <p:ext uri="{BB962C8B-B14F-4D97-AF65-F5344CB8AC3E}">
        <p14:creationId xmlns:p14="http://schemas.microsoft.com/office/powerpoint/2010/main" val="346829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Have you used clickers before?</a:t>
            </a:r>
            <a:endParaRPr lang="en-US" dirty="0"/>
          </a:p>
        </p:txBody>
      </p:sp>
      <p:sp>
        <p:nvSpPr>
          <p:cNvPr id="3" name="Content Placeholder 2"/>
          <p:cNvSpPr>
            <a:spLocks noGrp="1"/>
          </p:cNvSpPr>
          <p:nvPr>
            <p:ph idx="1"/>
            <p:custDataLst>
              <p:tags r:id="rId2"/>
            </p:custDataLst>
          </p:nvPr>
        </p:nvSpPr>
        <p:spPr/>
        <p:txBody>
          <a:bodyPr/>
          <a:lstStyle/>
          <a:p>
            <a:pPr marL="525780" indent="-457200">
              <a:buFont typeface="+mj-lt"/>
              <a:buAutoNum type="alphaUcPeriod"/>
            </a:pPr>
            <a:r>
              <a:rPr lang="en-US" dirty="0" smtClean="0"/>
              <a:t>Yes, in our CSE </a:t>
            </a:r>
            <a:r>
              <a:rPr lang="en-US" dirty="0" err="1" smtClean="0"/>
              <a:t>dept</a:t>
            </a:r>
            <a:endParaRPr lang="en-US" dirty="0" smtClean="0"/>
          </a:p>
          <a:p>
            <a:pPr marL="525780" indent="-457200">
              <a:buFont typeface="+mj-lt"/>
              <a:buAutoNum type="alphaUcPeriod"/>
            </a:pPr>
            <a:r>
              <a:rPr lang="en-US" dirty="0" smtClean="0"/>
              <a:t>Yes, not in CSE but in a different </a:t>
            </a:r>
            <a:r>
              <a:rPr lang="en-US" dirty="0" err="1" smtClean="0"/>
              <a:t>dept</a:t>
            </a:r>
            <a:r>
              <a:rPr lang="en-US" dirty="0" smtClean="0"/>
              <a:t>/school</a:t>
            </a:r>
          </a:p>
          <a:p>
            <a:pPr marL="525780" indent="-457200">
              <a:buFont typeface="+mj-lt"/>
              <a:buAutoNum type="alphaUcPeriod"/>
            </a:pPr>
            <a:r>
              <a:rPr lang="en-US" dirty="0" smtClean="0"/>
              <a:t>No</a:t>
            </a:r>
          </a:p>
        </p:txBody>
      </p:sp>
    </p:spTree>
    <p:extLst>
      <p:ext uri="{BB962C8B-B14F-4D97-AF65-F5344CB8AC3E}">
        <p14:creationId xmlns:p14="http://schemas.microsoft.com/office/powerpoint/2010/main" val="153575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45523" y="1066800"/>
            <a:ext cx="7965077" cy="1219200"/>
          </a:xfrm>
        </p:spPr>
        <p:txBody>
          <a:bodyPr>
            <a:normAutofit fontScale="90000"/>
          </a:bodyPr>
          <a:lstStyle/>
          <a:p>
            <a:pPr algn="ctr"/>
            <a:r>
              <a:rPr lang="en-US" sz="3200" dirty="0" smtClean="0"/>
              <a:t>“But professor, wouldn’t it be more </a:t>
            </a:r>
            <a:r>
              <a:rPr lang="en-US" sz="3200" i="1" dirty="0" smtClean="0"/>
              <a:t>efficient</a:t>
            </a:r>
            <a:r>
              <a:rPr lang="en-US" sz="3200" dirty="0" smtClean="0"/>
              <a:t> if you just taught us the right answer to begin with?”</a:t>
            </a:r>
            <a:endParaRPr lang="en-US" sz="3200" dirty="0"/>
          </a:p>
        </p:txBody>
      </p:sp>
      <p:sp>
        <p:nvSpPr>
          <p:cNvPr id="3" name="Content Placeholder 2"/>
          <p:cNvSpPr>
            <a:spLocks noGrp="1"/>
          </p:cNvSpPr>
          <p:nvPr>
            <p:ph idx="1"/>
            <p:custDataLst>
              <p:tags r:id="rId2"/>
            </p:custDataLst>
          </p:nvPr>
        </p:nvSpPr>
        <p:spPr>
          <a:xfrm>
            <a:off x="533400" y="2389094"/>
            <a:ext cx="8153400" cy="4545106"/>
          </a:xfrm>
        </p:spPr>
        <p:txBody>
          <a:bodyPr>
            <a:normAutofit/>
          </a:bodyPr>
          <a:lstStyle/>
          <a:p>
            <a:r>
              <a:rPr lang="en-US" dirty="0"/>
              <a:t>Have you ever </a:t>
            </a:r>
            <a:r>
              <a:rPr lang="en-US" dirty="0" smtClean="0"/>
              <a:t>heard of an </a:t>
            </a:r>
            <a:r>
              <a:rPr lang="en-US" dirty="0"/>
              <a:t>aerobics class where the instructor did all the exercises at the front of class, while the class just watched attentively</a:t>
            </a:r>
            <a:r>
              <a:rPr lang="en-US" dirty="0" smtClean="0"/>
              <a:t>?</a:t>
            </a:r>
          </a:p>
          <a:p>
            <a:r>
              <a:rPr lang="en-US" b="1" dirty="0" smtClean="0">
                <a:solidFill>
                  <a:schemeClr val="accent2"/>
                </a:solidFill>
              </a:rPr>
              <a:t>Me neither.</a:t>
            </a:r>
          </a:p>
          <a:p>
            <a:r>
              <a:rPr lang="en-US" dirty="0" smtClean="0"/>
              <a:t>To learn, you </a:t>
            </a:r>
            <a:r>
              <a:rPr lang="en-US" dirty="0" smtClean="0"/>
              <a:t>must do </a:t>
            </a:r>
            <a:r>
              <a:rPr lang="en-US" dirty="0" smtClean="0"/>
              <a:t>the work </a:t>
            </a:r>
            <a:r>
              <a:rPr lang="en-US" dirty="0" smtClean="0"/>
              <a:t>with your </a:t>
            </a:r>
            <a:r>
              <a:rPr lang="en-US" dirty="0" smtClean="0"/>
              <a:t>own </a:t>
            </a:r>
            <a:r>
              <a:rPr lang="en-US" dirty="0" smtClean="0"/>
              <a:t>muscle (your </a:t>
            </a:r>
            <a:r>
              <a:rPr lang="en-US" dirty="0" smtClean="0"/>
              <a:t>brain).</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7</a:t>
            </a:fld>
            <a:endParaRPr lang="en-US"/>
          </a:p>
        </p:txBody>
      </p:sp>
    </p:spTree>
    <p:extLst>
      <p:ext uri="{BB962C8B-B14F-4D97-AF65-F5344CB8AC3E}">
        <p14:creationId xmlns:p14="http://schemas.microsoft.com/office/powerpoint/2010/main" val="118881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609600"/>
            <a:ext cx="7024744" cy="1143000"/>
          </a:xfrm>
        </p:spPr>
        <p:txBody>
          <a:bodyPr>
            <a:normAutofit fontScale="90000"/>
          </a:bodyPr>
          <a:lstStyle/>
          <a:p>
            <a:r>
              <a:rPr lang="en-US" dirty="0" smtClean="0"/>
              <a:t>What do you do in this course?</a:t>
            </a:r>
            <a:endParaRPr lang="en-US" dirty="0"/>
          </a:p>
        </p:txBody>
      </p:sp>
      <p:sp>
        <p:nvSpPr>
          <p:cNvPr id="3" name="Content Placeholder 2"/>
          <p:cNvSpPr>
            <a:spLocks noGrp="1"/>
          </p:cNvSpPr>
          <p:nvPr>
            <p:ph idx="1"/>
            <p:custDataLst>
              <p:tags r:id="rId2"/>
            </p:custDataLst>
          </p:nvPr>
        </p:nvSpPr>
        <p:spPr>
          <a:xfrm>
            <a:off x="609600" y="2133600"/>
            <a:ext cx="8001000" cy="4267200"/>
          </a:xfrm>
        </p:spPr>
        <p:txBody>
          <a:bodyPr>
            <a:normAutofit lnSpcReduction="10000"/>
          </a:bodyPr>
          <a:lstStyle/>
          <a:p>
            <a:r>
              <a:rPr lang="en-US" dirty="0" smtClean="0"/>
              <a:t>Prepare your brain for maximum in-class learning</a:t>
            </a:r>
          </a:p>
          <a:p>
            <a:pPr lvl="1"/>
            <a:r>
              <a:rPr lang="en-US" dirty="0" smtClean="0">
                <a:solidFill>
                  <a:schemeClr val="accent5"/>
                </a:solidFill>
              </a:rPr>
              <a:t>Reading, reading quizzes</a:t>
            </a:r>
          </a:p>
          <a:p>
            <a:r>
              <a:rPr lang="en-US" dirty="0" smtClean="0"/>
              <a:t>In class: engage with your neighbors and the class, engage with the ideas</a:t>
            </a:r>
          </a:p>
          <a:p>
            <a:pPr lvl="1"/>
            <a:r>
              <a:rPr lang="en-US" dirty="0">
                <a:solidFill>
                  <a:schemeClr val="accent5"/>
                </a:solidFill>
              </a:rPr>
              <a:t>T</a:t>
            </a:r>
            <a:r>
              <a:rPr lang="en-US" dirty="0" smtClean="0">
                <a:solidFill>
                  <a:schemeClr val="accent5"/>
                </a:solidFill>
              </a:rPr>
              <a:t>urn them upside down and sideways, think about what common errors or misconceptions might be</a:t>
            </a:r>
          </a:p>
          <a:p>
            <a:r>
              <a:rPr lang="en-US" dirty="0" smtClean="0"/>
              <a:t>Seek help and seek to help others</a:t>
            </a:r>
          </a:p>
          <a:p>
            <a:pPr lvl="1"/>
            <a:r>
              <a:rPr lang="en-US" dirty="0" smtClean="0">
                <a:solidFill>
                  <a:schemeClr val="accent5"/>
                </a:solidFill>
              </a:rPr>
              <a:t>In class, </a:t>
            </a:r>
            <a:r>
              <a:rPr lang="en-US" dirty="0" err="1" smtClean="0">
                <a:solidFill>
                  <a:schemeClr val="accent5"/>
                </a:solidFill>
              </a:rPr>
              <a:t>moodle</a:t>
            </a:r>
            <a:r>
              <a:rPr lang="en-US" dirty="0" smtClean="0">
                <a:solidFill>
                  <a:schemeClr val="accent5"/>
                </a:solidFill>
              </a:rPr>
              <a:t> forums, office hours, discussion section</a:t>
            </a:r>
            <a:endParaRPr lang="en-US" dirty="0"/>
          </a:p>
          <a:p>
            <a:pPr lvl="1"/>
            <a:r>
              <a:rPr lang="en-US" dirty="0" smtClean="0">
                <a:solidFill>
                  <a:schemeClr val="accent5"/>
                </a:solidFill>
              </a:rPr>
              <a:t>I expect each class member to contribute to an environment of mutual aid and cooperation</a:t>
            </a:r>
          </a:p>
        </p:txBody>
      </p:sp>
      <p:sp>
        <p:nvSpPr>
          <p:cNvPr id="6" name="Slide Number Placeholder 5"/>
          <p:cNvSpPr>
            <a:spLocks noGrp="1"/>
          </p:cNvSpPr>
          <p:nvPr>
            <p:ph type="sldNum" sz="quarter" idx="12"/>
            <p:custDataLst>
              <p:tags r:id="rId3"/>
            </p:custDataLst>
          </p:nvPr>
        </p:nvSpPr>
        <p:spPr/>
        <p:txBody>
          <a:bodyPr/>
          <a:lstStyle/>
          <a:p>
            <a:fld id="{3F8FD467-8539-4C68-8397-87CE2AA2A606}" type="slidenum">
              <a:rPr lang="en-US" smtClean="0"/>
              <a:pPr/>
              <a:t>8</a:t>
            </a:fld>
            <a:endParaRPr lang="en-US"/>
          </a:p>
        </p:txBody>
      </p:sp>
      <p:sp>
        <p:nvSpPr>
          <p:cNvPr id="5" name="Rectangle 4" hidden="1"/>
          <p:cNvSpPr/>
          <p:nvPr>
            <p:custDataLst>
              <p:tags r:id="rId4"/>
            </p:custDataLst>
          </p:nvPr>
        </p:nvSpPr>
        <p:spPr>
          <a:xfrm>
            <a:off x="5638800" y="2895600"/>
            <a:ext cx="3200400" cy="369332"/>
          </a:xfrm>
          <a:prstGeom prst="rect">
            <a:avLst/>
          </a:prstGeom>
          <a:solidFill>
            <a:schemeClr val="accent1"/>
          </a:solidFill>
        </p:spPr>
        <p:txBody>
          <a:bodyPr wrap="square">
            <a:spAutoFit/>
          </a:bodyPr>
          <a:lstStyle/>
          <a:p>
            <a:r>
              <a:rPr lang="en-US" dirty="0" smtClean="0"/>
              <a:t>The ideas, not your neighbors</a:t>
            </a:r>
            <a:endParaRPr lang="en-US" dirty="0"/>
          </a:p>
        </p:txBody>
      </p:sp>
    </p:spTree>
    <p:extLst>
      <p:ext uri="{BB962C8B-B14F-4D97-AF65-F5344CB8AC3E}">
        <p14:creationId xmlns:p14="http://schemas.microsoft.com/office/powerpoint/2010/main" val="322540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457200"/>
            <a:ext cx="8153400" cy="1447800"/>
          </a:xfrm>
        </p:spPr>
        <p:txBody>
          <a:bodyPr>
            <a:normAutofit/>
          </a:bodyPr>
          <a:lstStyle/>
          <a:p>
            <a:r>
              <a:rPr lang="en-US" dirty="0" smtClean="0"/>
              <a:t>Tips for a good group discussion</a:t>
            </a:r>
            <a:endParaRPr lang="en-US" dirty="0"/>
          </a:p>
        </p:txBody>
      </p:sp>
      <p:sp>
        <p:nvSpPr>
          <p:cNvPr id="3" name="Content Placeholder 2"/>
          <p:cNvSpPr>
            <a:spLocks noGrp="1"/>
          </p:cNvSpPr>
          <p:nvPr>
            <p:ph idx="1"/>
            <p:custDataLst>
              <p:tags r:id="rId2"/>
            </p:custDataLst>
          </p:nvPr>
        </p:nvSpPr>
        <p:spPr>
          <a:xfrm>
            <a:off x="685800" y="2133600"/>
            <a:ext cx="7795708" cy="4305748"/>
          </a:xfrm>
        </p:spPr>
        <p:txBody>
          <a:bodyPr>
            <a:normAutofit fontScale="92500" lnSpcReduction="10000"/>
          </a:bodyPr>
          <a:lstStyle/>
          <a:p>
            <a:r>
              <a:rPr lang="en-US" dirty="0" smtClean="0"/>
              <a:t>Take turns being the first one to talk</a:t>
            </a:r>
          </a:p>
          <a:p>
            <a:r>
              <a:rPr lang="en-US" dirty="0" smtClean="0"/>
              <a:t>Once you all agree on the answer, </a:t>
            </a:r>
            <a:r>
              <a:rPr lang="en-US" dirty="0" smtClean="0">
                <a:solidFill>
                  <a:schemeClr val="accent5"/>
                </a:solidFill>
              </a:rPr>
              <a:t>don’t stop</a:t>
            </a:r>
            <a:r>
              <a:rPr lang="en-US" dirty="0" smtClean="0"/>
              <a:t>!</a:t>
            </a:r>
          </a:p>
          <a:p>
            <a:pPr lvl="1"/>
            <a:r>
              <a:rPr lang="en-US" dirty="0" smtClean="0"/>
              <a:t>Always </a:t>
            </a:r>
            <a:r>
              <a:rPr lang="en-US" dirty="0" smtClean="0">
                <a:solidFill>
                  <a:schemeClr val="accent2"/>
                </a:solidFill>
              </a:rPr>
              <a:t>go over each wrong answer </a:t>
            </a:r>
            <a:r>
              <a:rPr lang="en-US" dirty="0" smtClean="0"/>
              <a:t>and explain why it is wrong</a:t>
            </a:r>
          </a:p>
          <a:p>
            <a:pPr lvl="2"/>
            <a:r>
              <a:rPr lang="en-US" dirty="0" smtClean="0"/>
              <a:t>Also interesting and useful to think about why somebody might be tempted to choose it—how was Prof. Lovett hoping to “trick” somebody by including that wrong answer?</a:t>
            </a:r>
          </a:p>
          <a:p>
            <a:pPr lvl="1"/>
            <a:r>
              <a:rPr lang="en-US" dirty="0" smtClean="0"/>
              <a:t>Even if your group-mate has said something very clearly and correctly, it’s a good idea to </a:t>
            </a:r>
            <a:r>
              <a:rPr lang="en-US" b="1" dirty="0" smtClean="0"/>
              <a:t>repeat it yourself</a:t>
            </a:r>
          </a:p>
          <a:p>
            <a:pPr lvl="2"/>
            <a:r>
              <a:rPr lang="en-US" dirty="0" smtClean="0"/>
              <a:t>“So, what I think you said was, …”</a:t>
            </a:r>
          </a:p>
          <a:p>
            <a:pPr lvl="2"/>
            <a:r>
              <a:rPr lang="en-US" b="1" dirty="0" smtClean="0">
                <a:solidFill>
                  <a:schemeClr val="accent5"/>
                </a:solidFill>
              </a:rPr>
              <a:t>Might seem pointless, but your brain will remember better if YOU say it too</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9</a:t>
            </a:fld>
            <a:endParaRPr lang="en-US"/>
          </a:p>
        </p:txBody>
      </p:sp>
    </p:spTree>
    <p:extLst>
      <p:ext uri="{BB962C8B-B14F-4D97-AF65-F5344CB8AC3E}">
        <p14:creationId xmlns:p14="http://schemas.microsoft.com/office/powerpoint/2010/main" val="30130275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2043</TotalTime>
  <Words>933</Words>
  <Application>Microsoft Office PowerPoint</Application>
  <PresentationFormat>On-screen Show (4:3)</PresentationFormat>
  <Paragraphs>111</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Helvetica Neue</vt:lpstr>
      <vt:lpstr>Wingdings</vt:lpstr>
      <vt:lpstr>Wingdings 2</vt:lpstr>
      <vt:lpstr>Austin</vt:lpstr>
      <vt:lpstr>CSE 20 – Discrete Mathematics</vt:lpstr>
      <vt:lpstr>Today’s Topics</vt:lpstr>
      <vt:lpstr>The Basics: Your Grade</vt:lpstr>
      <vt:lpstr>What do I do in class?</vt:lpstr>
      <vt:lpstr>What do you do in class?</vt:lpstr>
      <vt:lpstr>Have you used clickers before?</vt:lpstr>
      <vt:lpstr>“But professor, wouldn’t it be more efficient if you just taught us the right answer to begin with?”</vt:lpstr>
      <vt:lpstr>What do you do in this course?</vt:lpstr>
      <vt:lpstr>Tips for a good group discussion</vt:lpstr>
      <vt:lpstr>Rules for what you do in this course</vt:lpstr>
      <vt:lpstr>Rules for what you do in this course</vt:lpstr>
      <vt:lpstr>About the textbook</vt:lpstr>
      <vt:lpstr>What is Discrete Mathematics?</vt:lpstr>
      <vt:lpstr>Logical reasoning</vt:lpstr>
      <vt:lpstr>Analogy to algebra</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20 – Discrete Mathematics</dc:title>
  <dc:creator>HP-6</dc:creator>
  <cp:lastModifiedBy>c l</cp:lastModifiedBy>
  <cp:revision>32</cp:revision>
  <dcterms:created xsi:type="dcterms:W3CDTF">2012-09-25T19:16:12Z</dcterms:created>
  <dcterms:modified xsi:type="dcterms:W3CDTF">2014-01-28T08:15:04Z</dcterms:modified>
</cp:coreProperties>
</file>