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8"/>
  </p:notesMasterIdLst>
  <p:sldIdLst>
    <p:sldId id="294" r:id="rId2"/>
    <p:sldId id="262" r:id="rId3"/>
    <p:sldId id="263" r:id="rId4"/>
    <p:sldId id="274" r:id="rId5"/>
    <p:sldId id="264" r:id="rId6"/>
    <p:sldId id="265" r:id="rId7"/>
    <p:sldId id="266" r:id="rId8"/>
    <p:sldId id="271" r:id="rId9"/>
    <p:sldId id="285" r:id="rId10"/>
    <p:sldId id="283" r:id="rId11"/>
    <p:sldId id="284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93" r:id="rId20"/>
    <p:sldId id="286" r:id="rId21"/>
    <p:sldId id="287" r:id="rId22"/>
    <p:sldId id="288" r:id="rId23"/>
    <p:sldId id="289" r:id="rId24"/>
    <p:sldId id="290" r:id="rId25"/>
    <p:sldId id="291" r:id="rId26"/>
    <p:sldId id="292" r:id="rId27"/>
  </p:sldIdLst>
  <p:sldSz cx="9144000" cy="6858000" type="screen4x3"/>
  <p:notesSz cx="6858000" cy="9144000"/>
  <p:custDataLst>
    <p:tags r:id="rId2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89775" autoAdjust="0"/>
  </p:normalViewPr>
  <p:slideViewPr>
    <p:cSldViewPr>
      <p:cViewPr varScale="1">
        <p:scale>
          <a:sx n="70" d="100"/>
          <a:sy n="70" d="100"/>
        </p:scale>
        <p:origin x="1325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9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447048-0A01-4ECB-99B0-EE0598EE86B6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4024C-DF7D-46AE-AAB7-E1E472E947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98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FB0BD6C-38AC-4317-AFD3-0E2FA7250CE8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10CD-F4FA-4E83-BFFE-CAD3F7D6E1EA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F1184-6CCE-42F7-96DF-909A0607A4EB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EA31-2866-4681-9E23-C4F35C16750B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F697-6B16-4E06-8BE4-D8F976BDB61E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7396-F2BF-45AE-A860-CAEFE7BC8817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79279-26CD-4723-A787-7D475DACDC6D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C2EAC-5FA5-43C2-8257-98A2A65B28AB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0F33-DCBA-40CD-BCF4-BD6F749127EA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6E7B2-AC0E-4908-8168-5EDFB447592D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2671C-A6D1-4B6B-BBCB-8773CF8C71C2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D957D8F-31B3-4D5E-A983-FA6C180C52C8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4.xml"/><Relationship Id="rId7" Type="http://schemas.openxmlformats.org/officeDocument/2006/relationships/hyperlink" Target="http://creativecommons.org/licenses/by-nc-sa/4.0/deed.en_US" TargetMode="Externa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6.xml"/><Relationship Id="rId4" Type="http://schemas.openxmlformats.org/officeDocument/2006/relationships/tags" Target="../tags/tag5.xml"/><Relationship Id="rId9" Type="http://schemas.openxmlformats.org/officeDocument/2006/relationships/hyperlink" Target="http://peerinstruction4cs.org/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02.xml"/><Relationship Id="rId13" Type="http://schemas.openxmlformats.org/officeDocument/2006/relationships/tags" Target="../tags/tag107.xml"/><Relationship Id="rId3" Type="http://schemas.openxmlformats.org/officeDocument/2006/relationships/tags" Target="../tags/tag97.xml"/><Relationship Id="rId7" Type="http://schemas.openxmlformats.org/officeDocument/2006/relationships/tags" Target="../tags/tag101.xml"/><Relationship Id="rId12" Type="http://schemas.openxmlformats.org/officeDocument/2006/relationships/tags" Target="../tags/tag106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6" Type="http://schemas.openxmlformats.org/officeDocument/2006/relationships/tags" Target="../tags/tag100.xml"/><Relationship Id="rId11" Type="http://schemas.openxmlformats.org/officeDocument/2006/relationships/tags" Target="../tags/tag105.xml"/><Relationship Id="rId5" Type="http://schemas.openxmlformats.org/officeDocument/2006/relationships/tags" Target="../tags/tag99.xml"/><Relationship Id="rId10" Type="http://schemas.openxmlformats.org/officeDocument/2006/relationships/tags" Target="../tags/tag104.xml"/><Relationship Id="rId4" Type="http://schemas.openxmlformats.org/officeDocument/2006/relationships/tags" Target="../tags/tag98.xml"/><Relationship Id="rId9" Type="http://schemas.openxmlformats.org/officeDocument/2006/relationships/tags" Target="../tags/tag103.xml"/><Relationship Id="rId1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10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18.xml"/><Relationship Id="rId13" Type="http://schemas.openxmlformats.org/officeDocument/2006/relationships/tags" Target="../tags/tag123.xml"/><Relationship Id="rId3" Type="http://schemas.openxmlformats.org/officeDocument/2006/relationships/tags" Target="../tags/tag113.xml"/><Relationship Id="rId7" Type="http://schemas.openxmlformats.org/officeDocument/2006/relationships/tags" Target="../tags/tag117.xml"/><Relationship Id="rId12" Type="http://schemas.openxmlformats.org/officeDocument/2006/relationships/tags" Target="../tags/tag122.xml"/><Relationship Id="rId2" Type="http://schemas.openxmlformats.org/officeDocument/2006/relationships/tags" Target="../tags/tag112.xml"/><Relationship Id="rId1" Type="http://schemas.openxmlformats.org/officeDocument/2006/relationships/tags" Target="../tags/tag111.xml"/><Relationship Id="rId6" Type="http://schemas.openxmlformats.org/officeDocument/2006/relationships/tags" Target="../tags/tag116.xml"/><Relationship Id="rId11" Type="http://schemas.openxmlformats.org/officeDocument/2006/relationships/tags" Target="../tags/tag121.xml"/><Relationship Id="rId5" Type="http://schemas.openxmlformats.org/officeDocument/2006/relationships/tags" Target="../tags/tag115.xml"/><Relationship Id="rId10" Type="http://schemas.openxmlformats.org/officeDocument/2006/relationships/tags" Target="../tags/tag120.xml"/><Relationship Id="rId4" Type="http://schemas.openxmlformats.org/officeDocument/2006/relationships/tags" Target="../tags/tag114.xml"/><Relationship Id="rId9" Type="http://schemas.openxmlformats.org/officeDocument/2006/relationships/tags" Target="../tags/tag119.xml"/><Relationship Id="rId1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31.xml"/><Relationship Id="rId13" Type="http://schemas.openxmlformats.org/officeDocument/2006/relationships/tags" Target="../tags/tag136.xml"/><Relationship Id="rId3" Type="http://schemas.openxmlformats.org/officeDocument/2006/relationships/tags" Target="../tags/tag126.xml"/><Relationship Id="rId7" Type="http://schemas.openxmlformats.org/officeDocument/2006/relationships/tags" Target="../tags/tag130.xml"/><Relationship Id="rId12" Type="http://schemas.openxmlformats.org/officeDocument/2006/relationships/tags" Target="../tags/tag135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125.xml"/><Relationship Id="rId16" Type="http://schemas.openxmlformats.org/officeDocument/2006/relationships/tags" Target="../tags/tag139.xml"/><Relationship Id="rId1" Type="http://schemas.openxmlformats.org/officeDocument/2006/relationships/tags" Target="../tags/tag124.xml"/><Relationship Id="rId6" Type="http://schemas.openxmlformats.org/officeDocument/2006/relationships/tags" Target="../tags/tag129.xml"/><Relationship Id="rId11" Type="http://schemas.openxmlformats.org/officeDocument/2006/relationships/tags" Target="../tags/tag134.xml"/><Relationship Id="rId5" Type="http://schemas.openxmlformats.org/officeDocument/2006/relationships/tags" Target="../tags/tag128.xml"/><Relationship Id="rId15" Type="http://schemas.openxmlformats.org/officeDocument/2006/relationships/tags" Target="../tags/tag138.xml"/><Relationship Id="rId10" Type="http://schemas.openxmlformats.org/officeDocument/2006/relationships/tags" Target="../tags/tag133.xml"/><Relationship Id="rId4" Type="http://schemas.openxmlformats.org/officeDocument/2006/relationships/tags" Target="../tags/tag127.xml"/><Relationship Id="rId9" Type="http://schemas.openxmlformats.org/officeDocument/2006/relationships/tags" Target="../tags/tag132.xml"/><Relationship Id="rId14" Type="http://schemas.openxmlformats.org/officeDocument/2006/relationships/tags" Target="../tags/tag13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42.xml"/><Relationship Id="rId2" Type="http://schemas.openxmlformats.org/officeDocument/2006/relationships/tags" Target="../tags/tag141.xml"/><Relationship Id="rId1" Type="http://schemas.openxmlformats.org/officeDocument/2006/relationships/tags" Target="../tags/tag140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50.xml"/><Relationship Id="rId13" Type="http://schemas.openxmlformats.org/officeDocument/2006/relationships/tags" Target="../tags/tag155.xml"/><Relationship Id="rId18" Type="http://schemas.openxmlformats.org/officeDocument/2006/relationships/tags" Target="../tags/tag160.xml"/><Relationship Id="rId26" Type="http://schemas.openxmlformats.org/officeDocument/2006/relationships/tags" Target="../tags/tag168.xml"/><Relationship Id="rId3" Type="http://schemas.openxmlformats.org/officeDocument/2006/relationships/tags" Target="../tags/tag145.xml"/><Relationship Id="rId21" Type="http://schemas.openxmlformats.org/officeDocument/2006/relationships/tags" Target="../tags/tag163.xml"/><Relationship Id="rId7" Type="http://schemas.openxmlformats.org/officeDocument/2006/relationships/tags" Target="../tags/tag149.xml"/><Relationship Id="rId12" Type="http://schemas.openxmlformats.org/officeDocument/2006/relationships/tags" Target="../tags/tag154.xml"/><Relationship Id="rId17" Type="http://schemas.openxmlformats.org/officeDocument/2006/relationships/tags" Target="../tags/tag159.xml"/><Relationship Id="rId25" Type="http://schemas.openxmlformats.org/officeDocument/2006/relationships/tags" Target="../tags/tag167.xml"/><Relationship Id="rId2" Type="http://schemas.openxmlformats.org/officeDocument/2006/relationships/tags" Target="../tags/tag144.xml"/><Relationship Id="rId16" Type="http://schemas.openxmlformats.org/officeDocument/2006/relationships/tags" Target="../tags/tag158.xml"/><Relationship Id="rId20" Type="http://schemas.openxmlformats.org/officeDocument/2006/relationships/tags" Target="../tags/tag162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143.xml"/><Relationship Id="rId6" Type="http://schemas.openxmlformats.org/officeDocument/2006/relationships/tags" Target="../tags/tag148.xml"/><Relationship Id="rId11" Type="http://schemas.openxmlformats.org/officeDocument/2006/relationships/tags" Target="../tags/tag153.xml"/><Relationship Id="rId24" Type="http://schemas.openxmlformats.org/officeDocument/2006/relationships/tags" Target="../tags/tag166.xml"/><Relationship Id="rId5" Type="http://schemas.openxmlformats.org/officeDocument/2006/relationships/tags" Target="../tags/tag147.xml"/><Relationship Id="rId15" Type="http://schemas.openxmlformats.org/officeDocument/2006/relationships/tags" Target="../tags/tag157.xml"/><Relationship Id="rId23" Type="http://schemas.openxmlformats.org/officeDocument/2006/relationships/tags" Target="../tags/tag165.xml"/><Relationship Id="rId28" Type="http://schemas.openxmlformats.org/officeDocument/2006/relationships/tags" Target="../tags/tag170.xml"/><Relationship Id="rId10" Type="http://schemas.openxmlformats.org/officeDocument/2006/relationships/tags" Target="../tags/tag152.xml"/><Relationship Id="rId19" Type="http://schemas.openxmlformats.org/officeDocument/2006/relationships/tags" Target="../tags/tag161.xml"/><Relationship Id="rId4" Type="http://schemas.openxmlformats.org/officeDocument/2006/relationships/tags" Target="../tags/tag146.xml"/><Relationship Id="rId9" Type="http://schemas.openxmlformats.org/officeDocument/2006/relationships/tags" Target="../tags/tag151.xml"/><Relationship Id="rId14" Type="http://schemas.openxmlformats.org/officeDocument/2006/relationships/tags" Target="../tags/tag156.xml"/><Relationship Id="rId22" Type="http://schemas.openxmlformats.org/officeDocument/2006/relationships/tags" Target="../tags/tag164.xml"/><Relationship Id="rId27" Type="http://schemas.openxmlformats.org/officeDocument/2006/relationships/tags" Target="../tags/tag16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73.xml"/><Relationship Id="rId2" Type="http://schemas.openxmlformats.org/officeDocument/2006/relationships/tags" Target="../tags/tag172.xml"/><Relationship Id="rId1" Type="http://schemas.openxmlformats.org/officeDocument/2006/relationships/tags" Target="../tags/tag171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76.xml"/><Relationship Id="rId2" Type="http://schemas.openxmlformats.org/officeDocument/2006/relationships/tags" Target="../tags/tag175.xml"/><Relationship Id="rId1" Type="http://schemas.openxmlformats.org/officeDocument/2006/relationships/tags" Target="../tags/tag174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79.xml"/><Relationship Id="rId2" Type="http://schemas.openxmlformats.org/officeDocument/2006/relationships/tags" Target="../tags/tag178.xml"/><Relationship Id="rId1" Type="http://schemas.openxmlformats.org/officeDocument/2006/relationships/tags" Target="../tags/tag177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82.xml"/><Relationship Id="rId2" Type="http://schemas.openxmlformats.org/officeDocument/2006/relationships/tags" Target="../tags/tag181.xml"/><Relationship Id="rId1" Type="http://schemas.openxmlformats.org/officeDocument/2006/relationships/tags" Target="../tags/tag180.xml"/><Relationship Id="rId4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tags" Target="../tags/tag184.xml"/><Relationship Id="rId7" Type="http://schemas.openxmlformats.org/officeDocument/2006/relationships/oleObject" Target="../embeddings/oleObject1.bin"/><Relationship Id="rId2" Type="http://schemas.openxmlformats.org/officeDocument/2006/relationships/tags" Target="../tags/tag183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86.xml"/><Relationship Id="rId4" Type="http://schemas.openxmlformats.org/officeDocument/2006/relationships/tags" Target="../tags/tag18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89.xml"/><Relationship Id="rId2" Type="http://schemas.openxmlformats.org/officeDocument/2006/relationships/tags" Target="../tags/tag188.xml"/><Relationship Id="rId1" Type="http://schemas.openxmlformats.org/officeDocument/2006/relationships/tags" Target="../tags/tag187.xml"/><Relationship Id="rId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92.xml"/><Relationship Id="rId7" Type="http://schemas.openxmlformats.org/officeDocument/2006/relationships/image" Target="../media/image6.jpeg"/><Relationship Id="rId2" Type="http://schemas.openxmlformats.org/officeDocument/2006/relationships/tags" Target="../tags/tag191.xml"/><Relationship Id="rId1" Type="http://schemas.openxmlformats.org/officeDocument/2006/relationships/tags" Target="../tags/tag19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94.xml"/><Relationship Id="rId4" Type="http://schemas.openxmlformats.org/officeDocument/2006/relationships/tags" Target="../tags/tag19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97.xml"/><Relationship Id="rId7" Type="http://schemas.openxmlformats.org/officeDocument/2006/relationships/image" Target="../media/image6.jpeg"/><Relationship Id="rId2" Type="http://schemas.openxmlformats.org/officeDocument/2006/relationships/tags" Target="../tags/tag196.xml"/><Relationship Id="rId1" Type="http://schemas.openxmlformats.org/officeDocument/2006/relationships/tags" Target="../tags/tag19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99.xml"/><Relationship Id="rId4" Type="http://schemas.openxmlformats.org/officeDocument/2006/relationships/tags" Target="../tags/tag198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tags" Target="../tags/tag201.xml"/><Relationship Id="rId7" Type="http://schemas.openxmlformats.org/officeDocument/2006/relationships/oleObject" Target="../embeddings/oleObject2.bin"/><Relationship Id="rId2" Type="http://schemas.openxmlformats.org/officeDocument/2006/relationships/tags" Target="../tags/tag200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03.xml"/><Relationship Id="rId4" Type="http://schemas.openxmlformats.org/officeDocument/2006/relationships/tags" Target="../tags/tag20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210.xml"/><Relationship Id="rId13" Type="http://schemas.openxmlformats.org/officeDocument/2006/relationships/image" Target="../media/image7.wmf"/><Relationship Id="rId18" Type="http://schemas.openxmlformats.org/officeDocument/2006/relationships/oleObject" Target="../embeddings/oleObject6.bin"/><Relationship Id="rId3" Type="http://schemas.openxmlformats.org/officeDocument/2006/relationships/tags" Target="../tags/tag205.xml"/><Relationship Id="rId21" Type="http://schemas.openxmlformats.org/officeDocument/2006/relationships/image" Target="../media/image11.wmf"/><Relationship Id="rId7" Type="http://schemas.openxmlformats.org/officeDocument/2006/relationships/tags" Target="../tags/tag209.xml"/><Relationship Id="rId12" Type="http://schemas.openxmlformats.org/officeDocument/2006/relationships/oleObject" Target="../embeddings/oleObject3.bin"/><Relationship Id="rId17" Type="http://schemas.openxmlformats.org/officeDocument/2006/relationships/image" Target="../media/image9.wmf"/><Relationship Id="rId2" Type="http://schemas.openxmlformats.org/officeDocument/2006/relationships/tags" Target="../tags/tag204.xml"/><Relationship Id="rId16" Type="http://schemas.openxmlformats.org/officeDocument/2006/relationships/oleObject" Target="../embeddings/oleObject5.bin"/><Relationship Id="rId20" Type="http://schemas.openxmlformats.org/officeDocument/2006/relationships/oleObject" Target="../embeddings/oleObject7.bin"/><Relationship Id="rId1" Type="http://schemas.openxmlformats.org/officeDocument/2006/relationships/vmlDrawing" Target="../drawings/vmlDrawing3.vml"/><Relationship Id="rId6" Type="http://schemas.openxmlformats.org/officeDocument/2006/relationships/tags" Target="../tags/tag208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207.xml"/><Relationship Id="rId15" Type="http://schemas.openxmlformats.org/officeDocument/2006/relationships/image" Target="../media/image8.wmf"/><Relationship Id="rId10" Type="http://schemas.openxmlformats.org/officeDocument/2006/relationships/tags" Target="../tags/tag212.xml"/><Relationship Id="rId19" Type="http://schemas.openxmlformats.org/officeDocument/2006/relationships/image" Target="../media/image10.wmf"/><Relationship Id="rId4" Type="http://schemas.openxmlformats.org/officeDocument/2006/relationships/tags" Target="../tags/tag206.xml"/><Relationship Id="rId9" Type="http://schemas.openxmlformats.org/officeDocument/2006/relationships/tags" Target="../tags/tag211.xml"/><Relationship Id="rId14" Type="http://schemas.openxmlformats.org/officeDocument/2006/relationships/oleObject" Target="../embeddings/oleObject4.bin"/><Relationship Id="rId22" Type="http://schemas.openxmlformats.org/officeDocument/2006/relationships/oleObject" Target="../embeddings/oleObject8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219.xml"/><Relationship Id="rId13" Type="http://schemas.openxmlformats.org/officeDocument/2006/relationships/image" Target="../media/image7.wmf"/><Relationship Id="rId18" Type="http://schemas.openxmlformats.org/officeDocument/2006/relationships/oleObject" Target="../embeddings/oleObject13.bin"/><Relationship Id="rId3" Type="http://schemas.openxmlformats.org/officeDocument/2006/relationships/tags" Target="../tags/tag214.xml"/><Relationship Id="rId7" Type="http://schemas.openxmlformats.org/officeDocument/2006/relationships/tags" Target="../tags/tag218.xml"/><Relationship Id="rId12" Type="http://schemas.openxmlformats.org/officeDocument/2006/relationships/oleObject" Target="../embeddings/oleObject9.bin"/><Relationship Id="rId17" Type="http://schemas.openxmlformats.org/officeDocument/2006/relationships/oleObject" Target="../embeddings/oleObject12.bin"/><Relationship Id="rId2" Type="http://schemas.openxmlformats.org/officeDocument/2006/relationships/tags" Target="../tags/tag213.xml"/><Relationship Id="rId16" Type="http://schemas.openxmlformats.org/officeDocument/2006/relationships/oleObject" Target="../embeddings/oleObject11.bin"/><Relationship Id="rId1" Type="http://schemas.openxmlformats.org/officeDocument/2006/relationships/vmlDrawing" Target="../drawings/vmlDrawing4.vml"/><Relationship Id="rId6" Type="http://schemas.openxmlformats.org/officeDocument/2006/relationships/tags" Target="../tags/tag217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216.xml"/><Relationship Id="rId15" Type="http://schemas.openxmlformats.org/officeDocument/2006/relationships/image" Target="../media/image12.wmf"/><Relationship Id="rId10" Type="http://schemas.openxmlformats.org/officeDocument/2006/relationships/tags" Target="../tags/tag221.xml"/><Relationship Id="rId19" Type="http://schemas.openxmlformats.org/officeDocument/2006/relationships/oleObject" Target="../embeddings/oleObject14.bin"/><Relationship Id="rId4" Type="http://schemas.openxmlformats.org/officeDocument/2006/relationships/tags" Target="../tags/tag215.xml"/><Relationship Id="rId9" Type="http://schemas.openxmlformats.org/officeDocument/2006/relationships/tags" Target="../tags/tag220.xml"/><Relationship Id="rId14" Type="http://schemas.openxmlformats.org/officeDocument/2006/relationships/oleObject" Target="../embeddings/oleObject10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13" Type="http://schemas.openxmlformats.org/officeDocument/2006/relationships/tags" Target="../tags/tag22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12" Type="http://schemas.openxmlformats.org/officeDocument/2006/relationships/tags" Target="../tags/tag21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11" Type="http://schemas.openxmlformats.org/officeDocument/2006/relationships/tags" Target="../tags/tag20.xml"/><Relationship Id="rId5" Type="http://schemas.openxmlformats.org/officeDocument/2006/relationships/tags" Target="../tags/tag14.xml"/><Relationship Id="rId15" Type="http://schemas.openxmlformats.org/officeDocument/2006/relationships/image" Target="../media/image3.emf"/><Relationship Id="rId10" Type="http://schemas.openxmlformats.org/officeDocument/2006/relationships/tags" Target="../tags/tag19.xml"/><Relationship Id="rId4" Type="http://schemas.openxmlformats.org/officeDocument/2006/relationships/tags" Target="../tags/tag13.xml"/><Relationship Id="rId9" Type="http://schemas.openxmlformats.org/officeDocument/2006/relationships/tags" Target="../tags/tag18.xml"/><Relationship Id="rId1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5" Type="http://schemas.openxmlformats.org/officeDocument/2006/relationships/image" Target="../media/image4.png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13" Type="http://schemas.openxmlformats.org/officeDocument/2006/relationships/tags" Target="../tags/tag38.xml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12" Type="http://schemas.openxmlformats.org/officeDocument/2006/relationships/tags" Target="../tags/tag37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11" Type="http://schemas.openxmlformats.org/officeDocument/2006/relationships/tags" Target="../tags/tag36.xml"/><Relationship Id="rId5" Type="http://schemas.openxmlformats.org/officeDocument/2006/relationships/tags" Target="../tags/tag30.xml"/><Relationship Id="rId15" Type="http://schemas.openxmlformats.org/officeDocument/2006/relationships/image" Target="../media/image3.emf"/><Relationship Id="rId10" Type="http://schemas.openxmlformats.org/officeDocument/2006/relationships/tags" Target="../tags/tag35.xml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46.xml"/><Relationship Id="rId13" Type="http://schemas.openxmlformats.org/officeDocument/2006/relationships/tags" Target="../tags/tag51.xml"/><Relationship Id="rId3" Type="http://schemas.openxmlformats.org/officeDocument/2006/relationships/tags" Target="../tags/tag41.xml"/><Relationship Id="rId7" Type="http://schemas.openxmlformats.org/officeDocument/2006/relationships/tags" Target="../tags/tag45.xml"/><Relationship Id="rId12" Type="http://schemas.openxmlformats.org/officeDocument/2006/relationships/tags" Target="../tags/tag50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11" Type="http://schemas.openxmlformats.org/officeDocument/2006/relationships/tags" Target="../tags/tag49.xml"/><Relationship Id="rId5" Type="http://schemas.openxmlformats.org/officeDocument/2006/relationships/tags" Target="../tags/tag43.xml"/><Relationship Id="rId15" Type="http://schemas.openxmlformats.org/officeDocument/2006/relationships/image" Target="../media/image3.emf"/><Relationship Id="rId10" Type="http://schemas.openxmlformats.org/officeDocument/2006/relationships/tags" Target="../tags/tag48.xml"/><Relationship Id="rId4" Type="http://schemas.openxmlformats.org/officeDocument/2006/relationships/tags" Target="../tags/tag42.xml"/><Relationship Id="rId9" Type="http://schemas.openxmlformats.org/officeDocument/2006/relationships/tags" Target="../tags/tag47.xml"/><Relationship Id="rId1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59.xml"/><Relationship Id="rId13" Type="http://schemas.openxmlformats.org/officeDocument/2006/relationships/tags" Target="../tags/tag64.xml"/><Relationship Id="rId3" Type="http://schemas.openxmlformats.org/officeDocument/2006/relationships/tags" Target="../tags/tag54.xml"/><Relationship Id="rId7" Type="http://schemas.openxmlformats.org/officeDocument/2006/relationships/tags" Target="../tags/tag58.xml"/><Relationship Id="rId12" Type="http://schemas.openxmlformats.org/officeDocument/2006/relationships/tags" Target="../tags/tag63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tags" Target="../tags/tag57.xml"/><Relationship Id="rId11" Type="http://schemas.openxmlformats.org/officeDocument/2006/relationships/tags" Target="../tags/tag62.xml"/><Relationship Id="rId5" Type="http://schemas.openxmlformats.org/officeDocument/2006/relationships/tags" Target="../tags/tag56.xml"/><Relationship Id="rId15" Type="http://schemas.openxmlformats.org/officeDocument/2006/relationships/image" Target="../media/image3.emf"/><Relationship Id="rId10" Type="http://schemas.openxmlformats.org/officeDocument/2006/relationships/tags" Target="../tags/tag61.xml"/><Relationship Id="rId4" Type="http://schemas.openxmlformats.org/officeDocument/2006/relationships/tags" Target="../tags/tag55.xml"/><Relationship Id="rId9" Type="http://schemas.openxmlformats.org/officeDocument/2006/relationships/tags" Target="../tags/tag60.xml"/><Relationship Id="rId1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72.xml"/><Relationship Id="rId13" Type="http://schemas.openxmlformats.org/officeDocument/2006/relationships/tags" Target="../tags/tag77.xml"/><Relationship Id="rId18" Type="http://schemas.openxmlformats.org/officeDocument/2006/relationships/tags" Target="../tags/tag82.xml"/><Relationship Id="rId26" Type="http://schemas.openxmlformats.org/officeDocument/2006/relationships/tags" Target="../tags/tag90.xml"/><Relationship Id="rId3" Type="http://schemas.openxmlformats.org/officeDocument/2006/relationships/tags" Target="../tags/tag67.xml"/><Relationship Id="rId21" Type="http://schemas.openxmlformats.org/officeDocument/2006/relationships/tags" Target="../tags/tag85.xml"/><Relationship Id="rId7" Type="http://schemas.openxmlformats.org/officeDocument/2006/relationships/tags" Target="../tags/tag71.xml"/><Relationship Id="rId12" Type="http://schemas.openxmlformats.org/officeDocument/2006/relationships/tags" Target="../tags/tag76.xml"/><Relationship Id="rId17" Type="http://schemas.openxmlformats.org/officeDocument/2006/relationships/tags" Target="../tags/tag81.xml"/><Relationship Id="rId25" Type="http://schemas.openxmlformats.org/officeDocument/2006/relationships/tags" Target="../tags/tag89.xml"/><Relationship Id="rId2" Type="http://schemas.openxmlformats.org/officeDocument/2006/relationships/tags" Target="../tags/tag66.xml"/><Relationship Id="rId16" Type="http://schemas.openxmlformats.org/officeDocument/2006/relationships/tags" Target="../tags/tag80.xml"/><Relationship Id="rId20" Type="http://schemas.openxmlformats.org/officeDocument/2006/relationships/tags" Target="../tags/tag84.xml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11" Type="http://schemas.openxmlformats.org/officeDocument/2006/relationships/tags" Target="../tags/tag75.xml"/><Relationship Id="rId24" Type="http://schemas.openxmlformats.org/officeDocument/2006/relationships/tags" Target="../tags/tag88.xml"/><Relationship Id="rId5" Type="http://schemas.openxmlformats.org/officeDocument/2006/relationships/tags" Target="../tags/tag69.xml"/><Relationship Id="rId15" Type="http://schemas.openxmlformats.org/officeDocument/2006/relationships/tags" Target="../tags/tag79.xml"/><Relationship Id="rId23" Type="http://schemas.openxmlformats.org/officeDocument/2006/relationships/tags" Target="../tags/tag87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74.xml"/><Relationship Id="rId19" Type="http://schemas.openxmlformats.org/officeDocument/2006/relationships/tags" Target="../tags/tag83.xml"/><Relationship Id="rId4" Type="http://schemas.openxmlformats.org/officeDocument/2006/relationships/tags" Target="../tags/tag68.xml"/><Relationship Id="rId9" Type="http://schemas.openxmlformats.org/officeDocument/2006/relationships/tags" Target="../tags/tag73.xml"/><Relationship Id="rId14" Type="http://schemas.openxmlformats.org/officeDocument/2006/relationships/tags" Target="../tags/tag78.xml"/><Relationship Id="rId22" Type="http://schemas.openxmlformats.org/officeDocument/2006/relationships/tags" Target="../tags/tag86.xml"/><Relationship Id="rId27" Type="http://schemas.openxmlformats.org/officeDocument/2006/relationships/tags" Target="../tags/tag9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94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CSE 20 – Discrete Mathematics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Dr. Cynthia Bailey Lee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Shachar</a:t>
            </a:r>
            <a:r>
              <a:rPr lang="en-US" dirty="0" smtClean="0"/>
              <a:t> Lovett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-123104"/>
            <a:ext cx="9144000" cy="246221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1026" name="Picture 2" descr="Creative Commons License">
            <a:hlinkClick r:id="rId7"/>
          </p:cNvPr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71" y="2560838"/>
            <a:ext cx="1815531" cy="63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228600" y="2708476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4374B7"/>
                </a:solidFill>
                <a:latin typeface="Helvetica Neue"/>
                <a:hlinkClick r:id="rId7"/>
              </a:rPr>
              <a:t> </a:t>
            </a:r>
            <a:r>
              <a:rPr lang="en-US" sz="4400" dirty="0">
                <a:solidFill>
                  <a:srgbClr val="4374B7"/>
                </a:solidFill>
                <a:latin typeface="Helvetica Neue"/>
              </a:rPr>
              <a:t> </a:t>
            </a:r>
            <a:r>
              <a:rPr lang="en-US" dirty="0">
                <a:solidFill>
                  <a:srgbClr val="4374B7"/>
                </a:solidFill>
                <a:latin typeface="Helvetica Neue"/>
              </a:rPr>
              <a:t>                         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dirty="0">
                <a:solidFill>
                  <a:srgbClr val="000000"/>
                </a:solidFill>
                <a:latin typeface="Helvetica Neue"/>
              </a:rPr>
              <a:t>Peer Instruction in Discrete Mathematics by </a:t>
            </a:r>
            <a:r>
              <a:rPr lang="en-US" dirty="0">
                <a:solidFill>
                  <a:srgbClr val="4374B7"/>
                </a:solidFill>
                <a:latin typeface="Helvetica Neue"/>
                <a:hlinkClick r:id="rId9"/>
              </a:rPr>
              <a:t>Cynthia </a:t>
            </a:r>
            <a:r>
              <a:rPr lang="en-US" dirty="0" err="1">
                <a:solidFill>
                  <a:srgbClr val="4374B7"/>
                </a:solidFill>
                <a:latin typeface="Helvetica Neue"/>
                <a:hlinkClick r:id="rId9"/>
              </a:rPr>
              <a:t>Lee</a:t>
            </a:r>
            <a:r>
              <a:rPr lang="en-US" dirty="0" err="1">
                <a:solidFill>
                  <a:srgbClr val="000000"/>
                </a:solidFill>
                <a:latin typeface="Helvetica Neue"/>
              </a:rPr>
              <a:t>is</a:t>
            </a:r>
            <a:r>
              <a:rPr lang="en-US" dirty="0">
                <a:solidFill>
                  <a:srgbClr val="000000"/>
                </a:solidFill>
                <a:latin typeface="Helvetica Neue"/>
              </a:rPr>
              <a:t> licensed under a </a:t>
            </a:r>
            <a:r>
              <a:rPr lang="en-US" dirty="0">
                <a:solidFill>
                  <a:srgbClr val="4374B7"/>
                </a:solidFill>
                <a:latin typeface="Helvetica Neue"/>
                <a:hlinkClick r:id="rId7"/>
              </a:rPr>
              <a:t>Creative Commons Attribution-</a:t>
            </a:r>
            <a:r>
              <a:rPr lang="en-US" dirty="0" err="1">
                <a:solidFill>
                  <a:srgbClr val="4374B7"/>
                </a:solidFill>
                <a:latin typeface="Helvetica Neue"/>
                <a:hlinkClick r:id="rId7"/>
              </a:rPr>
              <a:t>NonCommercial</a:t>
            </a:r>
            <a:r>
              <a:rPr lang="en-US" dirty="0">
                <a:solidFill>
                  <a:srgbClr val="4374B7"/>
                </a:solidFill>
                <a:latin typeface="Helvetica Neue"/>
                <a:hlinkClick r:id="rId7"/>
              </a:rPr>
              <a:t>-</a:t>
            </a:r>
            <a:r>
              <a:rPr lang="en-US" dirty="0" err="1">
                <a:solidFill>
                  <a:srgbClr val="4374B7"/>
                </a:solidFill>
                <a:latin typeface="Helvetica Neue"/>
                <a:hlinkClick r:id="rId7"/>
              </a:rPr>
              <a:t>ShareAlike</a:t>
            </a:r>
            <a:r>
              <a:rPr lang="en-US" dirty="0">
                <a:solidFill>
                  <a:srgbClr val="4374B7"/>
                </a:solidFill>
                <a:latin typeface="Helvetica Neue"/>
                <a:hlinkClick r:id="rId7"/>
              </a:rPr>
              <a:t> 4.0 International License</a:t>
            </a:r>
            <a:r>
              <a:rPr lang="en-US" dirty="0">
                <a:solidFill>
                  <a:srgbClr val="000000"/>
                </a:solidFill>
                <a:latin typeface="Helvetica Neue"/>
              </a:rPr>
              <a:t>.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dirty="0">
                <a:solidFill>
                  <a:srgbClr val="000000"/>
                </a:solidFill>
                <a:latin typeface="Helvetica Neue"/>
              </a:rPr>
              <a:t>Based on a work at </a:t>
            </a:r>
            <a:r>
              <a:rPr lang="en-US" dirty="0">
                <a:solidFill>
                  <a:srgbClr val="4374B7"/>
                </a:solidFill>
                <a:latin typeface="Helvetica Neue"/>
                <a:hlinkClick r:id="rId9"/>
              </a:rPr>
              <a:t>http://peerinstruction4cs.org</a:t>
            </a:r>
            <a:r>
              <a:rPr lang="en-US" dirty="0">
                <a:solidFill>
                  <a:srgbClr val="000000"/>
                </a:solidFill>
                <a:latin typeface="Helvetica Neue"/>
              </a:rPr>
              <a:t>.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dirty="0">
                <a:solidFill>
                  <a:srgbClr val="000000"/>
                </a:solidFill>
                <a:latin typeface="Helvetica Neue"/>
              </a:rPr>
              <a:t>Permissions beyond the scope of this license may be available at </a:t>
            </a:r>
            <a:r>
              <a:rPr lang="en-US" dirty="0">
                <a:solidFill>
                  <a:srgbClr val="4374B7"/>
                </a:solidFill>
                <a:latin typeface="Helvetica Neue"/>
                <a:hlinkClick r:id="rId9"/>
              </a:rPr>
              <a:t>http://peerinstruction4cs.org</a:t>
            </a:r>
            <a:r>
              <a:rPr lang="en-US" dirty="0">
                <a:solidFill>
                  <a:srgbClr val="000000"/>
                </a:solidFill>
                <a:latin typeface="Helvetica Neue"/>
              </a:rPr>
              <a:t>.</a:t>
            </a:r>
            <a:r>
              <a:rPr lang="en-US" sz="12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548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762000"/>
            <a:ext cx="7024744" cy="1143000"/>
          </a:xfrm>
        </p:spPr>
        <p:txBody>
          <a:bodyPr/>
          <a:lstStyle/>
          <a:p>
            <a:r>
              <a:rPr lang="en-US" dirty="0" smtClean="0"/>
              <a:t>Our second graph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Let G be an </a:t>
            </a:r>
            <a:r>
              <a:rPr lang="en-US" b="1" dirty="0" smtClean="0">
                <a:solidFill>
                  <a:srgbClr val="FF0000"/>
                </a:solidFill>
              </a:rPr>
              <a:t>undirected graph</a:t>
            </a:r>
          </a:p>
          <a:p>
            <a:endParaRPr lang="en-US" dirty="0" smtClean="0"/>
          </a:p>
          <a:p>
            <a:r>
              <a:rPr lang="en-US" dirty="0" smtClean="0"/>
              <a:t>Degree of a vertex – number of edges adjacent to it (e.g. touch it)</a:t>
            </a:r>
          </a:p>
          <a:p>
            <a:pPr lvl="1"/>
            <a:r>
              <a:rPr lang="en-US" dirty="0" smtClean="0"/>
              <a:t>Denote it by degree(v)</a:t>
            </a:r>
          </a:p>
          <a:p>
            <a:endParaRPr lang="en-US" dirty="0" smtClean="0"/>
          </a:p>
          <a:p>
            <a:r>
              <a:rPr lang="en-US" dirty="0" smtClean="0"/>
              <a:t>Theorem: in any undirected graph, the sum of all the degrees is even</a:t>
            </a:r>
          </a:p>
          <a:p>
            <a:endParaRPr lang="en-US" dirty="0" smtClean="0"/>
          </a:p>
          <a:p>
            <a:r>
              <a:rPr lang="en-US" b="1" dirty="0" smtClean="0"/>
              <a:t>Try and prove yourself first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6629400" y="1905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>
            <p:custDataLst>
              <p:tags r:id="rId5"/>
            </p:custDataLst>
          </p:nvPr>
        </p:nvSpPr>
        <p:spPr>
          <a:xfrm>
            <a:off x="7467600" y="1905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>
            <p:custDataLst>
              <p:tags r:id="rId6"/>
            </p:custDataLst>
          </p:nvPr>
        </p:nvSpPr>
        <p:spPr>
          <a:xfrm>
            <a:off x="6629400" y="2743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>
            <p:custDataLst>
              <p:tags r:id="rId7"/>
            </p:custDataLst>
          </p:nvPr>
        </p:nvSpPr>
        <p:spPr>
          <a:xfrm>
            <a:off x="7467600" y="2743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5" idx="4"/>
            <a:endCxn id="7" idx="0"/>
          </p:cNvCxnSpPr>
          <p:nvPr>
            <p:custDataLst>
              <p:tags r:id="rId8"/>
            </p:custDataLst>
          </p:nvPr>
        </p:nvCxnSpPr>
        <p:spPr>
          <a:xfrm>
            <a:off x="6705600" y="2057400"/>
            <a:ext cx="0" cy="6858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>
            <p:custDataLst>
              <p:tags r:id="rId9"/>
            </p:custDataLst>
          </p:nvPr>
        </p:nvCxnSpPr>
        <p:spPr>
          <a:xfrm>
            <a:off x="7543800" y="2057400"/>
            <a:ext cx="0" cy="6858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2"/>
            <a:endCxn id="5" idx="6"/>
          </p:cNvCxnSpPr>
          <p:nvPr>
            <p:custDataLst>
              <p:tags r:id="rId10"/>
            </p:custDataLst>
          </p:nvPr>
        </p:nvCxnSpPr>
        <p:spPr>
          <a:xfrm flipH="1">
            <a:off x="6781800" y="1981200"/>
            <a:ext cx="6858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6"/>
            <a:endCxn id="8" idx="2"/>
          </p:cNvCxnSpPr>
          <p:nvPr>
            <p:custDataLst>
              <p:tags r:id="rId11"/>
            </p:custDataLst>
          </p:nvPr>
        </p:nvCxnSpPr>
        <p:spPr>
          <a:xfrm>
            <a:off x="6781800" y="2819400"/>
            <a:ext cx="6858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6" idx="3"/>
            <a:endCxn id="7" idx="7"/>
          </p:cNvCxnSpPr>
          <p:nvPr>
            <p:custDataLst>
              <p:tags r:id="rId12"/>
            </p:custDataLst>
          </p:nvPr>
        </p:nvCxnSpPr>
        <p:spPr>
          <a:xfrm flipH="1">
            <a:off x="6759482" y="2035082"/>
            <a:ext cx="730436" cy="73043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5"/>
            <a:endCxn id="8" idx="1"/>
          </p:cNvCxnSpPr>
          <p:nvPr>
            <p:custDataLst>
              <p:tags r:id="rId13"/>
            </p:custDataLst>
          </p:nvPr>
        </p:nvCxnSpPr>
        <p:spPr>
          <a:xfrm>
            <a:off x="6759482" y="2035082"/>
            <a:ext cx="730436" cy="73043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304800"/>
            <a:ext cx="7024744" cy="1143000"/>
          </a:xfrm>
        </p:spPr>
        <p:txBody>
          <a:bodyPr/>
          <a:lstStyle/>
          <a:p>
            <a:r>
              <a:rPr lang="en-US" dirty="0" smtClean="0"/>
              <a:t>Our second graph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1524000"/>
            <a:ext cx="7338508" cy="47244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Theorem:</a:t>
            </a:r>
            <a:r>
              <a:rPr lang="en-US" dirty="0" smtClean="0"/>
              <a:t> in any undirected graph, the sum of all the degrees is even</a:t>
            </a:r>
          </a:p>
          <a:p>
            <a:endParaRPr lang="en-US" dirty="0" smtClean="0"/>
          </a:p>
          <a:p>
            <a:r>
              <a:rPr lang="en-US" dirty="0" smtClean="0"/>
              <a:t>Proof:</a:t>
            </a:r>
          </a:p>
          <a:p>
            <a:pPr>
              <a:buNone/>
            </a:pPr>
            <a:r>
              <a:rPr lang="en-US" dirty="0" smtClean="0"/>
              <a:t>	Consider pairs (</a:t>
            </a:r>
            <a:r>
              <a:rPr lang="en-US" dirty="0" err="1" smtClean="0"/>
              <a:t>v,e</a:t>
            </a:r>
            <a:r>
              <a:rPr lang="en-US" dirty="0" smtClean="0"/>
              <a:t>) with v a vertex and e an edge adjacent to it. Create a list of all such pairs. How many elements this list has? We calculate it in two ways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Each vertex v has degree(v) edges adjacent to it, so this list has </a:t>
            </a:r>
            <a:r>
              <a:rPr lang="en-US" b="1" dirty="0" smtClean="0"/>
              <a:t>sum of degrees</a:t>
            </a:r>
            <a:r>
              <a:rPr lang="en-US" dirty="0" smtClean="0"/>
              <a:t> many elements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Each edge has 2 vertices adjacent to it, so this list has </a:t>
            </a:r>
            <a:r>
              <a:rPr lang="en-US" b="1" dirty="0" smtClean="0"/>
              <a:t>twice the number of edges</a:t>
            </a:r>
            <a:r>
              <a:rPr lang="en-US" dirty="0" smtClean="0"/>
              <a:t> many elements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	So, sum of degrees = twice the number of edges, hence it must be even. QED.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Eulerian</a:t>
            </a:r>
            <a:r>
              <a:rPr lang="en-US" dirty="0" smtClean="0"/>
              <a:t>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6777317" cy="37723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Let G be an </a:t>
            </a:r>
            <a:r>
              <a:rPr lang="en-US" b="1" dirty="0" smtClean="0">
                <a:solidFill>
                  <a:srgbClr val="FF0000"/>
                </a:solidFill>
              </a:rPr>
              <a:t>undirected graph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 graph is </a:t>
            </a:r>
            <a:r>
              <a:rPr lang="en-US" b="1" dirty="0" err="1" smtClean="0">
                <a:solidFill>
                  <a:srgbClr val="FF0000"/>
                </a:solidFill>
              </a:rPr>
              <a:t>Eulerian</a:t>
            </a:r>
            <a:r>
              <a:rPr lang="en-US" dirty="0" smtClean="0">
                <a:solidFill>
                  <a:schemeClr val="tx1"/>
                </a:solidFill>
              </a:rPr>
              <a:t> if it can 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	drawn without lifting the pen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	and without repeating edges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Is this graph </a:t>
            </a:r>
            <a:r>
              <a:rPr lang="en-US" dirty="0" err="1" smtClean="0">
                <a:solidFill>
                  <a:schemeClr val="tx1"/>
                </a:solidFill>
              </a:rPr>
              <a:t>Eulerian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  <a:p>
            <a:pPr marL="525780" indent="-457200"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Yes</a:t>
            </a:r>
          </a:p>
          <a:p>
            <a:pPr marL="525780" indent="-457200"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No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 lvl="1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6400800" y="4800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>
            <p:custDataLst>
              <p:tags r:id="rId5"/>
            </p:custDataLst>
          </p:nvPr>
        </p:nvSpPr>
        <p:spPr>
          <a:xfrm>
            <a:off x="7239000" y="4800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>
            <p:custDataLst>
              <p:tags r:id="rId6"/>
            </p:custDataLst>
          </p:nvPr>
        </p:nvSpPr>
        <p:spPr>
          <a:xfrm>
            <a:off x="6400800" y="5638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>
            <p:custDataLst>
              <p:tags r:id="rId7"/>
            </p:custDataLst>
          </p:nvPr>
        </p:nvSpPr>
        <p:spPr>
          <a:xfrm>
            <a:off x="7239000" y="5638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5" idx="4"/>
            <a:endCxn id="7" idx="0"/>
          </p:cNvCxnSpPr>
          <p:nvPr>
            <p:custDataLst>
              <p:tags r:id="rId8"/>
            </p:custDataLst>
          </p:nvPr>
        </p:nvCxnSpPr>
        <p:spPr>
          <a:xfrm>
            <a:off x="6477000" y="4953000"/>
            <a:ext cx="0" cy="6858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>
            <p:custDataLst>
              <p:tags r:id="rId9"/>
            </p:custDataLst>
          </p:nvPr>
        </p:nvCxnSpPr>
        <p:spPr>
          <a:xfrm>
            <a:off x="7315200" y="4953000"/>
            <a:ext cx="0" cy="6858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2"/>
            <a:endCxn id="5" idx="6"/>
          </p:cNvCxnSpPr>
          <p:nvPr>
            <p:custDataLst>
              <p:tags r:id="rId10"/>
            </p:custDataLst>
          </p:nvPr>
        </p:nvCxnSpPr>
        <p:spPr>
          <a:xfrm flipH="1">
            <a:off x="6553200" y="4876800"/>
            <a:ext cx="6858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6"/>
            <a:endCxn id="8" idx="2"/>
          </p:cNvCxnSpPr>
          <p:nvPr>
            <p:custDataLst>
              <p:tags r:id="rId11"/>
            </p:custDataLst>
          </p:nvPr>
        </p:nvCxnSpPr>
        <p:spPr>
          <a:xfrm>
            <a:off x="6553200" y="5715000"/>
            <a:ext cx="6858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3"/>
            <a:endCxn id="7" idx="7"/>
          </p:cNvCxnSpPr>
          <p:nvPr>
            <p:custDataLst>
              <p:tags r:id="rId12"/>
            </p:custDataLst>
          </p:nvPr>
        </p:nvCxnSpPr>
        <p:spPr>
          <a:xfrm flipH="1">
            <a:off x="6530882" y="4930682"/>
            <a:ext cx="730436" cy="73043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5" idx="5"/>
            <a:endCxn id="8" idx="1"/>
          </p:cNvCxnSpPr>
          <p:nvPr>
            <p:custDataLst>
              <p:tags r:id="rId13"/>
            </p:custDataLst>
          </p:nvPr>
        </p:nvCxnSpPr>
        <p:spPr>
          <a:xfrm>
            <a:off x="6530882" y="4930682"/>
            <a:ext cx="730436" cy="73043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Eulerian</a:t>
            </a:r>
            <a:r>
              <a:rPr lang="en-US" dirty="0" smtClean="0"/>
              <a:t>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6777317" cy="37723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Let G be an </a:t>
            </a:r>
            <a:r>
              <a:rPr lang="en-US" b="1" dirty="0" smtClean="0">
                <a:solidFill>
                  <a:srgbClr val="FF0000"/>
                </a:solidFill>
              </a:rPr>
              <a:t>undirected graph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 graph is </a:t>
            </a:r>
            <a:r>
              <a:rPr lang="en-US" b="1" dirty="0" err="1" smtClean="0">
                <a:solidFill>
                  <a:srgbClr val="FF0000"/>
                </a:solidFill>
              </a:rPr>
              <a:t>Eulerian</a:t>
            </a:r>
            <a:r>
              <a:rPr lang="en-US" dirty="0" smtClean="0">
                <a:solidFill>
                  <a:schemeClr val="tx1"/>
                </a:solidFill>
              </a:rPr>
              <a:t> if it can 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	drawn without lifting the pen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	and without repeating edges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What about this graph</a:t>
            </a:r>
          </a:p>
          <a:p>
            <a:pPr marL="525780" indent="-457200"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Yes</a:t>
            </a:r>
          </a:p>
          <a:p>
            <a:pPr marL="525780" indent="-457200"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No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 lvl="1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6400800" y="4953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>
            <p:custDataLst>
              <p:tags r:id="rId5"/>
            </p:custDataLst>
          </p:nvPr>
        </p:nvSpPr>
        <p:spPr>
          <a:xfrm>
            <a:off x="7239000" y="4953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>
            <p:custDataLst>
              <p:tags r:id="rId6"/>
            </p:custDataLst>
          </p:nvPr>
        </p:nvSpPr>
        <p:spPr>
          <a:xfrm>
            <a:off x="6400800" y="5791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>
            <p:custDataLst>
              <p:tags r:id="rId7"/>
            </p:custDataLst>
          </p:nvPr>
        </p:nvSpPr>
        <p:spPr>
          <a:xfrm>
            <a:off x="7239000" y="5791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5" idx="4"/>
            <a:endCxn id="7" idx="0"/>
          </p:cNvCxnSpPr>
          <p:nvPr>
            <p:custDataLst>
              <p:tags r:id="rId8"/>
            </p:custDataLst>
          </p:nvPr>
        </p:nvCxnSpPr>
        <p:spPr>
          <a:xfrm>
            <a:off x="6477000" y="5105400"/>
            <a:ext cx="0" cy="6858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>
            <p:custDataLst>
              <p:tags r:id="rId9"/>
            </p:custDataLst>
          </p:nvPr>
        </p:nvCxnSpPr>
        <p:spPr>
          <a:xfrm>
            <a:off x="7315200" y="5105400"/>
            <a:ext cx="0" cy="6858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2"/>
            <a:endCxn id="5" idx="6"/>
          </p:cNvCxnSpPr>
          <p:nvPr>
            <p:custDataLst>
              <p:tags r:id="rId10"/>
            </p:custDataLst>
          </p:nvPr>
        </p:nvCxnSpPr>
        <p:spPr>
          <a:xfrm flipH="1">
            <a:off x="6553200" y="5029200"/>
            <a:ext cx="6858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6"/>
            <a:endCxn id="8" idx="2"/>
          </p:cNvCxnSpPr>
          <p:nvPr>
            <p:custDataLst>
              <p:tags r:id="rId11"/>
            </p:custDataLst>
          </p:nvPr>
        </p:nvCxnSpPr>
        <p:spPr>
          <a:xfrm>
            <a:off x="6553200" y="5867400"/>
            <a:ext cx="6858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3"/>
            <a:endCxn id="7" idx="7"/>
          </p:cNvCxnSpPr>
          <p:nvPr>
            <p:custDataLst>
              <p:tags r:id="rId12"/>
            </p:custDataLst>
          </p:nvPr>
        </p:nvCxnSpPr>
        <p:spPr>
          <a:xfrm flipH="1">
            <a:off x="6530882" y="5083082"/>
            <a:ext cx="730436" cy="73043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5" idx="5"/>
            <a:endCxn id="8" idx="1"/>
          </p:cNvCxnSpPr>
          <p:nvPr>
            <p:custDataLst>
              <p:tags r:id="rId13"/>
            </p:custDataLst>
          </p:nvPr>
        </p:nvCxnSpPr>
        <p:spPr>
          <a:xfrm>
            <a:off x="6530882" y="5083082"/>
            <a:ext cx="730436" cy="73043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7" idx="3"/>
            <a:endCxn id="5" idx="7"/>
          </p:cNvCxnSpPr>
          <p:nvPr>
            <p:custDataLst>
              <p:tags r:id="rId14"/>
            </p:custDataLst>
          </p:nvPr>
        </p:nvCxnSpPr>
        <p:spPr>
          <a:xfrm flipH="1">
            <a:off x="6530882" y="4473482"/>
            <a:ext cx="273236" cy="50183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Oval 26"/>
          <p:cNvSpPr/>
          <p:nvPr>
            <p:custDataLst>
              <p:tags r:id="rId15"/>
            </p:custDataLst>
          </p:nvPr>
        </p:nvSpPr>
        <p:spPr>
          <a:xfrm>
            <a:off x="6781800" y="4343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>
            <a:stCxn id="27" idx="5"/>
            <a:endCxn id="6" idx="1"/>
          </p:cNvCxnSpPr>
          <p:nvPr>
            <p:custDataLst>
              <p:tags r:id="rId16"/>
            </p:custDataLst>
          </p:nvPr>
        </p:nvCxnSpPr>
        <p:spPr>
          <a:xfrm>
            <a:off x="6911882" y="4473482"/>
            <a:ext cx="349436" cy="50183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Eulerian</a:t>
            </a:r>
            <a:r>
              <a:rPr lang="en-US" dirty="0" smtClean="0"/>
              <a:t>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How can we check if a graph is </a:t>
            </a:r>
            <a:r>
              <a:rPr lang="en-US" dirty="0" err="1" smtClean="0"/>
              <a:t>Eulerian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pPr marL="525780" indent="-457200">
              <a:buAutoNum type="alphaUcPeriod"/>
            </a:pPr>
            <a:r>
              <a:rPr lang="en-US" dirty="0" smtClean="0"/>
              <a:t>Check all possible paths</a:t>
            </a:r>
          </a:p>
          <a:p>
            <a:pPr marL="525780" indent="-457200">
              <a:buAutoNum type="alphaUcPeriod"/>
            </a:pPr>
            <a:r>
              <a:rPr lang="en-US" dirty="0" smtClean="0"/>
              <a:t>Stare and guess</a:t>
            </a:r>
          </a:p>
          <a:p>
            <a:pPr marL="525780" indent="-457200">
              <a:buAutoNum type="alphaUcPeriod"/>
            </a:pPr>
            <a:r>
              <a:rPr lang="en-US" dirty="0" smtClean="0"/>
              <a:t>Be brave and do some math</a:t>
            </a:r>
          </a:p>
          <a:p>
            <a:pPr marL="525780" indent="-457200">
              <a:buAutoNum type="alphaU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762000"/>
            <a:ext cx="7024744" cy="1143000"/>
          </a:xfrm>
        </p:spPr>
        <p:txBody>
          <a:bodyPr/>
          <a:lstStyle/>
          <a:p>
            <a:r>
              <a:rPr lang="en-US" dirty="0" err="1" smtClean="0"/>
              <a:t>Eulerian</a:t>
            </a:r>
            <a:r>
              <a:rPr lang="en-US" dirty="0" smtClean="0"/>
              <a:t>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1981200"/>
            <a:ext cx="6777317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Degree of a vertex: number of edges adjacent to it</a:t>
            </a:r>
          </a:p>
          <a:p>
            <a:endParaRPr lang="en-US" dirty="0" smtClean="0"/>
          </a:p>
          <a:p>
            <a:r>
              <a:rPr lang="en-US" b="1" dirty="0" smtClean="0"/>
              <a:t>Euler’s theorem:</a:t>
            </a:r>
            <a:r>
              <a:rPr lang="en-US" dirty="0" smtClean="0"/>
              <a:t> a graph is </a:t>
            </a:r>
            <a:r>
              <a:rPr lang="en-US" dirty="0" err="1" smtClean="0"/>
              <a:t>Eulerian</a:t>
            </a:r>
            <a:r>
              <a:rPr lang="en-US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> the number of vertices with odd degrees is either 0 or 2 (</a:t>
            </a:r>
            <a:r>
              <a:rPr lang="en-US" dirty="0" err="1" smtClean="0"/>
              <a:t>eg</a:t>
            </a:r>
            <a:r>
              <a:rPr lang="en-US" dirty="0" smtClean="0"/>
              <a:t> all vertices or all but two have even degrees)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Does it work for                and              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30" name="Group 29"/>
          <p:cNvGrpSpPr/>
          <p:nvPr>
            <p:custDataLst>
              <p:tags r:id="rId4"/>
            </p:custDataLst>
          </p:nvPr>
        </p:nvGrpSpPr>
        <p:grpSpPr>
          <a:xfrm>
            <a:off x="5867400" y="4724400"/>
            <a:ext cx="762000" cy="1066800"/>
            <a:chOff x="5943600" y="4800600"/>
            <a:chExt cx="990600" cy="1600200"/>
          </a:xfrm>
        </p:grpSpPr>
        <p:sp>
          <p:nvSpPr>
            <p:cNvPr id="5" name="Oval 4"/>
            <p:cNvSpPr/>
            <p:nvPr>
              <p:custDataLst>
                <p:tags r:id="rId16"/>
              </p:custDataLst>
            </p:nvPr>
          </p:nvSpPr>
          <p:spPr>
            <a:xfrm>
              <a:off x="5943600" y="5410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>
              <p:custDataLst>
                <p:tags r:id="rId17"/>
              </p:custDataLst>
            </p:nvPr>
          </p:nvSpPr>
          <p:spPr>
            <a:xfrm>
              <a:off x="6781800" y="5410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>
              <p:custDataLst>
                <p:tags r:id="rId18"/>
              </p:custDataLst>
            </p:nvPr>
          </p:nvSpPr>
          <p:spPr>
            <a:xfrm>
              <a:off x="5943600" y="6248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>
              <p:custDataLst>
                <p:tags r:id="rId19"/>
              </p:custDataLst>
            </p:nvPr>
          </p:nvSpPr>
          <p:spPr>
            <a:xfrm>
              <a:off x="6781800" y="6248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>
              <a:stCxn id="5" idx="4"/>
              <a:endCxn id="7" idx="0"/>
            </p:cNvCxnSpPr>
            <p:nvPr>
              <p:custDataLst>
                <p:tags r:id="rId20"/>
              </p:custDataLst>
            </p:nvPr>
          </p:nvCxnSpPr>
          <p:spPr>
            <a:xfrm>
              <a:off x="6019800" y="5562600"/>
              <a:ext cx="0" cy="6858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>
              <p:custDataLst>
                <p:tags r:id="rId21"/>
              </p:custDataLst>
            </p:nvPr>
          </p:nvCxnSpPr>
          <p:spPr>
            <a:xfrm>
              <a:off x="6858000" y="5562600"/>
              <a:ext cx="0" cy="6858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6" idx="2"/>
              <a:endCxn id="5" idx="6"/>
            </p:cNvCxnSpPr>
            <p:nvPr>
              <p:custDataLst>
                <p:tags r:id="rId22"/>
              </p:custDataLst>
            </p:nvPr>
          </p:nvCxnSpPr>
          <p:spPr>
            <a:xfrm flipH="1">
              <a:off x="6096000" y="5486400"/>
              <a:ext cx="6858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7" idx="6"/>
              <a:endCxn id="8" idx="2"/>
            </p:cNvCxnSpPr>
            <p:nvPr>
              <p:custDataLst>
                <p:tags r:id="rId23"/>
              </p:custDataLst>
            </p:nvPr>
          </p:nvCxnSpPr>
          <p:spPr>
            <a:xfrm>
              <a:off x="6096000" y="6324600"/>
              <a:ext cx="6858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6" idx="3"/>
              <a:endCxn id="7" idx="7"/>
            </p:cNvCxnSpPr>
            <p:nvPr>
              <p:custDataLst>
                <p:tags r:id="rId24"/>
              </p:custDataLst>
            </p:nvPr>
          </p:nvCxnSpPr>
          <p:spPr>
            <a:xfrm flipH="1">
              <a:off x="6073682" y="5540282"/>
              <a:ext cx="730436" cy="73043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5" idx="5"/>
              <a:endCxn id="8" idx="1"/>
            </p:cNvCxnSpPr>
            <p:nvPr>
              <p:custDataLst>
                <p:tags r:id="rId25"/>
              </p:custDataLst>
            </p:nvPr>
          </p:nvCxnSpPr>
          <p:spPr>
            <a:xfrm>
              <a:off x="6073682" y="5540282"/>
              <a:ext cx="730436" cy="73043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16" idx="3"/>
              <a:endCxn id="5" idx="7"/>
            </p:cNvCxnSpPr>
            <p:nvPr>
              <p:custDataLst>
                <p:tags r:id="rId26"/>
              </p:custDataLst>
            </p:nvPr>
          </p:nvCxnSpPr>
          <p:spPr>
            <a:xfrm flipH="1">
              <a:off x="6073682" y="4930682"/>
              <a:ext cx="273236" cy="50183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>
              <p:custDataLst>
                <p:tags r:id="rId27"/>
              </p:custDataLst>
            </p:nvPr>
          </p:nvSpPr>
          <p:spPr>
            <a:xfrm>
              <a:off x="6324600" y="48006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>
              <a:stCxn id="16" idx="5"/>
              <a:endCxn id="6" idx="1"/>
            </p:cNvCxnSpPr>
            <p:nvPr>
              <p:custDataLst>
                <p:tags r:id="rId28"/>
              </p:custDataLst>
            </p:nvPr>
          </p:nvCxnSpPr>
          <p:spPr>
            <a:xfrm>
              <a:off x="6454682" y="4930682"/>
              <a:ext cx="349436" cy="50183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>
            <p:custDataLst>
              <p:tags r:id="rId5"/>
            </p:custDataLst>
          </p:nvPr>
        </p:nvGrpSpPr>
        <p:grpSpPr>
          <a:xfrm>
            <a:off x="4191000" y="5105400"/>
            <a:ext cx="685800" cy="685800"/>
            <a:chOff x="3657600" y="5105400"/>
            <a:chExt cx="990600" cy="990600"/>
          </a:xfrm>
        </p:grpSpPr>
        <p:sp>
          <p:nvSpPr>
            <p:cNvPr id="18" name="Oval 17"/>
            <p:cNvSpPr/>
            <p:nvPr>
              <p:custDataLst>
                <p:tags r:id="rId6"/>
              </p:custDataLst>
            </p:nvPr>
          </p:nvSpPr>
          <p:spPr>
            <a:xfrm>
              <a:off x="3657600" y="5105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>
              <p:custDataLst>
                <p:tags r:id="rId7"/>
              </p:custDataLst>
            </p:nvPr>
          </p:nvSpPr>
          <p:spPr>
            <a:xfrm>
              <a:off x="4495800" y="5105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>
              <p:custDataLst>
                <p:tags r:id="rId8"/>
              </p:custDataLst>
            </p:nvPr>
          </p:nvSpPr>
          <p:spPr>
            <a:xfrm>
              <a:off x="3657600" y="59436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>
              <p:custDataLst>
                <p:tags r:id="rId9"/>
              </p:custDataLst>
            </p:nvPr>
          </p:nvSpPr>
          <p:spPr>
            <a:xfrm>
              <a:off x="4495800" y="59436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>
              <a:stCxn id="18" idx="4"/>
              <a:endCxn id="20" idx="0"/>
            </p:cNvCxnSpPr>
            <p:nvPr>
              <p:custDataLst>
                <p:tags r:id="rId10"/>
              </p:custDataLst>
            </p:nvPr>
          </p:nvCxnSpPr>
          <p:spPr>
            <a:xfrm>
              <a:off x="3733800" y="5257800"/>
              <a:ext cx="0" cy="6858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>
              <p:custDataLst>
                <p:tags r:id="rId11"/>
              </p:custDataLst>
            </p:nvPr>
          </p:nvCxnSpPr>
          <p:spPr>
            <a:xfrm>
              <a:off x="4572000" y="5257800"/>
              <a:ext cx="0" cy="6858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9" idx="2"/>
              <a:endCxn id="18" idx="6"/>
            </p:cNvCxnSpPr>
            <p:nvPr>
              <p:custDataLst>
                <p:tags r:id="rId12"/>
              </p:custDataLst>
            </p:nvPr>
          </p:nvCxnSpPr>
          <p:spPr>
            <a:xfrm flipH="1">
              <a:off x="3810000" y="5181600"/>
              <a:ext cx="6858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20" idx="6"/>
              <a:endCxn id="21" idx="2"/>
            </p:cNvCxnSpPr>
            <p:nvPr>
              <p:custDataLst>
                <p:tags r:id="rId13"/>
              </p:custDataLst>
            </p:nvPr>
          </p:nvCxnSpPr>
          <p:spPr>
            <a:xfrm>
              <a:off x="3810000" y="6019800"/>
              <a:ext cx="6858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9" idx="3"/>
              <a:endCxn id="20" idx="7"/>
            </p:cNvCxnSpPr>
            <p:nvPr>
              <p:custDataLst>
                <p:tags r:id="rId14"/>
              </p:custDataLst>
            </p:nvPr>
          </p:nvCxnSpPr>
          <p:spPr>
            <a:xfrm flipH="1">
              <a:off x="3787682" y="5235482"/>
              <a:ext cx="730436" cy="73043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18" idx="5"/>
              <a:endCxn id="21" idx="1"/>
            </p:cNvCxnSpPr>
            <p:nvPr>
              <p:custDataLst>
                <p:tags r:id="rId15"/>
              </p:custDataLst>
            </p:nvPr>
          </p:nvCxnSpPr>
          <p:spPr>
            <a:xfrm>
              <a:off x="3787682" y="5235482"/>
              <a:ext cx="730436" cy="73043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Proving Euler’s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7338508" cy="3508977"/>
          </a:xfrm>
        </p:spPr>
        <p:txBody>
          <a:bodyPr/>
          <a:lstStyle/>
          <a:p>
            <a:r>
              <a:rPr lang="en-US" dirty="0" smtClean="0"/>
              <a:t>Euler’s theorem gives a </a:t>
            </a:r>
            <a:r>
              <a:rPr lang="en-US" b="1" dirty="0" smtClean="0">
                <a:solidFill>
                  <a:srgbClr val="FF0000"/>
                </a:solidFill>
              </a:rPr>
              <a:t>necessary and sufficient</a:t>
            </a:r>
            <a:r>
              <a:rPr lang="en-US" dirty="0" smtClean="0"/>
              <a:t> condition for a graph to be </a:t>
            </a:r>
            <a:r>
              <a:rPr lang="en-US" dirty="0" err="1" smtClean="0"/>
              <a:t>Eulerian</a:t>
            </a:r>
            <a:endParaRPr lang="en-US" dirty="0" smtClean="0"/>
          </a:p>
          <a:p>
            <a:pPr lvl="1"/>
            <a:r>
              <a:rPr lang="en-US" dirty="0" smtClean="0"/>
              <a:t>All degrees are even</a:t>
            </a:r>
          </a:p>
          <a:p>
            <a:pPr lvl="1"/>
            <a:r>
              <a:rPr lang="en-US" dirty="0" smtClean="0"/>
              <a:t>Two degrees odd, rest are even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Will prove in class that this is </a:t>
            </a:r>
            <a:r>
              <a:rPr lang="en-US" b="1" dirty="0" smtClean="0">
                <a:solidFill>
                  <a:srgbClr val="FF0000"/>
                </a:solidFill>
              </a:rPr>
              <a:t>necessary</a:t>
            </a:r>
          </a:p>
          <a:p>
            <a:r>
              <a:rPr lang="en-US" dirty="0" smtClean="0"/>
              <a:t>Take-home challenge: prove that this is also </a:t>
            </a:r>
            <a:r>
              <a:rPr lang="en-US" b="1" dirty="0" smtClean="0">
                <a:solidFill>
                  <a:srgbClr val="FF0000"/>
                </a:solidFill>
              </a:rPr>
              <a:t>sufficient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Proving Euler’s theorem: necessary part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7338508" cy="3508977"/>
          </a:xfrm>
        </p:spPr>
        <p:txBody>
          <a:bodyPr/>
          <a:lstStyle/>
          <a:p>
            <a:r>
              <a:rPr lang="en-US" dirty="0" smtClean="0"/>
              <a:t>Euler’s theorem (necessary part):</a:t>
            </a:r>
          </a:p>
          <a:p>
            <a:pPr>
              <a:buNone/>
            </a:pPr>
            <a:r>
              <a:rPr lang="en-US" dirty="0" smtClean="0"/>
              <a:t>	If a graph G is </a:t>
            </a:r>
            <a:r>
              <a:rPr lang="en-US" dirty="0" err="1" smtClean="0"/>
              <a:t>Eulerian</a:t>
            </a:r>
            <a:r>
              <a:rPr lang="en-US" dirty="0" smtClean="0"/>
              <a:t> then all degrees are even; or two degrees are odd and rest are even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Try to prove it first yourself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Proving Euler’s theorem: necessary part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7338508" cy="392474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Proof of Euler’s theorem (necessary part):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Let G be a graph with an Euler path:  v</a:t>
            </a:r>
            <a:r>
              <a:rPr lang="en-US" baseline="-25000" dirty="0" smtClean="0"/>
              <a:t>1</a:t>
            </a:r>
            <a:r>
              <a:rPr lang="en-US" dirty="0" smtClean="0"/>
              <a:t>,v</a:t>
            </a:r>
            <a:r>
              <a:rPr lang="en-US" baseline="-25000" dirty="0" smtClean="0"/>
              <a:t>2</a:t>
            </a:r>
            <a:r>
              <a:rPr lang="en-US" dirty="0" smtClean="0"/>
              <a:t>,v</a:t>
            </a:r>
            <a:r>
              <a:rPr lang="en-US" baseline="-25000" dirty="0" smtClean="0"/>
              <a:t>3</a:t>
            </a:r>
            <a:r>
              <a:rPr lang="en-US" dirty="0" smtClean="0"/>
              <a:t>,….,</a:t>
            </a:r>
            <a:r>
              <a:rPr lang="en-US" dirty="0" err="1" smtClean="0"/>
              <a:t>v</a:t>
            </a:r>
            <a:r>
              <a:rPr lang="en-US" baseline="-25000" dirty="0" err="1" smtClean="0"/>
              <a:t>k</a:t>
            </a:r>
            <a:r>
              <a:rPr lang="en-US" dirty="0" smtClean="0"/>
              <a:t> where (v</a:t>
            </a:r>
            <a:r>
              <a:rPr lang="en-US" baseline="-25000" dirty="0" smtClean="0"/>
              <a:t>i</a:t>
            </a:r>
            <a:r>
              <a:rPr lang="en-US" dirty="0" smtClean="0"/>
              <a:t>,v</a:t>
            </a:r>
            <a:r>
              <a:rPr lang="en-US" baseline="-25000" dirty="0" smtClean="0"/>
              <a:t>i+1</a:t>
            </a:r>
            <a:r>
              <a:rPr lang="en-US" dirty="0" smtClean="0"/>
              <a:t>) are edges in G; vertices may appear more than once; and each edge of G is accounted for exactly once.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The degree of a vertex of G is the number of edges it has. For any internal vertex in the path (</a:t>
            </a:r>
            <a:r>
              <a:rPr lang="en-US" dirty="0" err="1" smtClean="0"/>
              <a:t>eg</a:t>
            </a:r>
            <a:r>
              <a:rPr lang="en-US" dirty="0" smtClean="0"/>
              <a:t> not v</a:t>
            </a:r>
            <a:r>
              <a:rPr lang="en-US" baseline="-25000" dirty="0" smtClean="0"/>
              <a:t>1</a:t>
            </a:r>
            <a:r>
              <a:rPr lang="en-US" dirty="0" smtClean="0"/>
              <a:t> or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k</a:t>
            </a:r>
            <a:r>
              <a:rPr lang="en-US" dirty="0" smtClean="0"/>
              <a:t>), we count 2 edges in the path (one going in and one going out). So, any vertex which is not v</a:t>
            </a:r>
            <a:r>
              <a:rPr lang="en-US" baseline="-25000" dirty="0" smtClean="0"/>
              <a:t>1</a:t>
            </a:r>
            <a:r>
              <a:rPr lang="en-US" dirty="0" smtClean="0"/>
              <a:t> or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k</a:t>
            </a:r>
            <a:r>
              <a:rPr lang="en-US" dirty="0" smtClean="0"/>
              <a:t> must have an even degree.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If v1</a:t>
            </a:r>
            <a:r>
              <a:rPr lang="en-US" dirty="0" smtClean="0">
                <a:sym typeface="Symbol"/>
              </a:rPr>
              <a:t>vk then both have odd degrees. If </a:t>
            </a:r>
            <a:r>
              <a:rPr lang="en-US" dirty="0" smtClean="0"/>
              <a:t>v1</a:t>
            </a:r>
            <a:r>
              <a:rPr lang="en-US" dirty="0" smtClean="0">
                <a:sym typeface="Symbol"/>
              </a:rPr>
              <a:t>=</a:t>
            </a:r>
            <a:r>
              <a:rPr lang="en-US" dirty="0" err="1" smtClean="0">
                <a:sym typeface="Symbol"/>
              </a:rPr>
              <a:t>vk</a:t>
            </a:r>
            <a:r>
              <a:rPr lang="en-US" dirty="0" smtClean="0">
                <a:sym typeface="Symbol"/>
              </a:rPr>
              <a:t> is the same vertex this is also has even degree. QED.</a:t>
            </a:r>
            <a:endParaRPr lang="en-US" dirty="0" smtClean="0"/>
          </a:p>
          <a:p>
            <a:pPr>
              <a:buNone/>
            </a:pPr>
            <a:endParaRPr lang="en-US" baseline="-25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Proof by contradiction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Another example (student self-study)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177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949171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Today’s Topics: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990600" y="2320771"/>
            <a:ext cx="7010400" cy="3699029"/>
          </a:xfrm>
        </p:spPr>
        <p:txBody>
          <a:bodyPr>
            <a:normAutofit/>
          </a:bodyPr>
          <a:lstStyle/>
          <a:p>
            <a:pPr marL="525780" indent="-457200">
              <a:buFont typeface="+mj-lt"/>
              <a:buAutoNum type="arabicPeriod"/>
            </a:pPr>
            <a:r>
              <a:rPr lang="en-US" dirty="0" smtClean="0"/>
              <a:t>Graphs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Some theorems on graphs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500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043492" y="2323652"/>
            <a:ext cx="7109908" cy="3772348"/>
          </a:xfrm>
        </p:spPr>
        <p:txBody>
          <a:bodyPr>
            <a:normAutofit/>
          </a:bodyPr>
          <a:lstStyle/>
          <a:p>
            <a:r>
              <a:rPr lang="en-US" dirty="0" smtClean="0"/>
              <a:t>A number x is </a:t>
            </a:r>
            <a:r>
              <a:rPr lang="en-US" b="1" dirty="0" smtClean="0"/>
              <a:t>rational</a:t>
            </a:r>
            <a:r>
              <a:rPr lang="en-US" dirty="0" smtClean="0"/>
              <a:t> if x=a/b for integers </a:t>
            </a:r>
            <a:r>
              <a:rPr lang="en-US" dirty="0" err="1" smtClean="0"/>
              <a:t>a,b</a:t>
            </a:r>
            <a:r>
              <a:rPr lang="en-US" dirty="0" smtClean="0"/>
              <a:t>. </a:t>
            </a:r>
          </a:p>
          <a:p>
            <a:pPr lvl="2"/>
            <a:r>
              <a:rPr lang="en-US" dirty="0" smtClean="0"/>
              <a:t>E.g. 3=3/1, 1/2, -3/4, 0=0/1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A number is </a:t>
            </a:r>
            <a:r>
              <a:rPr lang="en-US" b="1" dirty="0" smtClean="0"/>
              <a:t>irrational</a:t>
            </a:r>
            <a:r>
              <a:rPr lang="en-US" dirty="0" smtClean="0"/>
              <a:t> if it is </a:t>
            </a:r>
            <a:r>
              <a:rPr lang="en-US" b="1" dirty="0" smtClean="0"/>
              <a:t>not rational</a:t>
            </a:r>
          </a:p>
          <a:p>
            <a:pPr lvl="1"/>
            <a:r>
              <a:rPr lang="en-US" dirty="0" err="1" smtClean="0"/>
              <a:t>E.g</a:t>
            </a:r>
            <a:r>
              <a:rPr lang="en-US" dirty="0" smtClean="0"/>
              <a:t>         (proved in textbook)</a:t>
            </a:r>
          </a:p>
          <a:p>
            <a:endParaRPr lang="en-US" dirty="0" smtClean="0"/>
          </a:p>
          <a:p>
            <a:r>
              <a:rPr lang="en-US" dirty="0" smtClean="0"/>
              <a:t>Theorem: If x</a:t>
            </a:r>
            <a:r>
              <a:rPr lang="en-US" baseline="30000" dirty="0" smtClean="0"/>
              <a:t>2</a:t>
            </a:r>
            <a:r>
              <a:rPr lang="en-US" dirty="0" smtClean="0"/>
              <a:t> is irrational then x is irrational.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2266950" y="4298282"/>
          <a:ext cx="476250" cy="4261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7" imgW="241200" imgH="215640" progId="Equation.DSMT4">
                  <p:embed/>
                </p:oleObj>
              </mc:Choice>
              <mc:Fallback>
                <p:oleObj name="Equation" r:id="rId7" imgW="2412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6950" y="4298282"/>
                        <a:ext cx="476250" cy="4261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96087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7262308" cy="350897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Theorem: If x</a:t>
            </a:r>
            <a:r>
              <a:rPr lang="en-US" baseline="30000" dirty="0" smtClean="0"/>
              <a:t>2</a:t>
            </a:r>
            <a:r>
              <a:rPr lang="en-US" dirty="0" smtClean="0"/>
              <a:t> is irrational then x is irrational.</a:t>
            </a:r>
          </a:p>
          <a:p>
            <a:r>
              <a:rPr lang="en-US" dirty="0" smtClean="0"/>
              <a:t>Proof: by contradiction.</a:t>
            </a:r>
          </a:p>
          <a:p>
            <a:pPr>
              <a:buNone/>
            </a:pPr>
            <a:r>
              <a:rPr lang="en-US" dirty="0" smtClean="0"/>
              <a:t>Assume that</a:t>
            </a:r>
          </a:p>
          <a:p>
            <a:pPr>
              <a:buNone/>
            </a:pPr>
            <a:endParaRPr lang="en-US" dirty="0" smtClean="0"/>
          </a:p>
          <a:p>
            <a:pPr marL="525780" indent="-457200">
              <a:buAutoNum type="alphaUcPeriod"/>
            </a:pPr>
            <a:r>
              <a:rPr lang="en-US" dirty="0" smtClean="0"/>
              <a:t>There exists x where both x,x</a:t>
            </a:r>
            <a:r>
              <a:rPr lang="en-US" baseline="30000" dirty="0" smtClean="0"/>
              <a:t>2</a:t>
            </a:r>
            <a:r>
              <a:rPr lang="en-US" dirty="0" smtClean="0"/>
              <a:t> are rational</a:t>
            </a:r>
          </a:p>
          <a:p>
            <a:pPr marL="525780" indent="-457200">
              <a:buFont typeface="Wingdings 2" pitchFamily="18" charset="2"/>
              <a:buAutoNum type="alphaUcPeriod"/>
            </a:pPr>
            <a:r>
              <a:rPr lang="en-US" dirty="0" smtClean="0"/>
              <a:t>There exists x where both x,x</a:t>
            </a:r>
            <a:r>
              <a:rPr lang="en-US" baseline="30000" dirty="0" smtClean="0"/>
              <a:t>2</a:t>
            </a:r>
            <a:r>
              <a:rPr lang="en-US" dirty="0" smtClean="0"/>
              <a:t> are irrational</a:t>
            </a:r>
          </a:p>
          <a:p>
            <a:pPr marL="525780" indent="-457200">
              <a:buFont typeface="Wingdings 2" pitchFamily="18" charset="2"/>
              <a:buAutoNum type="alphaUcPeriod"/>
            </a:pPr>
            <a:r>
              <a:rPr lang="en-US" dirty="0" smtClean="0"/>
              <a:t>There exists x where x is rational and x</a:t>
            </a:r>
            <a:r>
              <a:rPr lang="en-US" baseline="30000" dirty="0" smtClean="0"/>
              <a:t>2</a:t>
            </a:r>
            <a:r>
              <a:rPr lang="en-US" dirty="0" smtClean="0"/>
              <a:t> irrational</a:t>
            </a:r>
          </a:p>
          <a:p>
            <a:pPr marL="525780" indent="-457200">
              <a:buFont typeface="Wingdings 2" pitchFamily="18" charset="2"/>
              <a:buAutoNum type="alphaUcPeriod"/>
            </a:pPr>
            <a:r>
              <a:rPr lang="en-US" dirty="0" smtClean="0"/>
              <a:t>There exists x where x is irrational and x</a:t>
            </a:r>
            <a:r>
              <a:rPr lang="en-US" baseline="30000" dirty="0" smtClean="0"/>
              <a:t>2</a:t>
            </a:r>
            <a:r>
              <a:rPr lang="en-US" dirty="0" smtClean="0"/>
              <a:t> rational</a:t>
            </a:r>
          </a:p>
          <a:p>
            <a:pPr marL="525780" indent="-457200">
              <a:buFont typeface="Wingdings 2" pitchFamily="18" charset="2"/>
              <a:buAutoNum type="alphaUcPeriod"/>
            </a:pPr>
            <a:r>
              <a:rPr lang="en-US" dirty="0" smtClean="0"/>
              <a:t>None/other/more than one</a:t>
            </a:r>
          </a:p>
          <a:p>
            <a:pPr marL="525780" indent="-457200">
              <a:buFont typeface="Wingdings 2" pitchFamily="18" charset="2"/>
              <a:buAutoNum type="alphaUcPeriod"/>
            </a:pPr>
            <a:endParaRPr lang="en-US" dirty="0" smtClean="0"/>
          </a:p>
          <a:p>
            <a:pPr marL="525780" indent="-457200">
              <a:buFont typeface="Wingdings 2" pitchFamily="18" charset="2"/>
              <a:buAutoNum type="alphaUcPeriod"/>
            </a:pPr>
            <a:endParaRPr lang="en-US" dirty="0" smtClean="0"/>
          </a:p>
          <a:p>
            <a:pPr marL="525780" indent="-457200">
              <a:buAutoNum type="alphaU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9879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7262308" cy="3508977"/>
          </a:xfrm>
        </p:spPr>
        <p:txBody>
          <a:bodyPr>
            <a:normAutofit/>
          </a:bodyPr>
          <a:lstStyle/>
          <a:p>
            <a:r>
              <a:rPr lang="en-US" dirty="0" smtClean="0"/>
              <a:t>Theorem: If x</a:t>
            </a:r>
            <a:r>
              <a:rPr lang="en-US" baseline="30000" dirty="0" smtClean="0"/>
              <a:t>2</a:t>
            </a:r>
            <a:r>
              <a:rPr lang="en-US" dirty="0" smtClean="0"/>
              <a:t> is irrational then x is irrational.</a:t>
            </a:r>
          </a:p>
          <a:p>
            <a:r>
              <a:rPr lang="en-US" dirty="0" smtClean="0"/>
              <a:t>Proof: by contradiction.</a:t>
            </a:r>
          </a:p>
          <a:p>
            <a:pPr>
              <a:buNone/>
            </a:pPr>
            <a:r>
              <a:rPr lang="en-US" dirty="0" smtClean="0"/>
              <a:t>Assume that there exists x where x is rational and x</a:t>
            </a:r>
            <a:r>
              <a:rPr lang="en-US" baseline="30000" dirty="0" smtClean="0"/>
              <a:t>2</a:t>
            </a:r>
            <a:r>
              <a:rPr lang="en-US" dirty="0" smtClean="0"/>
              <a:t> irrational. </a:t>
            </a:r>
          </a:p>
          <a:p>
            <a:pPr marL="525780" indent="-457200">
              <a:buFont typeface="Wingdings 2" pitchFamily="18" charset="2"/>
              <a:buAutoNum type="alphaUcPeriod"/>
            </a:pPr>
            <a:endParaRPr lang="en-US" dirty="0" smtClean="0"/>
          </a:p>
          <a:p>
            <a:pPr marL="525780" indent="-457200">
              <a:buAutoNum type="alphaU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5" name="Picture 2" descr="https://encrypted-tbn1.gstatic.com/images?q=tbn:ANd9GcSm4qkUiICiuUhGiALbBn0Nm1sAOSm0g61HbkuVKusRnJKOkaZq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0" y="4114800"/>
            <a:ext cx="5943600" cy="20574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2667000" y="4825425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Try by yourself first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645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7262308" cy="3508977"/>
          </a:xfrm>
        </p:spPr>
        <p:txBody>
          <a:bodyPr>
            <a:normAutofit/>
          </a:bodyPr>
          <a:lstStyle/>
          <a:p>
            <a:r>
              <a:rPr lang="en-US" dirty="0" smtClean="0"/>
              <a:t>Theorem: If x</a:t>
            </a:r>
            <a:r>
              <a:rPr lang="en-US" baseline="30000" dirty="0" smtClean="0"/>
              <a:t>2</a:t>
            </a:r>
            <a:r>
              <a:rPr lang="en-US" dirty="0" smtClean="0"/>
              <a:t> is irrational then x is irrational.</a:t>
            </a:r>
          </a:p>
          <a:p>
            <a:r>
              <a:rPr lang="en-US" dirty="0" smtClean="0"/>
              <a:t>Proof: by contradiction.</a:t>
            </a:r>
          </a:p>
          <a:p>
            <a:pPr>
              <a:buNone/>
            </a:pPr>
            <a:r>
              <a:rPr lang="en-US" dirty="0" smtClean="0"/>
              <a:t>Assume that there exists x where x is rational and x</a:t>
            </a:r>
            <a:r>
              <a:rPr lang="en-US" baseline="30000" dirty="0" smtClean="0"/>
              <a:t>2</a:t>
            </a:r>
            <a:r>
              <a:rPr lang="en-US" dirty="0" smtClean="0"/>
              <a:t> irrational. </a:t>
            </a:r>
          </a:p>
          <a:p>
            <a:pPr marL="525780" indent="-457200">
              <a:buFont typeface="Wingdings 2" pitchFamily="18" charset="2"/>
              <a:buAutoNum type="alphaUcPeriod"/>
            </a:pPr>
            <a:endParaRPr lang="en-US" dirty="0" smtClean="0"/>
          </a:p>
          <a:p>
            <a:pPr marL="525780" indent="-457200">
              <a:buAutoNum type="alphaU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5" name="Picture 2" descr="https://encrypted-tbn1.gstatic.com/images?q=tbn:ANd9GcSm4qkUiICiuUhGiALbBn0Nm1sAOSm0g61HbkuVKusRnJKOkaZq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0" y="4114800"/>
            <a:ext cx="5943600" cy="20574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1600200" y="4191000"/>
            <a:ext cx="5715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Since x is rational x=a/b where </a:t>
            </a:r>
            <a:r>
              <a:rPr lang="en-US" sz="2400" dirty="0" err="1" smtClean="0">
                <a:solidFill>
                  <a:schemeClr val="bg1"/>
                </a:solidFill>
              </a:rPr>
              <a:t>a,b</a:t>
            </a:r>
            <a:r>
              <a:rPr lang="en-US" sz="2400" dirty="0" smtClean="0">
                <a:solidFill>
                  <a:schemeClr val="bg1"/>
                </a:solidFill>
              </a:rPr>
              <a:t> are integers. 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But then x</a:t>
            </a:r>
            <a:r>
              <a:rPr lang="en-US" sz="2400" baseline="30000" dirty="0" smtClean="0">
                <a:solidFill>
                  <a:schemeClr val="bg1"/>
                </a:solidFill>
              </a:rPr>
              <a:t>2</a:t>
            </a:r>
            <a:r>
              <a:rPr lang="en-US" sz="2400" dirty="0" smtClean="0">
                <a:solidFill>
                  <a:schemeClr val="bg1"/>
                </a:solidFill>
              </a:rPr>
              <a:t>=a</a:t>
            </a:r>
            <a:r>
              <a:rPr lang="en-US" sz="2400" baseline="30000" dirty="0" smtClean="0">
                <a:solidFill>
                  <a:schemeClr val="bg1"/>
                </a:solidFill>
              </a:rPr>
              <a:t>2</a:t>
            </a:r>
            <a:r>
              <a:rPr lang="en-US" sz="2400" dirty="0" smtClean="0">
                <a:solidFill>
                  <a:schemeClr val="bg1"/>
                </a:solidFill>
              </a:rPr>
              <a:t>/b</a:t>
            </a:r>
            <a:r>
              <a:rPr lang="en-US" sz="2400" baseline="30000" dirty="0" smtClean="0">
                <a:solidFill>
                  <a:schemeClr val="bg1"/>
                </a:solidFill>
              </a:rPr>
              <a:t>2</a:t>
            </a:r>
            <a:r>
              <a:rPr lang="en-US" sz="2400" dirty="0" smtClean="0">
                <a:solidFill>
                  <a:schemeClr val="bg1"/>
                </a:solidFill>
              </a:rPr>
              <a:t>. Both a</a:t>
            </a:r>
            <a:r>
              <a:rPr lang="en-US" sz="2400" baseline="30000" dirty="0" smtClean="0">
                <a:solidFill>
                  <a:schemeClr val="bg1"/>
                </a:solidFill>
              </a:rPr>
              <a:t>2</a:t>
            </a:r>
            <a:r>
              <a:rPr lang="en-US" sz="2400" dirty="0" smtClean="0">
                <a:solidFill>
                  <a:schemeClr val="bg1"/>
                </a:solidFill>
              </a:rPr>
              <a:t>,b</a:t>
            </a:r>
            <a:r>
              <a:rPr lang="en-US" sz="2400" baseline="30000" dirty="0" smtClean="0">
                <a:solidFill>
                  <a:schemeClr val="bg1"/>
                </a:solidFill>
              </a:rPr>
              <a:t>2</a:t>
            </a:r>
            <a:r>
              <a:rPr lang="en-US" sz="2400" dirty="0" smtClean="0">
                <a:solidFill>
                  <a:schemeClr val="bg1"/>
                </a:solidFill>
              </a:rPr>
              <a:t> are also integers and hence x</a:t>
            </a:r>
            <a:r>
              <a:rPr lang="en-US" sz="2400" baseline="30000" dirty="0" smtClean="0">
                <a:solidFill>
                  <a:schemeClr val="bg1"/>
                </a:solidFill>
              </a:rPr>
              <a:t>2</a:t>
            </a:r>
            <a:r>
              <a:rPr lang="en-US" sz="2400" dirty="0" smtClean="0">
                <a:solidFill>
                  <a:schemeClr val="bg1"/>
                </a:solidFill>
              </a:rPr>
              <a:t> is rational. 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A </a:t>
            </a:r>
            <a:r>
              <a:rPr lang="en-US" sz="2400" dirty="0" err="1" smtClean="0">
                <a:solidFill>
                  <a:schemeClr val="bg1"/>
                </a:solidFill>
              </a:rPr>
              <a:t>contracition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9800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Theorem:                is irrational</a:t>
            </a:r>
          </a:p>
          <a:p>
            <a:r>
              <a:rPr lang="en-US" dirty="0" smtClean="0"/>
              <a:t>Proof (by contradiction).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dirty="0" smtClean="0"/>
              <a:t>THIS ONE IS MORE TRICKY. </a:t>
            </a:r>
          </a:p>
          <a:p>
            <a:pPr>
              <a:buNone/>
            </a:pPr>
            <a:r>
              <a:rPr lang="en-US" b="1" dirty="0" smtClean="0"/>
              <a:t>		TRY BY YOURSELF FIRST IN GROUPS.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2932113" y="2335212"/>
          <a:ext cx="1182687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7" imgW="558720" imgH="228600" progId="Equation.DSMT4">
                  <p:embed/>
                </p:oleObj>
              </mc:Choice>
              <mc:Fallback>
                <p:oleObj name="Equation" r:id="rId7" imgW="5587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2113" y="2335212"/>
                        <a:ext cx="1182687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47137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043490" y="762000"/>
            <a:ext cx="7024744" cy="1143000"/>
          </a:xfrm>
        </p:spPr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043492" y="1981200"/>
            <a:ext cx="7490908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Theorem:                 is irrational</a:t>
            </a:r>
          </a:p>
          <a:p>
            <a:r>
              <a:rPr lang="en-US" dirty="0" smtClean="0"/>
              <a:t>Proof (by contradiction).</a:t>
            </a:r>
          </a:p>
          <a:p>
            <a:r>
              <a:rPr lang="en-US" dirty="0" smtClean="0"/>
              <a:t>Assume not. Then there exist integers </a:t>
            </a:r>
            <a:r>
              <a:rPr lang="en-US" dirty="0" err="1" smtClean="0"/>
              <a:t>a,b</a:t>
            </a:r>
            <a:r>
              <a:rPr lang="en-US" dirty="0" smtClean="0"/>
              <a:t> such that                          </a:t>
            </a:r>
          </a:p>
          <a:p>
            <a:endParaRPr lang="en-US" sz="2200" dirty="0" smtClean="0"/>
          </a:p>
          <a:p>
            <a:r>
              <a:rPr lang="en-US" dirty="0" smtClean="0"/>
              <a:t>Squaring gives 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So also       is rational since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[So, to finish the proof it is sufficient to show that    </a:t>
            </a:r>
          </a:p>
          <a:p>
            <a:pPr>
              <a:buNone/>
            </a:pPr>
            <a:r>
              <a:rPr lang="en-US" dirty="0" smtClean="0"/>
              <a:t>        is irrational. 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3008313" y="1905000"/>
          <a:ext cx="1182687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12" imgW="558720" imgH="228600" progId="Equation.DSMT4">
                  <p:embed/>
                </p:oleObj>
              </mc:Choice>
              <mc:Fallback>
                <p:oleObj name="Equation" r:id="rId12" imgW="5587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8313" y="1905000"/>
                        <a:ext cx="1182687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3873500" y="3810000"/>
          <a:ext cx="44323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14" imgW="2095200" imgH="241200" progId="Equation.DSMT4">
                  <p:embed/>
                </p:oleObj>
              </mc:Choice>
              <mc:Fallback>
                <p:oleObj name="Equation" r:id="rId14" imgW="20952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3500" y="3810000"/>
                        <a:ext cx="4432300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2209800" y="3089537"/>
          <a:ext cx="1752600" cy="41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16" imgW="965160" imgH="228600" progId="Equation.DSMT4">
                  <p:embed/>
                </p:oleObj>
              </mc:Choice>
              <mc:Fallback>
                <p:oleObj name="Equation" r:id="rId16" imgW="965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089537"/>
                        <a:ext cx="1752600" cy="415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>
            <p:custDataLst>
              <p:tags r:id="rId8"/>
            </p:custDataLst>
          </p:nvPr>
        </p:nvGraphicFramePr>
        <p:xfrm>
          <a:off x="2233613" y="4648200"/>
          <a:ext cx="509587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18" imgW="241200" imgH="228600" progId="Equation.DSMT4">
                  <p:embed/>
                </p:oleObj>
              </mc:Choice>
              <mc:Fallback>
                <p:oleObj name="Equation" r:id="rId18" imgW="241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3613" y="4648200"/>
                        <a:ext cx="509587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>
            <p:custDataLst>
              <p:tags r:id="rId9"/>
            </p:custDataLst>
          </p:nvPr>
        </p:nvGraphicFramePr>
        <p:xfrm>
          <a:off x="5132388" y="4648200"/>
          <a:ext cx="2792412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20" imgW="1320480" imgH="241200" progId="Equation.DSMT4">
                  <p:embed/>
                </p:oleObj>
              </mc:Choice>
              <mc:Fallback>
                <p:oleObj name="Equation" r:id="rId20" imgW="13204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2388" y="4648200"/>
                        <a:ext cx="2792412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>
            <p:custDataLst>
              <p:tags r:id="rId10"/>
            </p:custDataLst>
          </p:nvPr>
        </p:nvGraphicFramePr>
        <p:xfrm>
          <a:off x="1243012" y="5840413"/>
          <a:ext cx="509588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22" imgW="241200" imgH="228600" progId="Equation.DSMT4">
                  <p:embed/>
                </p:oleObj>
              </mc:Choice>
              <mc:Fallback>
                <p:oleObj name="Equation" r:id="rId22" imgW="241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3012" y="5840413"/>
                        <a:ext cx="509588" cy="484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92328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043490" y="76200"/>
            <a:ext cx="7024744" cy="1143000"/>
          </a:xfrm>
        </p:spPr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043492" y="1295400"/>
            <a:ext cx="7338508" cy="5105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Theorem:                is irrational</a:t>
            </a:r>
          </a:p>
          <a:p>
            <a:r>
              <a:rPr lang="en-US" dirty="0" smtClean="0"/>
              <a:t>Proof (by contradiction).</a:t>
            </a:r>
          </a:p>
          <a:p>
            <a:r>
              <a:rPr lang="en-US" dirty="0" smtClean="0"/>
              <a:t>               is rational …       is rational.</a:t>
            </a:r>
          </a:p>
          <a:p>
            <a:endParaRPr lang="en-US" dirty="0" smtClean="0"/>
          </a:p>
          <a:p>
            <a:r>
              <a:rPr lang="en-US" dirty="0" smtClean="0"/>
              <a:t>      =c/d for positive integers </a:t>
            </a:r>
            <a:r>
              <a:rPr lang="en-US" dirty="0" err="1" smtClean="0"/>
              <a:t>c,d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	Assume that d is minimal such that c/d=</a:t>
            </a:r>
          </a:p>
          <a:p>
            <a:pPr>
              <a:buNone/>
            </a:pPr>
            <a:r>
              <a:rPr lang="en-US" dirty="0" smtClean="0"/>
              <a:t>	Squaring gives c</a:t>
            </a:r>
            <a:r>
              <a:rPr lang="en-US" baseline="30000" dirty="0" smtClean="0"/>
              <a:t>2</a:t>
            </a:r>
            <a:r>
              <a:rPr lang="en-US" dirty="0" smtClean="0"/>
              <a:t>/d</a:t>
            </a:r>
            <a:r>
              <a:rPr lang="en-US" baseline="30000" dirty="0" smtClean="0"/>
              <a:t>2</a:t>
            </a:r>
            <a:r>
              <a:rPr lang="en-US" dirty="0" smtClean="0"/>
              <a:t>=6. </a:t>
            </a:r>
          </a:p>
          <a:p>
            <a:pPr>
              <a:buNone/>
            </a:pPr>
            <a:r>
              <a:rPr lang="en-US" dirty="0" smtClean="0"/>
              <a:t>	So c</a:t>
            </a:r>
            <a:r>
              <a:rPr lang="en-US" baseline="30000" dirty="0" smtClean="0"/>
              <a:t>2</a:t>
            </a:r>
            <a:r>
              <a:rPr lang="en-US" dirty="0" smtClean="0"/>
              <a:t>=6d</a:t>
            </a:r>
            <a:r>
              <a:rPr lang="en-US" baseline="30000" dirty="0" smtClean="0"/>
              <a:t>2</a:t>
            </a:r>
            <a:r>
              <a:rPr lang="en-US" dirty="0" smtClean="0"/>
              <a:t> must be divisible by 2. </a:t>
            </a:r>
          </a:p>
          <a:p>
            <a:pPr>
              <a:buNone/>
            </a:pPr>
            <a:r>
              <a:rPr lang="en-US" dirty="0" smtClean="0"/>
              <a:t>	Which means c is divisible by 2.</a:t>
            </a:r>
          </a:p>
          <a:p>
            <a:pPr>
              <a:buNone/>
            </a:pPr>
            <a:r>
              <a:rPr lang="en-US" dirty="0" smtClean="0"/>
              <a:t>	Which means c</a:t>
            </a:r>
            <a:r>
              <a:rPr lang="en-US" baseline="30000" dirty="0" smtClean="0"/>
              <a:t>2</a:t>
            </a:r>
            <a:r>
              <a:rPr lang="en-US" dirty="0" smtClean="0"/>
              <a:t> is divisible by 4.</a:t>
            </a:r>
          </a:p>
          <a:p>
            <a:pPr>
              <a:buNone/>
            </a:pPr>
            <a:r>
              <a:rPr lang="en-US" dirty="0" smtClean="0"/>
              <a:t>	But 6 is not divisible by 4, so d</a:t>
            </a:r>
            <a:r>
              <a:rPr lang="en-US" baseline="30000" dirty="0" smtClean="0"/>
              <a:t>2</a:t>
            </a:r>
            <a:r>
              <a:rPr lang="en-US" dirty="0" smtClean="0"/>
              <a:t> must be divisible by 2.</a:t>
            </a:r>
          </a:p>
          <a:p>
            <a:pPr>
              <a:buNone/>
            </a:pPr>
            <a:r>
              <a:rPr lang="en-US" dirty="0" smtClean="0"/>
              <a:t>	Which means d is divisible by 2.</a:t>
            </a:r>
          </a:p>
          <a:p>
            <a:pPr>
              <a:buNone/>
            </a:pPr>
            <a:r>
              <a:rPr lang="en-US" dirty="0" smtClean="0"/>
              <a:t>	So both </a:t>
            </a:r>
            <a:r>
              <a:rPr lang="en-US" dirty="0" err="1" smtClean="0"/>
              <a:t>c,d</a:t>
            </a:r>
            <a:r>
              <a:rPr lang="en-US" dirty="0" smtClean="0"/>
              <a:t> are divisible by 2. Which means that (c/2) and (d/2) are both integers, and (c/2) / (d/2) = </a:t>
            </a:r>
          </a:p>
          <a:p>
            <a:pPr>
              <a:buNone/>
            </a:pPr>
            <a:r>
              <a:rPr lang="en-US" dirty="0" smtClean="0"/>
              <a:t>	Contradiction to the </a:t>
            </a:r>
            <a:r>
              <a:rPr lang="en-US" dirty="0" err="1" smtClean="0"/>
              <a:t>minimality</a:t>
            </a:r>
            <a:r>
              <a:rPr lang="en-US" dirty="0" smtClean="0"/>
              <a:t> of d.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2667000" y="1295400"/>
          <a:ext cx="990600" cy="4055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12" imgW="558720" imgH="228600" progId="Equation.DSMT4">
                  <p:embed/>
                </p:oleObj>
              </mc:Choice>
              <mc:Fallback>
                <p:oleObj name="Equation" r:id="rId12" imgW="5587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295400"/>
                        <a:ext cx="990600" cy="4055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4" name="Object 8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3962400" y="1905000"/>
          <a:ext cx="457200" cy="434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14" imgW="241200" imgH="228600" progId="Equation.DSMT4">
                  <p:embed/>
                </p:oleObj>
              </mc:Choice>
              <mc:Fallback>
                <p:oleObj name="Equation" r:id="rId14" imgW="241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905000"/>
                        <a:ext cx="457200" cy="4344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" name="Object 10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7262812" y="5562600"/>
          <a:ext cx="433388" cy="411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16" imgW="241200" imgH="228600" progId="Equation.DSMT4">
                  <p:embed/>
                </p:oleObj>
              </mc:Choice>
              <mc:Fallback>
                <p:oleObj name="Equation" r:id="rId16" imgW="241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2812" y="5562600"/>
                        <a:ext cx="433388" cy="4117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8" name="Object 12"/>
          <p:cNvGraphicFramePr>
            <a:graphicFrameLocks noChangeAspect="1"/>
          </p:cNvGraphicFramePr>
          <p:nvPr>
            <p:custDataLst>
              <p:tags r:id="rId8"/>
            </p:custDataLst>
          </p:nvPr>
        </p:nvGraphicFramePr>
        <p:xfrm>
          <a:off x="1447800" y="1905000"/>
          <a:ext cx="9906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17" imgW="558720" imgH="228600" progId="Equation.DSMT4">
                  <p:embed/>
                </p:oleObj>
              </mc:Choice>
              <mc:Fallback>
                <p:oleObj name="Equation" r:id="rId17" imgW="5587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905000"/>
                        <a:ext cx="990600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9" name="Object 13"/>
          <p:cNvGraphicFramePr>
            <a:graphicFrameLocks noChangeAspect="1"/>
          </p:cNvGraphicFramePr>
          <p:nvPr>
            <p:custDataLst>
              <p:tags r:id="rId9"/>
            </p:custDataLst>
          </p:nvPr>
        </p:nvGraphicFramePr>
        <p:xfrm>
          <a:off x="6272212" y="2971800"/>
          <a:ext cx="433388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18" imgW="241200" imgH="228600" progId="Equation.DSMT4">
                  <p:embed/>
                </p:oleObj>
              </mc:Choice>
              <mc:Fallback>
                <p:oleObj name="Equation" r:id="rId18" imgW="241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2212" y="2971800"/>
                        <a:ext cx="433388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0" name="Object 14"/>
          <p:cNvGraphicFramePr>
            <a:graphicFrameLocks noChangeAspect="1"/>
          </p:cNvGraphicFramePr>
          <p:nvPr>
            <p:custDataLst>
              <p:tags r:id="rId10"/>
            </p:custDataLst>
          </p:nvPr>
        </p:nvGraphicFramePr>
        <p:xfrm>
          <a:off x="1447800" y="2590800"/>
          <a:ext cx="4572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19" imgW="241200" imgH="228600" progId="Equation.DSMT4">
                  <p:embed/>
                </p:oleObj>
              </mc:Choice>
              <mc:Fallback>
                <p:oleObj name="Equation" r:id="rId19" imgW="241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590800"/>
                        <a:ext cx="457200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2746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762000"/>
            <a:ext cx="7024744" cy="1143000"/>
          </a:xfrm>
        </p:spPr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1905000"/>
            <a:ext cx="6777317" cy="4191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Model relations between </a:t>
            </a:r>
            <a:r>
              <a:rPr lang="en-US" b="1" dirty="0" smtClean="0"/>
              <a:t>pairs</a:t>
            </a:r>
            <a:r>
              <a:rPr lang="en-US" dirty="0" smtClean="0"/>
              <a:t> of objects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Basic ingredient in many algorithms: Network routing, GPS guidance, Simulation of chemical reactions,…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3</a:t>
            </a:fld>
            <a:endParaRPr lang="en-US"/>
          </a:p>
        </p:txBody>
      </p:sp>
      <p:cxnSp>
        <p:nvCxnSpPr>
          <p:cNvPr id="20" name="Straight Arrow Connector 19"/>
          <p:cNvCxnSpPr/>
          <p:nvPr>
            <p:custDataLst>
              <p:tags r:id="rId4"/>
            </p:custDataLst>
          </p:nvPr>
        </p:nvCxnSpPr>
        <p:spPr>
          <a:xfrm flipH="1" flipV="1">
            <a:off x="4675610" y="3228348"/>
            <a:ext cx="10886" cy="685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>
            <p:custDataLst>
              <p:tags r:id="rId5"/>
            </p:custDataLst>
          </p:nvPr>
        </p:nvCxnSpPr>
        <p:spPr>
          <a:xfrm>
            <a:off x="3410146" y="3218177"/>
            <a:ext cx="1047750" cy="84837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>
            <p:custDataLst>
              <p:tags r:id="rId6"/>
            </p:custDataLst>
          </p:nvPr>
        </p:nvCxnSpPr>
        <p:spPr>
          <a:xfrm flipV="1">
            <a:off x="3695896" y="3152148"/>
            <a:ext cx="685800" cy="9829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>
            <p:custDataLst>
              <p:tags r:id="rId7"/>
            </p:custDataLst>
          </p:nvPr>
        </p:nvCxnSpPr>
        <p:spPr>
          <a:xfrm flipV="1">
            <a:off x="3657796" y="2952123"/>
            <a:ext cx="702128" cy="425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>
            <p:custDataLst>
              <p:tags r:id="rId8"/>
            </p:custDataLst>
          </p:nvPr>
        </p:nvCxnSpPr>
        <p:spPr>
          <a:xfrm>
            <a:off x="3695896" y="4135128"/>
            <a:ext cx="685800" cy="73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6" name="Ink 47"/>
          <p:cNvPicPr/>
          <p:nvPr>
            <p:custDataLst>
              <p:tags r:id="rId9"/>
            </p:custDataLst>
          </p:nvPr>
        </p:nvPicPr>
        <p:blipFill>
          <a:blip r:embed="rId15" cstate="print"/>
          <a:stretch>
            <a:fillRect/>
          </a:stretch>
        </p:blipFill>
        <p:spPr>
          <a:xfrm rot="15418897">
            <a:off x="4754036" y="2387165"/>
            <a:ext cx="498960" cy="563040"/>
          </a:xfrm>
          <a:prstGeom prst="rect">
            <a:avLst/>
          </a:prstGeom>
        </p:spPr>
      </p:pic>
      <p:sp>
        <p:nvSpPr>
          <p:cNvPr id="5" name="Oval 4"/>
          <p:cNvSpPr/>
          <p:nvPr>
            <p:custDataLst>
              <p:tags r:id="rId10"/>
            </p:custDataLst>
          </p:nvPr>
        </p:nvSpPr>
        <p:spPr>
          <a:xfrm>
            <a:off x="3276600" y="2743200"/>
            <a:ext cx="419296" cy="4749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>
            <p:custDataLst>
              <p:tags r:id="rId11"/>
            </p:custDataLst>
          </p:nvPr>
        </p:nvSpPr>
        <p:spPr>
          <a:xfrm>
            <a:off x="3343373" y="3821619"/>
            <a:ext cx="419296" cy="4749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>
            <p:custDataLst>
              <p:tags r:id="rId12"/>
            </p:custDataLst>
          </p:nvPr>
        </p:nvSpPr>
        <p:spPr>
          <a:xfrm>
            <a:off x="4447206" y="2762431"/>
            <a:ext cx="419296" cy="4749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>
            <p:custDataLst>
              <p:tags r:id="rId13"/>
            </p:custDataLst>
          </p:nvPr>
        </p:nvSpPr>
        <p:spPr>
          <a:xfrm>
            <a:off x="4443232" y="3808661"/>
            <a:ext cx="419296" cy="4749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San </a:t>
            </a:r>
            <a:r>
              <a:rPr lang="en-US" dirty="0" err="1" smtClean="0"/>
              <a:t>diego</a:t>
            </a:r>
            <a:r>
              <a:rPr lang="en-US" dirty="0" smtClean="0"/>
              <a:t> road graph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8914" name="Picture 2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 cstate="print"/>
          <a:srcRect l="36896" t="27083" r="8053" b="6250"/>
          <a:stretch>
            <a:fillRect/>
          </a:stretch>
        </p:blipFill>
        <p:spPr bwMode="auto">
          <a:xfrm>
            <a:off x="1612106" y="2286000"/>
            <a:ext cx="5245894" cy="3571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Graph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fruits</a:t>
            </a:r>
            <a:r>
              <a:rPr lang="en-US" dirty="0" smtClean="0"/>
              <a:t> are the</a:t>
            </a:r>
          </a:p>
          <a:p>
            <a:endParaRPr lang="en-US" dirty="0" smtClean="0"/>
          </a:p>
          <a:p>
            <a:pPr marL="525780" indent="-457200">
              <a:buAutoNum type="alphaUcPeriod"/>
            </a:pPr>
            <a:r>
              <a:rPr lang="en-US" dirty="0" smtClean="0"/>
              <a:t>Graphs</a:t>
            </a:r>
          </a:p>
          <a:p>
            <a:pPr marL="525780" indent="-457200">
              <a:buAutoNum type="alphaUcPeriod"/>
            </a:pPr>
            <a:r>
              <a:rPr lang="en-US" dirty="0" smtClean="0"/>
              <a:t>Vertices</a:t>
            </a:r>
          </a:p>
          <a:p>
            <a:pPr marL="525780" indent="-457200">
              <a:buAutoNum type="alphaUcPeriod"/>
            </a:pPr>
            <a:r>
              <a:rPr lang="en-US" dirty="0" smtClean="0"/>
              <a:t>Edges</a:t>
            </a:r>
          </a:p>
          <a:p>
            <a:pPr marL="525780" indent="-457200">
              <a:buAutoNum type="alphaUcPeriod"/>
            </a:pPr>
            <a:r>
              <a:rPr lang="en-US" dirty="0" smtClean="0"/>
              <a:t>Loops</a:t>
            </a:r>
          </a:p>
          <a:p>
            <a:pPr marL="525780" indent="-457200">
              <a:buAutoNum type="alphaUcPeriod"/>
            </a:pPr>
            <a:r>
              <a:rPr lang="en-US" dirty="0" smtClean="0"/>
              <a:t>None/other/more than one</a:t>
            </a:r>
          </a:p>
          <a:p>
            <a:pPr marL="525780" indent="-457200">
              <a:buAutoNum type="alphaU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16" name="Straight Arrow Connector 15"/>
          <p:cNvCxnSpPr/>
          <p:nvPr>
            <p:custDataLst>
              <p:tags r:id="rId4"/>
            </p:custDataLst>
          </p:nvPr>
        </p:nvCxnSpPr>
        <p:spPr>
          <a:xfrm flipH="1" flipV="1">
            <a:off x="7037810" y="3058582"/>
            <a:ext cx="10886" cy="685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>
            <p:custDataLst>
              <p:tags r:id="rId5"/>
            </p:custDataLst>
          </p:nvPr>
        </p:nvCxnSpPr>
        <p:spPr>
          <a:xfrm>
            <a:off x="5772346" y="3048411"/>
            <a:ext cx="1047750" cy="84837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>
            <p:custDataLst>
              <p:tags r:id="rId6"/>
            </p:custDataLst>
          </p:nvPr>
        </p:nvCxnSpPr>
        <p:spPr>
          <a:xfrm flipV="1">
            <a:off x="6058096" y="2982382"/>
            <a:ext cx="685800" cy="9829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>
            <p:custDataLst>
              <p:tags r:id="rId7"/>
            </p:custDataLst>
          </p:nvPr>
        </p:nvCxnSpPr>
        <p:spPr>
          <a:xfrm flipV="1">
            <a:off x="6019996" y="2782357"/>
            <a:ext cx="702128" cy="425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>
            <p:custDataLst>
              <p:tags r:id="rId8"/>
            </p:custDataLst>
          </p:nvPr>
        </p:nvCxnSpPr>
        <p:spPr>
          <a:xfrm>
            <a:off x="6058096" y="3965362"/>
            <a:ext cx="685800" cy="73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1" name="Ink 47"/>
          <p:cNvPicPr/>
          <p:nvPr>
            <p:custDataLst>
              <p:tags r:id="rId9"/>
            </p:custDataLst>
          </p:nvPr>
        </p:nvPicPr>
        <p:blipFill>
          <a:blip r:embed="rId15" cstate="print"/>
          <a:stretch>
            <a:fillRect/>
          </a:stretch>
        </p:blipFill>
        <p:spPr>
          <a:xfrm rot="15418897">
            <a:off x="7116236" y="2217399"/>
            <a:ext cx="498960" cy="563040"/>
          </a:xfrm>
          <a:prstGeom prst="rect">
            <a:avLst/>
          </a:prstGeom>
        </p:spPr>
      </p:pic>
      <p:sp>
        <p:nvSpPr>
          <p:cNvPr id="22" name="Oval 21"/>
          <p:cNvSpPr/>
          <p:nvPr>
            <p:custDataLst>
              <p:tags r:id="rId10"/>
            </p:custDataLst>
          </p:nvPr>
        </p:nvSpPr>
        <p:spPr>
          <a:xfrm>
            <a:off x="5638800" y="2573434"/>
            <a:ext cx="419296" cy="4749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>
            <p:custDataLst>
              <p:tags r:id="rId11"/>
            </p:custDataLst>
          </p:nvPr>
        </p:nvSpPr>
        <p:spPr>
          <a:xfrm>
            <a:off x="5705573" y="3651853"/>
            <a:ext cx="419296" cy="4749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>
            <p:custDataLst>
              <p:tags r:id="rId12"/>
            </p:custDataLst>
          </p:nvPr>
        </p:nvSpPr>
        <p:spPr>
          <a:xfrm>
            <a:off x="6809406" y="2592665"/>
            <a:ext cx="419296" cy="4749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>
            <p:custDataLst>
              <p:tags r:id="rId13"/>
            </p:custDataLst>
          </p:nvPr>
        </p:nvSpPr>
        <p:spPr>
          <a:xfrm>
            <a:off x="6805432" y="3638895"/>
            <a:ext cx="419296" cy="4749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Graph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arrows</a:t>
            </a:r>
            <a:r>
              <a:rPr lang="en-US" dirty="0" smtClean="0"/>
              <a:t> are the</a:t>
            </a:r>
          </a:p>
          <a:p>
            <a:endParaRPr lang="en-US" dirty="0" smtClean="0"/>
          </a:p>
          <a:p>
            <a:pPr marL="525780" indent="-457200">
              <a:buAutoNum type="alphaUcPeriod"/>
            </a:pPr>
            <a:r>
              <a:rPr lang="en-US" dirty="0" smtClean="0"/>
              <a:t>Graphs</a:t>
            </a:r>
          </a:p>
          <a:p>
            <a:pPr marL="525780" indent="-457200">
              <a:buAutoNum type="alphaUcPeriod"/>
            </a:pPr>
            <a:r>
              <a:rPr lang="en-US" dirty="0" smtClean="0"/>
              <a:t>Vertices</a:t>
            </a:r>
          </a:p>
          <a:p>
            <a:pPr marL="525780" indent="-457200">
              <a:buAutoNum type="alphaUcPeriod"/>
            </a:pPr>
            <a:r>
              <a:rPr lang="en-US" dirty="0" smtClean="0"/>
              <a:t>Edges</a:t>
            </a:r>
          </a:p>
          <a:p>
            <a:pPr marL="525780" indent="-457200">
              <a:buAutoNum type="alphaUcPeriod"/>
            </a:pPr>
            <a:r>
              <a:rPr lang="en-US" dirty="0" smtClean="0"/>
              <a:t>Loops</a:t>
            </a:r>
          </a:p>
          <a:p>
            <a:pPr marL="525780" indent="-457200">
              <a:buAutoNum type="alphaUcPeriod"/>
            </a:pPr>
            <a:r>
              <a:rPr lang="en-US" dirty="0" smtClean="0"/>
              <a:t>None/other/more than one</a:t>
            </a:r>
          </a:p>
          <a:p>
            <a:pPr marL="525780" indent="-457200">
              <a:buAutoNum type="alphaU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16" name="Straight Arrow Connector 15"/>
          <p:cNvCxnSpPr/>
          <p:nvPr>
            <p:custDataLst>
              <p:tags r:id="rId4"/>
            </p:custDataLst>
          </p:nvPr>
        </p:nvCxnSpPr>
        <p:spPr>
          <a:xfrm flipH="1" flipV="1">
            <a:off x="7358491" y="3304548"/>
            <a:ext cx="10886" cy="685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>
            <p:custDataLst>
              <p:tags r:id="rId5"/>
            </p:custDataLst>
          </p:nvPr>
        </p:nvCxnSpPr>
        <p:spPr>
          <a:xfrm>
            <a:off x="6093027" y="3294377"/>
            <a:ext cx="1047750" cy="84837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>
            <p:custDataLst>
              <p:tags r:id="rId6"/>
            </p:custDataLst>
          </p:nvPr>
        </p:nvCxnSpPr>
        <p:spPr>
          <a:xfrm flipV="1">
            <a:off x="6378777" y="3228348"/>
            <a:ext cx="685800" cy="9829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>
            <p:custDataLst>
              <p:tags r:id="rId7"/>
            </p:custDataLst>
          </p:nvPr>
        </p:nvCxnSpPr>
        <p:spPr>
          <a:xfrm flipV="1">
            <a:off x="6340677" y="3028323"/>
            <a:ext cx="702128" cy="425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>
            <p:custDataLst>
              <p:tags r:id="rId8"/>
            </p:custDataLst>
          </p:nvPr>
        </p:nvCxnSpPr>
        <p:spPr>
          <a:xfrm>
            <a:off x="6378777" y="4211328"/>
            <a:ext cx="685800" cy="73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1" name="Ink 47"/>
          <p:cNvPicPr/>
          <p:nvPr>
            <p:custDataLst>
              <p:tags r:id="rId9"/>
            </p:custDataLst>
          </p:nvPr>
        </p:nvPicPr>
        <p:blipFill>
          <a:blip r:embed="rId15" cstate="print"/>
          <a:stretch>
            <a:fillRect/>
          </a:stretch>
        </p:blipFill>
        <p:spPr>
          <a:xfrm rot="15418897">
            <a:off x="7436917" y="2463365"/>
            <a:ext cx="498960" cy="563040"/>
          </a:xfrm>
          <a:prstGeom prst="rect">
            <a:avLst/>
          </a:prstGeom>
        </p:spPr>
      </p:pic>
      <p:sp>
        <p:nvSpPr>
          <p:cNvPr id="22" name="Oval 21"/>
          <p:cNvSpPr/>
          <p:nvPr>
            <p:custDataLst>
              <p:tags r:id="rId10"/>
            </p:custDataLst>
          </p:nvPr>
        </p:nvSpPr>
        <p:spPr>
          <a:xfrm>
            <a:off x="5959481" y="2819400"/>
            <a:ext cx="419296" cy="4749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>
            <p:custDataLst>
              <p:tags r:id="rId11"/>
            </p:custDataLst>
          </p:nvPr>
        </p:nvSpPr>
        <p:spPr>
          <a:xfrm>
            <a:off x="6026254" y="3897819"/>
            <a:ext cx="419296" cy="4749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>
            <p:custDataLst>
              <p:tags r:id="rId12"/>
            </p:custDataLst>
          </p:nvPr>
        </p:nvSpPr>
        <p:spPr>
          <a:xfrm>
            <a:off x="7130087" y="2838631"/>
            <a:ext cx="419296" cy="4749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>
            <p:custDataLst>
              <p:tags r:id="rId13"/>
            </p:custDataLst>
          </p:nvPr>
        </p:nvSpPr>
        <p:spPr>
          <a:xfrm>
            <a:off x="7126113" y="3884861"/>
            <a:ext cx="419296" cy="4749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Graph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Is this graph</a:t>
            </a:r>
          </a:p>
          <a:p>
            <a:pPr>
              <a:buNone/>
            </a:pPr>
            <a:endParaRPr lang="en-US" dirty="0" smtClean="0"/>
          </a:p>
          <a:p>
            <a:pPr marL="525780" indent="-457200">
              <a:buAutoNum type="alphaUcPeriod"/>
            </a:pPr>
            <a:r>
              <a:rPr lang="en-US" dirty="0" smtClean="0"/>
              <a:t>Undirected</a:t>
            </a:r>
          </a:p>
          <a:p>
            <a:pPr marL="525780" indent="-457200">
              <a:buAutoNum type="alphaUcPeriod"/>
            </a:pPr>
            <a:r>
              <a:rPr lang="en-US" dirty="0" smtClean="0"/>
              <a:t>Directed</a:t>
            </a:r>
          </a:p>
          <a:p>
            <a:pPr marL="525780" indent="-457200">
              <a:buAutoNum type="alphaUcPeriod"/>
            </a:pPr>
            <a:r>
              <a:rPr lang="en-US" dirty="0" smtClean="0"/>
              <a:t>Both</a:t>
            </a:r>
          </a:p>
          <a:p>
            <a:pPr marL="525780" indent="-457200">
              <a:buAutoNum type="alphaUcPeriod"/>
            </a:pPr>
            <a:r>
              <a:rPr lang="en-US" dirty="0" smtClean="0"/>
              <a:t>Neither</a:t>
            </a:r>
          </a:p>
          <a:p>
            <a:pPr marL="525780" indent="-457200">
              <a:buFont typeface="Wingdings 2" pitchFamily="18" charset="2"/>
              <a:buAutoNum type="alphaUcPeriod"/>
            </a:pPr>
            <a:r>
              <a:rPr lang="en-US" dirty="0" smtClean="0"/>
              <a:t>None/other/more than one</a:t>
            </a:r>
          </a:p>
          <a:p>
            <a:pPr marL="525780" indent="-457200">
              <a:buNone/>
            </a:pPr>
            <a:endParaRPr lang="en-US" dirty="0" smtClean="0"/>
          </a:p>
          <a:p>
            <a:pPr marL="525780" indent="-457200">
              <a:buAutoNum type="alphaUcPeriod"/>
            </a:pPr>
            <a:endParaRPr lang="en-US" dirty="0" smtClean="0"/>
          </a:p>
          <a:p>
            <a:pPr marL="525780" indent="-457200">
              <a:buAutoNum type="alphaU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16" name="Straight Arrow Connector 15"/>
          <p:cNvCxnSpPr/>
          <p:nvPr>
            <p:custDataLst>
              <p:tags r:id="rId4"/>
            </p:custDataLst>
          </p:nvPr>
        </p:nvCxnSpPr>
        <p:spPr>
          <a:xfrm flipH="1" flipV="1">
            <a:off x="7723610" y="3228348"/>
            <a:ext cx="10886" cy="685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>
            <p:custDataLst>
              <p:tags r:id="rId5"/>
            </p:custDataLst>
          </p:nvPr>
        </p:nvCxnSpPr>
        <p:spPr>
          <a:xfrm>
            <a:off x="6458146" y="3218177"/>
            <a:ext cx="1047750" cy="84837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>
            <p:custDataLst>
              <p:tags r:id="rId6"/>
            </p:custDataLst>
          </p:nvPr>
        </p:nvCxnSpPr>
        <p:spPr>
          <a:xfrm flipV="1">
            <a:off x="6743896" y="3152148"/>
            <a:ext cx="685800" cy="9829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>
            <p:custDataLst>
              <p:tags r:id="rId7"/>
            </p:custDataLst>
          </p:nvPr>
        </p:nvCxnSpPr>
        <p:spPr>
          <a:xfrm flipV="1">
            <a:off x="6705796" y="2952123"/>
            <a:ext cx="702128" cy="425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>
            <p:custDataLst>
              <p:tags r:id="rId8"/>
            </p:custDataLst>
          </p:nvPr>
        </p:nvCxnSpPr>
        <p:spPr>
          <a:xfrm>
            <a:off x="6743896" y="4135128"/>
            <a:ext cx="685800" cy="73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1" name="Ink 47"/>
          <p:cNvPicPr/>
          <p:nvPr>
            <p:custDataLst>
              <p:tags r:id="rId9"/>
            </p:custDataLst>
          </p:nvPr>
        </p:nvPicPr>
        <p:blipFill>
          <a:blip r:embed="rId15" cstate="print"/>
          <a:stretch>
            <a:fillRect/>
          </a:stretch>
        </p:blipFill>
        <p:spPr>
          <a:xfrm rot="15418897">
            <a:off x="7802036" y="2387165"/>
            <a:ext cx="498960" cy="563040"/>
          </a:xfrm>
          <a:prstGeom prst="rect">
            <a:avLst/>
          </a:prstGeom>
        </p:spPr>
      </p:pic>
      <p:sp>
        <p:nvSpPr>
          <p:cNvPr id="22" name="Oval 21"/>
          <p:cNvSpPr/>
          <p:nvPr>
            <p:custDataLst>
              <p:tags r:id="rId10"/>
            </p:custDataLst>
          </p:nvPr>
        </p:nvSpPr>
        <p:spPr>
          <a:xfrm>
            <a:off x="6324600" y="2743200"/>
            <a:ext cx="419296" cy="4749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>
            <p:custDataLst>
              <p:tags r:id="rId11"/>
            </p:custDataLst>
          </p:nvPr>
        </p:nvSpPr>
        <p:spPr>
          <a:xfrm>
            <a:off x="6391373" y="3821619"/>
            <a:ext cx="419296" cy="4749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>
            <p:custDataLst>
              <p:tags r:id="rId12"/>
            </p:custDataLst>
          </p:nvPr>
        </p:nvSpPr>
        <p:spPr>
          <a:xfrm>
            <a:off x="7495206" y="2762431"/>
            <a:ext cx="419296" cy="4749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>
            <p:custDataLst>
              <p:tags r:id="rId13"/>
            </p:custDataLst>
          </p:nvPr>
        </p:nvSpPr>
        <p:spPr>
          <a:xfrm>
            <a:off x="7491232" y="3808661"/>
            <a:ext cx="419296" cy="4749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Graph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7262308" cy="3508977"/>
          </a:xfrm>
        </p:spPr>
        <p:txBody>
          <a:bodyPr/>
          <a:lstStyle/>
          <a:p>
            <a:r>
              <a:rPr lang="en-US" dirty="0" smtClean="0"/>
              <a:t>Which of the following is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a correct graph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8</a:t>
            </a:fld>
            <a:endParaRPr lang="en-US"/>
          </a:p>
        </p:txBody>
      </p:sp>
      <p:cxnSp>
        <p:nvCxnSpPr>
          <p:cNvPr id="29" name="Straight Arrow Connector 28"/>
          <p:cNvCxnSpPr/>
          <p:nvPr>
            <p:custDataLst>
              <p:tags r:id="rId4"/>
            </p:custDataLst>
          </p:nvPr>
        </p:nvCxnSpPr>
        <p:spPr>
          <a:xfrm>
            <a:off x="4267200" y="4114800"/>
            <a:ext cx="838200" cy="7772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>
            <p:custDataLst>
              <p:tags r:id="rId5"/>
            </p:custDataLst>
          </p:nvPr>
        </p:nvCxnSpPr>
        <p:spPr>
          <a:xfrm flipV="1">
            <a:off x="4343400" y="3977640"/>
            <a:ext cx="685800" cy="9829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>
            <p:custDataLst>
              <p:tags r:id="rId6"/>
            </p:custDataLst>
          </p:nvPr>
        </p:nvCxnSpPr>
        <p:spPr>
          <a:xfrm flipV="1">
            <a:off x="4305300" y="3777615"/>
            <a:ext cx="702128" cy="4254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>
            <p:custDataLst>
              <p:tags r:id="rId7"/>
            </p:custDataLst>
          </p:nvPr>
        </p:nvCxnSpPr>
        <p:spPr>
          <a:xfrm flipV="1">
            <a:off x="4343400" y="5062860"/>
            <a:ext cx="702128" cy="4254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>
            <p:custDataLst>
              <p:tags r:id="rId8"/>
            </p:custDataLst>
          </p:nvPr>
        </p:nvCxnSpPr>
        <p:spPr>
          <a:xfrm flipV="1">
            <a:off x="6629400" y="4495800"/>
            <a:ext cx="304800" cy="2971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>
            <p:custDataLst>
              <p:tags r:id="rId9"/>
            </p:custDataLst>
          </p:nvPr>
        </p:nvCxnSpPr>
        <p:spPr>
          <a:xfrm flipH="1" flipV="1">
            <a:off x="7239000" y="4419600"/>
            <a:ext cx="30480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>
            <p:custDataLst>
              <p:tags r:id="rId10"/>
            </p:custDataLst>
          </p:nvPr>
        </p:nvCxnSpPr>
        <p:spPr>
          <a:xfrm flipH="1">
            <a:off x="7162800" y="4038600"/>
            <a:ext cx="304800" cy="228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>
            <p:custDataLst>
              <p:tags r:id="rId11"/>
            </p:custDataLst>
          </p:nvPr>
        </p:nvCxnSpPr>
        <p:spPr>
          <a:xfrm>
            <a:off x="6705600" y="4038600"/>
            <a:ext cx="228600" cy="228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itle 1"/>
          <p:cNvSpPr txBox="1">
            <a:spLocks/>
          </p:cNvSpPr>
          <p:nvPr>
            <p:custDataLst>
              <p:tags r:id="rId12"/>
            </p:custDataLst>
          </p:nvPr>
        </p:nvSpPr>
        <p:spPr>
          <a:xfrm>
            <a:off x="990600" y="3505200"/>
            <a:ext cx="533400" cy="304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A.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4" name="Title 1"/>
          <p:cNvSpPr txBox="1">
            <a:spLocks/>
          </p:cNvSpPr>
          <p:nvPr>
            <p:custDataLst>
              <p:tags r:id="rId13"/>
            </p:custDataLst>
          </p:nvPr>
        </p:nvSpPr>
        <p:spPr>
          <a:xfrm>
            <a:off x="3429000" y="3505200"/>
            <a:ext cx="533400" cy="304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B.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5" name="Title 1"/>
          <p:cNvSpPr txBox="1">
            <a:spLocks/>
          </p:cNvSpPr>
          <p:nvPr>
            <p:custDataLst>
              <p:tags r:id="rId14"/>
            </p:custDataLst>
          </p:nvPr>
        </p:nvSpPr>
        <p:spPr>
          <a:xfrm>
            <a:off x="5867400" y="3505200"/>
            <a:ext cx="533400" cy="304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C.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6" name="Rectangle 65"/>
          <p:cNvSpPr/>
          <p:nvPr>
            <p:custDataLst>
              <p:tags r:id="rId15"/>
            </p:custDataLst>
          </p:nvPr>
        </p:nvSpPr>
        <p:spPr>
          <a:xfrm>
            <a:off x="1015412" y="5562600"/>
            <a:ext cx="40899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D. </a:t>
            </a:r>
            <a:r>
              <a:rPr lang="en-US" b="1" dirty="0" smtClean="0"/>
              <a:t>None/other/more than one</a:t>
            </a:r>
            <a:endParaRPr lang="en-US" dirty="0"/>
          </a:p>
        </p:txBody>
      </p:sp>
      <p:sp>
        <p:nvSpPr>
          <p:cNvPr id="31" name="Oval 30"/>
          <p:cNvSpPr/>
          <p:nvPr>
            <p:custDataLst>
              <p:tags r:id="rId16"/>
            </p:custDataLst>
          </p:nvPr>
        </p:nvSpPr>
        <p:spPr>
          <a:xfrm>
            <a:off x="1611086" y="3618833"/>
            <a:ext cx="419296" cy="4749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>
            <p:custDataLst>
              <p:tags r:id="rId17"/>
            </p:custDataLst>
          </p:nvPr>
        </p:nvSpPr>
        <p:spPr>
          <a:xfrm>
            <a:off x="1677859" y="4697252"/>
            <a:ext cx="419296" cy="4749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>
            <p:custDataLst>
              <p:tags r:id="rId18"/>
            </p:custDataLst>
          </p:nvPr>
        </p:nvSpPr>
        <p:spPr>
          <a:xfrm>
            <a:off x="2781692" y="3638064"/>
            <a:ext cx="419296" cy="4749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>
            <p:custDataLst>
              <p:tags r:id="rId19"/>
            </p:custDataLst>
          </p:nvPr>
        </p:nvSpPr>
        <p:spPr>
          <a:xfrm>
            <a:off x="2777718" y="4684294"/>
            <a:ext cx="419296" cy="4749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>
            <p:custDataLst>
              <p:tags r:id="rId20"/>
            </p:custDataLst>
          </p:nvPr>
        </p:nvSpPr>
        <p:spPr>
          <a:xfrm>
            <a:off x="3886004" y="3591075"/>
            <a:ext cx="419296" cy="4749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>
            <p:custDataLst>
              <p:tags r:id="rId21"/>
            </p:custDataLst>
          </p:nvPr>
        </p:nvSpPr>
        <p:spPr>
          <a:xfrm>
            <a:off x="3952777" y="4669494"/>
            <a:ext cx="419296" cy="4749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>
            <p:custDataLst>
              <p:tags r:id="rId22"/>
            </p:custDataLst>
          </p:nvPr>
        </p:nvSpPr>
        <p:spPr>
          <a:xfrm>
            <a:off x="5056610" y="3610306"/>
            <a:ext cx="419296" cy="4749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>
            <p:custDataLst>
              <p:tags r:id="rId23"/>
            </p:custDataLst>
          </p:nvPr>
        </p:nvSpPr>
        <p:spPr>
          <a:xfrm>
            <a:off x="5052636" y="4656536"/>
            <a:ext cx="419296" cy="4749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>
            <p:custDataLst>
              <p:tags r:id="rId24"/>
            </p:custDataLst>
          </p:nvPr>
        </p:nvSpPr>
        <p:spPr>
          <a:xfrm>
            <a:off x="6312637" y="3616293"/>
            <a:ext cx="419296" cy="4749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>
            <p:custDataLst>
              <p:tags r:id="rId25"/>
            </p:custDataLst>
          </p:nvPr>
        </p:nvSpPr>
        <p:spPr>
          <a:xfrm>
            <a:off x="6379410" y="4694712"/>
            <a:ext cx="419296" cy="4749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>
            <p:custDataLst>
              <p:tags r:id="rId26"/>
            </p:custDataLst>
          </p:nvPr>
        </p:nvSpPr>
        <p:spPr>
          <a:xfrm>
            <a:off x="7483243" y="3635524"/>
            <a:ext cx="419296" cy="4749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>
            <p:custDataLst>
              <p:tags r:id="rId27"/>
            </p:custDataLst>
          </p:nvPr>
        </p:nvSpPr>
        <p:spPr>
          <a:xfrm>
            <a:off x="7479269" y="4681754"/>
            <a:ext cx="419296" cy="4749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Our first graph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already saw a theorem about graphs!</a:t>
            </a:r>
          </a:p>
          <a:p>
            <a:endParaRPr lang="en-US" dirty="0" smtClean="0"/>
          </a:p>
          <a:p>
            <a:r>
              <a:rPr lang="en-US" dirty="0" smtClean="0"/>
              <a:t>Recall: in any group of 6 people, either there are 3 that form a </a:t>
            </a:r>
            <a:r>
              <a:rPr lang="en-US" dirty="0" smtClean="0">
                <a:solidFill>
                  <a:srgbClr val="FF0000"/>
                </a:solidFill>
              </a:rPr>
              <a:t>club</a:t>
            </a:r>
            <a:r>
              <a:rPr lang="en-US" dirty="0" smtClean="0"/>
              <a:t>, or 3 that are </a:t>
            </a:r>
            <a:r>
              <a:rPr lang="en-US" dirty="0" smtClean="0">
                <a:solidFill>
                  <a:srgbClr val="0070C0"/>
                </a:solidFill>
              </a:rPr>
              <a:t>strangers</a:t>
            </a:r>
          </a:p>
          <a:p>
            <a:endParaRPr lang="en-US" dirty="0" smtClean="0"/>
          </a:p>
          <a:p>
            <a:r>
              <a:rPr lang="en-US" dirty="0" smtClean="0"/>
              <a:t>Any graph with 6 vertices contains either a </a:t>
            </a:r>
            <a:r>
              <a:rPr lang="en-US" dirty="0" smtClean="0">
                <a:solidFill>
                  <a:srgbClr val="FF0000"/>
                </a:solidFill>
              </a:rPr>
              <a:t>triangle</a:t>
            </a:r>
            <a:r>
              <a:rPr lang="en-US" dirty="0" smtClean="0"/>
              <a:t> (3 vertices all connected) or an </a:t>
            </a:r>
            <a:r>
              <a:rPr lang="en-US" dirty="0" smtClean="0">
                <a:solidFill>
                  <a:srgbClr val="0070C0"/>
                </a:solidFill>
              </a:rPr>
              <a:t>empty triangle </a:t>
            </a:r>
            <a:r>
              <a:rPr lang="en-US" dirty="0" smtClean="0"/>
              <a:t>(3 vertices not connected)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7657</TotalTime>
  <Words>717</Words>
  <Application>Microsoft Office PowerPoint</Application>
  <PresentationFormat>On-screen Show (4:3)</PresentationFormat>
  <Paragraphs>226</Paragraphs>
  <Slides>26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Calibri</vt:lpstr>
      <vt:lpstr>Century Gothic</vt:lpstr>
      <vt:lpstr>Helvetica Neue</vt:lpstr>
      <vt:lpstr>Symbol</vt:lpstr>
      <vt:lpstr>Wingdings 2</vt:lpstr>
      <vt:lpstr>Austin</vt:lpstr>
      <vt:lpstr>Equation</vt:lpstr>
      <vt:lpstr>CSE 20 – Discrete Mathematics</vt:lpstr>
      <vt:lpstr>Today’s Topics:</vt:lpstr>
      <vt:lpstr>Graphs</vt:lpstr>
      <vt:lpstr>San diego road graph</vt:lpstr>
      <vt:lpstr>Graph terminology</vt:lpstr>
      <vt:lpstr>Graph terminology</vt:lpstr>
      <vt:lpstr>Graph terminology</vt:lpstr>
      <vt:lpstr>Graph terminology</vt:lpstr>
      <vt:lpstr>Our first graph theorem</vt:lpstr>
      <vt:lpstr>Our second graph theorem</vt:lpstr>
      <vt:lpstr>Our second graph theorem</vt:lpstr>
      <vt:lpstr>Eulerian graphs</vt:lpstr>
      <vt:lpstr>Eulerian graphs</vt:lpstr>
      <vt:lpstr>Eulerian graphs</vt:lpstr>
      <vt:lpstr>Eulerian graphs</vt:lpstr>
      <vt:lpstr>Proving Euler’s theorem</vt:lpstr>
      <vt:lpstr>Proving Euler’s theorem: necessary part</vt:lpstr>
      <vt:lpstr>Proving Euler’s theorem: necessary part</vt:lpstr>
      <vt:lpstr>Proof by contradiction</vt:lpstr>
      <vt:lpstr>Example 2</vt:lpstr>
      <vt:lpstr>Example 2</vt:lpstr>
      <vt:lpstr>Example 2</vt:lpstr>
      <vt:lpstr>Example 2</vt:lpstr>
      <vt:lpstr>Example 3</vt:lpstr>
      <vt:lpstr>Example 3</vt:lpstr>
      <vt:lpstr>Example 3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20 – Discrete Mathematics</dc:title>
  <dc:creator>HP-6</dc:creator>
  <cp:lastModifiedBy>c l</cp:lastModifiedBy>
  <cp:revision>197</cp:revision>
  <dcterms:created xsi:type="dcterms:W3CDTF">2012-09-25T19:16:12Z</dcterms:created>
  <dcterms:modified xsi:type="dcterms:W3CDTF">2014-01-28T08:25:58Z</dcterms:modified>
</cp:coreProperties>
</file>