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1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sldIdLst>
    <p:sldId id="321" r:id="rId2"/>
    <p:sldId id="262" r:id="rId3"/>
    <p:sldId id="286" r:id="rId4"/>
    <p:sldId id="288" r:id="rId5"/>
    <p:sldId id="287" r:id="rId6"/>
    <p:sldId id="289" r:id="rId7"/>
    <p:sldId id="292" r:id="rId8"/>
    <p:sldId id="274" r:id="rId9"/>
    <p:sldId id="290" r:id="rId10"/>
    <p:sldId id="294" r:id="rId11"/>
    <p:sldId id="293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6" r:id="rId21"/>
    <p:sldId id="304" r:id="rId22"/>
    <p:sldId id="305" r:id="rId23"/>
    <p:sldId id="307" r:id="rId24"/>
    <p:sldId id="310" r:id="rId25"/>
    <p:sldId id="311" r:id="rId26"/>
    <p:sldId id="320" r:id="rId27"/>
    <p:sldId id="309" r:id="rId28"/>
    <p:sldId id="313" r:id="rId29"/>
    <p:sldId id="314" r:id="rId30"/>
    <p:sldId id="315" r:id="rId31"/>
    <p:sldId id="316" r:id="rId32"/>
    <p:sldId id="317" r:id="rId33"/>
    <p:sldId id="318" r:id="rId34"/>
    <p:sldId id="319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775" autoAdjust="0"/>
  </p:normalViewPr>
  <p:slideViewPr>
    <p:cSldViewPr>
      <p:cViewPr varScale="1">
        <p:scale>
          <a:sx n="70" d="100"/>
          <a:sy n="70" d="100"/>
        </p:scale>
        <p:origin x="132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8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B0BD6C-38AC-4317-AFD3-0E2FA7250CE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10CD-F4FA-4E83-BFFE-CAD3F7D6E1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1184-6CCE-42F7-96DF-909A0607A4E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EA31-2866-4681-9E23-C4F35C16750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F697-6B16-4E06-8BE4-D8F976BDB61E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7396-F2BF-45AE-A860-CAEFE7BC881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279-26CD-4723-A787-7D475DACDC6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2EAC-5FA5-43C2-8257-98A2A65B28A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0F33-DCBA-40CD-BCF4-BD6F749127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E7B2-AC0E-4908-8168-5EDFB447592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671C-A6D1-4B6B-BBCB-8773CF8C71C2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957D8F-31B3-4D5E-A983-FA6C180C52C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4.0/deed.en_US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hyperlink" Target="http://peerinstruction4cs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3" Type="http://schemas.openxmlformats.org/officeDocument/2006/relationships/tags" Target="../tags/tag71.xml"/><Relationship Id="rId21" Type="http://schemas.openxmlformats.org/officeDocument/2006/relationships/tags" Target="../tags/tag89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tags" Target="../tags/tag88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tags" Target="../tags/tag91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tags" Target="../tags/tag9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3" Type="http://schemas.openxmlformats.org/officeDocument/2006/relationships/tags" Target="../tags/tag94.xml"/><Relationship Id="rId21" Type="http://schemas.openxmlformats.org/officeDocument/2006/relationships/tags" Target="../tags/tag112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3" Type="http://schemas.openxmlformats.org/officeDocument/2006/relationships/tags" Target="../tags/tag118.xml"/><Relationship Id="rId21" Type="http://schemas.openxmlformats.org/officeDocument/2006/relationships/tags" Target="../tags/tag136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24" Type="http://schemas.openxmlformats.org/officeDocument/2006/relationships/tags" Target="../tags/tag139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tags" Target="../tags/tag138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tags" Target="../tags/tag13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3" Type="http://schemas.openxmlformats.org/officeDocument/2006/relationships/tags" Target="../tags/tag166.xml"/><Relationship Id="rId21" Type="http://schemas.openxmlformats.org/officeDocument/2006/relationships/tags" Target="../tags/tag184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tags" Target="../tags/tag183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13" Type="http://schemas.openxmlformats.org/officeDocument/2006/relationships/tags" Target="../tags/tag200.xml"/><Relationship Id="rId18" Type="http://schemas.openxmlformats.org/officeDocument/2006/relationships/tags" Target="../tags/tag205.xml"/><Relationship Id="rId3" Type="http://schemas.openxmlformats.org/officeDocument/2006/relationships/tags" Target="../tags/tag190.xml"/><Relationship Id="rId21" Type="http://schemas.openxmlformats.org/officeDocument/2006/relationships/tags" Target="../tags/tag208.xml"/><Relationship Id="rId7" Type="http://schemas.openxmlformats.org/officeDocument/2006/relationships/tags" Target="../tags/tag194.xml"/><Relationship Id="rId12" Type="http://schemas.openxmlformats.org/officeDocument/2006/relationships/tags" Target="../tags/tag199.xml"/><Relationship Id="rId17" Type="http://schemas.openxmlformats.org/officeDocument/2006/relationships/tags" Target="../tags/tag20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89.xml"/><Relationship Id="rId16" Type="http://schemas.openxmlformats.org/officeDocument/2006/relationships/tags" Target="../tags/tag203.xml"/><Relationship Id="rId20" Type="http://schemas.openxmlformats.org/officeDocument/2006/relationships/tags" Target="../tags/tag207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tags" Target="../tags/tag198.xml"/><Relationship Id="rId24" Type="http://schemas.openxmlformats.org/officeDocument/2006/relationships/tags" Target="../tags/tag211.xml"/><Relationship Id="rId5" Type="http://schemas.openxmlformats.org/officeDocument/2006/relationships/tags" Target="../tags/tag192.xml"/><Relationship Id="rId15" Type="http://schemas.openxmlformats.org/officeDocument/2006/relationships/tags" Target="../tags/tag202.xml"/><Relationship Id="rId23" Type="http://schemas.openxmlformats.org/officeDocument/2006/relationships/tags" Target="../tags/tag210.xml"/><Relationship Id="rId10" Type="http://schemas.openxmlformats.org/officeDocument/2006/relationships/tags" Target="../tags/tag197.xml"/><Relationship Id="rId19" Type="http://schemas.openxmlformats.org/officeDocument/2006/relationships/tags" Target="../tags/tag206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tags" Target="../tags/tag201.xml"/><Relationship Id="rId22" Type="http://schemas.openxmlformats.org/officeDocument/2006/relationships/tags" Target="../tags/tag20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19.xml"/><Relationship Id="rId13" Type="http://schemas.openxmlformats.org/officeDocument/2006/relationships/tags" Target="../tags/tag224.xml"/><Relationship Id="rId18" Type="http://schemas.openxmlformats.org/officeDocument/2006/relationships/tags" Target="../tags/tag229.xml"/><Relationship Id="rId3" Type="http://schemas.openxmlformats.org/officeDocument/2006/relationships/tags" Target="../tags/tag214.xml"/><Relationship Id="rId21" Type="http://schemas.openxmlformats.org/officeDocument/2006/relationships/tags" Target="../tags/tag232.xml"/><Relationship Id="rId7" Type="http://schemas.openxmlformats.org/officeDocument/2006/relationships/tags" Target="../tags/tag218.xml"/><Relationship Id="rId12" Type="http://schemas.openxmlformats.org/officeDocument/2006/relationships/tags" Target="../tags/tag223.xml"/><Relationship Id="rId17" Type="http://schemas.openxmlformats.org/officeDocument/2006/relationships/tags" Target="../tags/tag228.xml"/><Relationship Id="rId2" Type="http://schemas.openxmlformats.org/officeDocument/2006/relationships/tags" Target="../tags/tag213.xml"/><Relationship Id="rId16" Type="http://schemas.openxmlformats.org/officeDocument/2006/relationships/tags" Target="../tags/tag227.xml"/><Relationship Id="rId20" Type="http://schemas.openxmlformats.org/officeDocument/2006/relationships/tags" Target="../tags/tag231.xml"/><Relationship Id="rId1" Type="http://schemas.openxmlformats.org/officeDocument/2006/relationships/tags" Target="../tags/tag212.xml"/><Relationship Id="rId6" Type="http://schemas.openxmlformats.org/officeDocument/2006/relationships/tags" Target="../tags/tag217.xml"/><Relationship Id="rId11" Type="http://schemas.openxmlformats.org/officeDocument/2006/relationships/tags" Target="../tags/tag22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6.xml"/><Relationship Id="rId15" Type="http://schemas.openxmlformats.org/officeDocument/2006/relationships/tags" Target="../tags/tag226.xml"/><Relationship Id="rId23" Type="http://schemas.openxmlformats.org/officeDocument/2006/relationships/tags" Target="../tags/tag234.xml"/><Relationship Id="rId10" Type="http://schemas.openxmlformats.org/officeDocument/2006/relationships/tags" Target="../tags/tag221.xml"/><Relationship Id="rId19" Type="http://schemas.openxmlformats.org/officeDocument/2006/relationships/tags" Target="../tags/tag230.xml"/><Relationship Id="rId4" Type="http://schemas.openxmlformats.org/officeDocument/2006/relationships/tags" Target="../tags/tag215.xml"/><Relationship Id="rId9" Type="http://schemas.openxmlformats.org/officeDocument/2006/relationships/tags" Target="../tags/tag220.xml"/><Relationship Id="rId14" Type="http://schemas.openxmlformats.org/officeDocument/2006/relationships/tags" Target="../tags/tag225.xml"/><Relationship Id="rId22" Type="http://schemas.openxmlformats.org/officeDocument/2006/relationships/tags" Target="../tags/tag2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4.xml"/><Relationship Id="rId4" Type="http://schemas.openxmlformats.org/officeDocument/2006/relationships/tags" Target="../tags/tag25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3.xml"/><Relationship Id="rId4" Type="http://schemas.openxmlformats.org/officeDocument/2006/relationships/tags" Target="../tags/tag26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70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2.xml"/><Relationship Id="rId4" Type="http://schemas.openxmlformats.org/officeDocument/2006/relationships/tags" Target="../tags/tag27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75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7.xml"/><Relationship Id="rId4" Type="http://schemas.openxmlformats.org/officeDocument/2006/relationships/tags" Target="../tags/tag27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84.xml"/><Relationship Id="rId2" Type="http://schemas.openxmlformats.org/officeDocument/2006/relationships/tags" Target="../tags/tag283.xml"/><Relationship Id="rId1" Type="http://schemas.openxmlformats.org/officeDocument/2006/relationships/tags" Target="../tags/tag2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6.xml"/><Relationship Id="rId4" Type="http://schemas.openxmlformats.org/officeDocument/2006/relationships/tags" Target="../tags/tag28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92.xml"/><Relationship Id="rId2" Type="http://schemas.openxmlformats.org/officeDocument/2006/relationships/tags" Target="../tags/tag291.xml"/><Relationship Id="rId1" Type="http://schemas.openxmlformats.org/officeDocument/2006/relationships/tags" Target="../tags/tag290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95.xml"/><Relationship Id="rId2" Type="http://schemas.openxmlformats.org/officeDocument/2006/relationships/tags" Target="../tags/tag294.xml"/><Relationship Id="rId1" Type="http://schemas.openxmlformats.org/officeDocument/2006/relationships/tags" Target="../tags/tag293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98.xml"/><Relationship Id="rId2" Type="http://schemas.openxmlformats.org/officeDocument/2006/relationships/tags" Target="../tags/tag297.xml"/><Relationship Id="rId1" Type="http://schemas.openxmlformats.org/officeDocument/2006/relationships/tags" Target="../tags/tag296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3" Type="http://schemas.openxmlformats.org/officeDocument/2006/relationships/tags" Target="../tags/tag21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tags" Target="../tags/tag38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10" Type="http://schemas.openxmlformats.org/officeDocument/2006/relationships/tags" Target="../tags/tag28.xml"/><Relationship Id="rId19" Type="http://schemas.openxmlformats.org/officeDocument/2006/relationships/tags" Target="../tags/tag37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20 – Discrete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Dr. Cynthia Bailey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Shachar</a:t>
            </a:r>
            <a:r>
              <a:rPr lang="en-US" dirty="0" smtClean="0"/>
              <a:t> Lovett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23104"/>
            <a:ext cx="9144000" cy="246221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1" y="2560838"/>
            <a:ext cx="1815531" cy="6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28600" y="27084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</a:t>
            </a:r>
            <a:r>
              <a:rPr lang="en-US" sz="4400" dirty="0">
                <a:solidFill>
                  <a:srgbClr val="4374B7"/>
                </a:solidFill>
                <a:latin typeface="Helvetica Neue"/>
              </a:rPr>
              <a:t> </a:t>
            </a:r>
            <a:r>
              <a:rPr lang="en-US" dirty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Peer Instruction in Discrete Mathematics by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Cynthia 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9"/>
              </a:rPr>
              <a:t>Lee</a:t>
            </a:r>
            <a:r>
              <a:rPr lang="en-US" dirty="0" err="1">
                <a:solidFill>
                  <a:srgbClr val="000000"/>
                </a:solidFill>
                <a:latin typeface="Helvetica Neue"/>
              </a:rPr>
              <a:t>is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 licensed under a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Creative Commons Attribution-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NonCommercial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ShareAlike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4.0 International License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Based on a work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Permissions beyond the scope of this license may be available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2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Algorithm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Recall: in an undirected graph G, the </a:t>
            </a:r>
            <a:r>
              <a:rPr lang="en-US" dirty="0" smtClean="0">
                <a:solidFill>
                  <a:srgbClr val="0070C0"/>
                </a:solidFill>
              </a:rPr>
              <a:t>neighbors</a:t>
            </a:r>
            <a:r>
              <a:rPr lang="en-US" dirty="0" smtClean="0"/>
              <a:t> of a vertex v are all vertices u where </a:t>
            </a:r>
            <a:r>
              <a:rPr lang="en-US" dirty="0" err="1" smtClean="0"/>
              <a:t>u,v</a:t>
            </a:r>
            <a:r>
              <a:rPr lang="en-US" dirty="0" smtClean="0"/>
              <a:t> is an edge</a:t>
            </a:r>
          </a:p>
          <a:p>
            <a:endParaRPr lang="en-US" dirty="0"/>
          </a:p>
          <a:p>
            <a:r>
              <a:rPr lang="en-US" dirty="0" smtClean="0"/>
              <a:t>Boundary = set of vertices whose neighbors were not explored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Reachability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Input: undirected graph G, vertices </a:t>
            </a:r>
            <a:r>
              <a:rPr lang="en-US" dirty="0" err="1" smtClean="0"/>
              <a:t>s,t</a:t>
            </a:r>
            <a:endParaRPr lang="en-US" dirty="0" smtClean="0"/>
          </a:p>
          <a:p>
            <a:r>
              <a:rPr lang="en-US" dirty="0" smtClean="0"/>
              <a:t>Output: is there a path in G from s to t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1. Initialize labels: L(s)=yes; L(v)=? for all </a:t>
            </a:r>
            <a:r>
              <a:rPr lang="en-US" dirty="0" err="1" smtClean="0"/>
              <a:t>v≠s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2. Initialize boundary: B={s}</a:t>
            </a:r>
          </a:p>
          <a:p>
            <a:pPr marL="68580" indent="0">
              <a:buNone/>
            </a:pPr>
            <a:r>
              <a:rPr lang="en-US" dirty="0" smtClean="0"/>
              <a:t>3. While B is not empty:</a:t>
            </a:r>
          </a:p>
          <a:p>
            <a:pPr marL="365760" lvl="1" indent="0">
              <a:buNone/>
            </a:pPr>
            <a:r>
              <a:rPr lang="en-US" dirty="0" smtClean="0"/>
              <a:t>3.1 Choose a vertex </a:t>
            </a:r>
            <a:r>
              <a:rPr lang="en-US" dirty="0" err="1" smtClean="0"/>
              <a:t>v</a:t>
            </a:r>
            <a:r>
              <a:rPr lang="en-US" dirty="0" err="1" smtClean="0">
                <a:sym typeface="Symbol" panose="05050102010706020507" pitchFamily="18" charset="2"/>
              </a:rPr>
              <a:t>B</a:t>
            </a:r>
            <a:endParaRPr lang="en-US" dirty="0" smtClean="0">
              <a:sym typeface="Symbol" panose="05050102010706020507" pitchFamily="18" charset="2"/>
            </a:endParaRPr>
          </a:p>
          <a:p>
            <a:pPr marL="365760" lvl="1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None/>
            </a:pPr>
            <a:r>
              <a:rPr lang="en-US" dirty="0" smtClean="0"/>
              <a:t>4. If L(t)=yes return yes; otherwise return 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057400" y="3429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6" name="Oval 5"/>
          <p:cNvSpPr/>
          <p:nvPr>
            <p:custDataLst>
              <p:tags r:id="rId4"/>
            </p:custDataLst>
          </p:nvPr>
        </p:nvSpPr>
        <p:spPr>
          <a:xfrm>
            <a:off x="2895600" y="3581400"/>
            <a:ext cx="275944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9050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743201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cxnSp>
        <p:nvCxnSpPr>
          <p:cNvPr id="9" name="Straight Connector 8"/>
          <p:cNvCxnSpPr>
            <a:stCxn id="5" idx="4"/>
            <a:endCxn id="7" idx="0"/>
          </p:cNvCxnSpPr>
          <p:nvPr>
            <p:custDataLst>
              <p:tags r:id="rId7"/>
            </p:custDataLst>
          </p:nvPr>
        </p:nvCxnSpPr>
        <p:spPr>
          <a:xfrm flipH="1">
            <a:off x="2057400" y="3733800"/>
            <a:ext cx="1524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8" idx="2"/>
          </p:cNvCxnSpPr>
          <p:nvPr>
            <p:custDataLst>
              <p:tags r:id="rId8"/>
            </p:custDataLst>
          </p:nvPr>
        </p:nvCxnSpPr>
        <p:spPr>
          <a:xfrm>
            <a:off x="2209800" y="4419600"/>
            <a:ext cx="5334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5"/>
            <a:endCxn id="8" idx="1"/>
          </p:cNvCxnSpPr>
          <p:nvPr>
            <p:custDataLst>
              <p:tags r:id="rId9"/>
            </p:custDataLst>
          </p:nvPr>
        </p:nvCxnSpPr>
        <p:spPr>
          <a:xfrm>
            <a:off x="2317563" y="3689163"/>
            <a:ext cx="470275" cy="6226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5" idx="7"/>
          </p:cNvCxnSpPr>
          <p:nvPr>
            <p:custDataLst>
              <p:tags r:id="rId10"/>
            </p:custDataLst>
          </p:nvPr>
        </p:nvCxnSpPr>
        <p:spPr>
          <a:xfrm flipH="1">
            <a:off x="2317563" y="3079563"/>
            <a:ext cx="165474" cy="3940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24384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cxnSp>
        <p:nvCxnSpPr>
          <p:cNvPr id="14" name="Straight Connector 13"/>
          <p:cNvCxnSpPr>
            <a:stCxn id="6" idx="6"/>
            <a:endCxn id="15" idx="2"/>
          </p:cNvCxnSpPr>
          <p:nvPr>
            <p:custDataLst>
              <p:tags r:id="rId12"/>
            </p:custDataLst>
          </p:nvPr>
        </p:nvCxnSpPr>
        <p:spPr>
          <a:xfrm flipV="1">
            <a:off x="3171544" y="3731794"/>
            <a:ext cx="442460" cy="20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13"/>
            </p:custDataLst>
          </p:nvPr>
        </p:nvSpPr>
        <p:spPr>
          <a:xfrm>
            <a:off x="3614004" y="3577388"/>
            <a:ext cx="272196" cy="30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2225582" y="27432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3733800" y="32766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1828800" y="32004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1752600" y="4431268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3002009" y="4387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9"/>
            </p:custDataLst>
          </p:nvPr>
        </p:nvSpPr>
        <p:spPr>
          <a:xfrm>
            <a:off x="2877070" y="3244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  <p:custDataLst>
              <p:tags r:id="rId20"/>
            </p:custDataLst>
          </p:nvPr>
        </p:nvSpPr>
        <p:spPr>
          <a:xfrm>
            <a:off x="4648200" y="2362200"/>
            <a:ext cx="3964985" cy="3150040"/>
          </a:xfrm>
        </p:spPr>
        <p:txBody>
          <a:bodyPr>
            <a:noAutofit/>
          </a:bodyPr>
          <a:lstStyle/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None/>
            </a:pPr>
            <a:endParaRPr lang="en-US" sz="1200" dirty="0"/>
          </a:p>
          <a:p>
            <a:pPr marL="68580" indent="0"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  <p:cxnSp>
        <p:nvCxnSpPr>
          <p:cNvPr id="39" name="Straight Connector 38"/>
          <p:cNvCxnSpPr>
            <a:stCxn id="5" idx="6"/>
            <a:endCxn id="6" idx="2"/>
          </p:cNvCxnSpPr>
          <p:nvPr>
            <p:custDataLst>
              <p:tags r:id="rId21"/>
            </p:custDataLst>
          </p:nvPr>
        </p:nvCxnSpPr>
        <p:spPr>
          <a:xfrm>
            <a:off x="2362200" y="3581400"/>
            <a:ext cx="5334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>
            <p:custDataLst>
              <p:tags r:id="rId22"/>
            </p:custDataLst>
          </p:nvPr>
        </p:nvSpPr>
        <p:spPr>
          <a:xfrm>
            <a:off x="2045238" y="2605632"/>
            <a:ext cx="975305" cy="702397"/>
          </a:xfrm>
          <a:custGeom>
            <a:avLst/>
            <a:gdLst>
              <a:gd name="connsiteX0" fmla="*/ 112425 w 975305"/>
              <a:gd name="connsiteY0" fmla="*/ 129547 h 702397"/>
              <a:gd name="connsiteX1" fmla="*/ 521499 w 975305"/>
              <a:gd name="connsiteY1" fmla="*/ 1210 h 702397"/>
              <a:gd name="connsiteX2" fmla="*/ 954636 w 975305"/>
              <a:gd name="connsiteY2" fmla="*/ 201736 h 702397"/>
              <a:gd name="connsiteX3" fmla="*/ 842341 w 975305"/>
              <a:gd name="connsiteY3" fmla="*/ 586747 h 702397"/>
              <a:gd name="connsiteX4" fmla="*/ 288888 w 975305"/>
              <a:gd name="connsiteY4" fmla="*/ 691021 h 702397"/>
              <a:gd name="connsiteX5" fmla="*/ 8151 w 975305"/>
              <a:gd name="connsiteY5" fmla="*/ 362157 h 702397"/>
              <a:gd name="connsiteX6" fmla="*/ 112425 w 975305"/>
              <a:gd name="connsiteY6" fmla="*/ 129547 h 70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305" h="702397">
                <a:moveTo>
                  <a:pt x="112425" y="129547"/>
                </a:moveTo>
                <a:cubicBezTo>
                  <a:pt x="197983" y="69389"/>
                  <a:pt x="381131" y="-10821"/>
                  <a:pt x="521499" y="1210"/>
                </a:cubicBezTo>
                <a:cubicBezTo>
                  <a:pt x="661867" y="13241"/>
                  <a:pt x="901162" y="104147"/>
                  <a:pt x="954636" y="201736"/>
                </a:cubicBezTo>
                <a:cubicBezTo>
                  <a:pt x="1008110" y="299325"/>
                  <a:pt x="953299" y="505200"/>
                  <a:pt x="842341" y="586747"/>
                </a:cubicBezTo>
                <a:cubicBezTo>
                  <a:pt x="731383" y="668294"/>
                  <a:pt x="427920" y="728453"/>
                  <a:pt x="288888" y="691021"/>
                </a:cubicBezTo>
                <a:cubicBezTo>
                  <a:pt x="149856" y="653589"/>
                  <a:pt x="36225" y="458410"/>
                  <a:pt x="8151" y="362157"/>
                </a:cubicBezTo>
                <a:cubicBezTo>
                  <a:pt x="-19923" y="265904"/>
                  <a:pt x="26867" y="189705"/>
                  <a:pt x="112425" y="129547"/>
                </a:cubicBezTo>
                <a:close/>
              </a:path>
            </a:pathLst>
          </a:custGeom>
          <a:solidFill>
            <a:srgbClr val="0070C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>
            <p:custDataLst>
              <p:tags r:id="rId23"/>
            </p:custDataLst>
          </p:nvPr>
        </p:nvSpPr>
        <p:spPr>
          <a:xfrm>
            <a:off x="1524000" y="50292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Initializing labels</a:t>
            </a:r>
          </a:p>
          <a:p>
            <a:r>
              <a:rPr lang="en-US" sz="1600" dirty="0" smtClean="0"/>
              <a:t>B={s}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386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057400" y="3429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" name="Oval 5"/>
          <p:cNvSpPr/>
          <p:nvPr>
            <p:custDataLst>
              <p:tags r:id="rId4"/>
            </p:custDataLst>
          </p:nvPr>
        </p:nvSpPr>
        <p:spPr>
          <a:xfrm>
            <a:off x="2895600" y="3581400"/>
            <a:ext cx="275944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9050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743201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cxnSp>
        <p:nvCxnSpPr>
          <p:cNvPr id="9" name="Straight Connector 8"/>
          <p:cNvCxnSpPr>
            <a:stCxn id="5" idx="4"/>
            <a:endCxn id="7" idx="0"/>
          </p:cNvCxnSpPr>
          <p:nvPr>
            <p:custDataLst>
              <p:tags r:id="rId7"/>
            </p:custDataLst>
          </p:nvPr>
        </p:nvCxnSpPr>
        <p:spPr>
          <a:xfrm flipH="1">
            <a:off x="2057400" y="3733800"/>
            <a:ext cx="1524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8" idx="2"/>
          </p:cNvCxnSpPr>
          <p:nvPr>
            <p:custDataLst>
              <p:tags r:id="rId8"/>
            </p:custDataLst>
          </p:nvPr>
        </p:nvCxnSpPr>
        <p:spPr>
          <a:xfrm>
            <a:off x="2209800" y="4419600"/>
            <a:ext cx="5334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5"/>
            <a:endCxn id="8" idx="1"/>
          </p:cNvCxnSpPr>
          <p:nvPr>
            <p:custDataLst>
              <p:tags r:id="rId9"/>
            </p:custDataLst>
          </p:nvPr>
        </p:nvCxnSpPr>
        <p:spPr>
          <a:xfrm>
            <a:off x="2317563" y="3689163"/>
            <a:ext cx="470275" cy="6226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5" idx="7"/>
          </p:cNvCxnSpPr>
          <p:nvPr>
            <p:custDataLst>
              <p:tags r:id="rId10"/>
            </p:custDataLst>
          </p:nvPr>
        </p:nvCxnSpPr>
        <p:spPr>
          <a:xfrm flipH="1">
            <a:off x="2317563" y="3079563"/>
            <a:ext cx="165474" cy="3940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24384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cxnSp>
        <p:nvCxnSpPr>
          <p:cNvPr id="14" name="Straight Connector 13"/>
          <p:cNvCxnSpPr>
            <a:stCxn id="6" idx="6"/>
            <a:endCxn id="15" idx="2"/>
          </p:cNvCxnSpPr>
          <p:nvPr>
            <p:custDataLst>
              <p:tags r:id="rId12"/>
            </p:custDataLst>
          </p:nvPr>
        </p:nvCxnSpPr>
        <p:spPr>
          <a:xfrm flipV="1">
            <a:off x="3171544" y="3731794"/>
            <a:ext cx="442460" cy="20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13"/>
            </p:custDataLst>
          </p:nvPr>
        </p:nvSpPr>
        <p:spPr>
          <a:xfrm>
            <a:off x="3614004" y="3577388"/>
            <a:ext cx="272196" cy="30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2225582" y="27432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3733800" y="32766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1828800" y="32004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1752600" y="4431268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3002009" y="4387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9"/>
            </p:custDataLst>
          </p:nvPr>
        </p:nvSpPr>
        <p:spPr>
          <a:xfrm>
            <a:off x="2877070" y="3244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>
            <a:stCxn id="5" idx="6"/>
            <a:endCxn id="6" idx="2"/>
          </p:cNvCxnSpPr>
          <p:nvPr>
            <p:custDataLst>
              <p:tags r:id="rId20"/>
            </p:custDataLst>
          </p:nvPr>
        </p:nvCxnSpPr>
        <p:spPr>
          <a:xfrm>
            <a:off x="2362200" y="3581400"/>
            <a:ext cx="5334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>
            <p:custDataLst>
              <p:tags r:id="rId21"/>
            </p:custDataLst>
          </p:nvPr>
        </p:nvSpPr>
        <p:spPr>
          <a:xfrm>
            <a:off x="1682821" y="3252520"/>
            <a:ext cx="975305" cy="702397"/>
          </a:xfrm>
          <a:custGeom>
            <a:avLst/>
            <a:gdLst>
              <a:gd name="connsiteX0" fmla="*/ 112425 w 975305"/>
              <a:gd name="connsiteY0" fmla="*/ 129547 h 702397"/>
              <a:gd name="connsiteX1" fmla="*/ 521499 w 975305"/>
              <a:gd name="connsiteY1" fmla="*/ 1210 h 702397"/>
              <a:gd name="connsiteX2" fmla="*/ 954636 w 975305"/>
              <a:gd name="connsiteY2" fmla="*/ 201736 h 702397"/>
              <a:gd name="connsiteX3" fmla="*/ 842341 w 975305"/>
              <a:gd name="connsiteY3" fmla="*/ 586747 h 702397"/>
              <a:gd name="connsiteX4" fmla="*/ 288888 w 975305"/>
              <a:gd name="connsiteY4" fmla="*/ 691021 h 702397"/>
              <a:gd name="connsiteX5" fmla="*/ 8151 w 975305"/>
              <a:gd name="connsiteY5" fmla="*/ 362157 h 702397"/>
              <a:gd name="connsiteX6" fmla="*/ 112425 w 975305"/>
              <a:gd name="connsiteY6" fmla="*/ 129547 h 70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305" h="702397">
                <a:moveTo>
                  <a:pt x="112425" y="129547"/>
                </a:moveTo>
                <a:cubicBezTo>
                  <a:pt x="197983" y="69389"/>
                  <a:pt x="381131" y="-10821"/>
                  <a:pt x="521499" y="1210"/>
                </a:cubicBezTo>
                <a:cubicBezTo>
                  <a:pt x="661867" y="13241"/>
                  <a:pt x="901162" y="104147"/>
                  <a:pt x="954636" y="201736"/>
                </a:cubicBezTo>
                <a:cubicBezTo>
                  <a:pt x="1008110" y="299325"/>
                  <a:pt x="953299" y="505200"/>
                  <a:pt x="842341" y="586747"/>
                </a:cubicBezTo>
                <a:cubicBezTo>
                  <a:pt x="731383" y="668294"/>
                  <a:pt x="427920" y="728453"/>
                  <a:pt x="288888" y="691021"/>
                </a:cubicBezTo>
                <a:cubicBezTo>
                  <a:pt x="149856" y="653589"/>
                  <a:pt x="36225" y="458410"/>
                  <a:pt x="8151" y="362157"/>
                </a:cubicBezTo>
                <a:cubicBezTo>
                  <a:pt x="-19923" y="265904"/>
                  <a:pt x="26867" y="189705"/>
                  <a:pt x="112425" y="129547"/>
                </a:cubicBezTo>
                <a:close/>
              </a:path>
            </a:pathLst>
          </a:custGeom>
          <a:solidFill>
            <a:srgbClr val="0070C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>
            <p:custDataLst>
              <p:tags r:id="rId22"/>
            </p:custDataLst>
          </p:nvPr>
        </p:nvSpPr>
        <p:spPr>
          <a:xfrm>
            <a:off x="1524000" y="5029200"/>
            <a:ext cx="5181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Loop beginning: B={s}</a:t>
            </a:r>
          </a:p>
          <a:p>
            <a:r>
              <a:rPr lang="en-US" sz="1600" dirty="0" smtClean="0"/>
              <a:t>Choose v=s in step 3.1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</a:t>
            </a:r>
            <a:r>
              <a:rPr lang="en-US" sz="1600" dirty="0" smtClean="0"/>
              <a:t>eighbors = {a}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Neighbors labeled with ? = {a}</a:t>
            </a:r>
          </a:p>
          <a:p>
            <a:r>
              <a:rPr lang="en-US" sz="1600" dirty="0" smtClean="0"/>
              <a:t>Loop end: B={a}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4648200" y="2362200"/>
            <a:ext cx="3964985" cy="315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Input: undirected graph G, vertices s,t</a:t>
            </a:r>
          </a:p>
          <a:p>
            <a:r>
              <a:rPr lang="en-US" sz="120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1. Initialize labels: L(s)=yes; L(v)=? for all v≠s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/>
              <a:t>3.1 Choose a vertex v</a:t>
            </a:r>
            <a:r>
              <a:rPr lang="en-US" sz="1100" smtClean="0">
                <a:sym typeface="Symbol" panose="05050102010706020507" pitchFamily="18" charset="2"/>
              </a:rPr>
              <a:t>B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17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057400" y="3429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" name="Oval 5"/>
          <p:cNvSpPr/>
          <p:nvPr>
            <p:custDataLst>
              <p:tags r:id="rId4"/>
            </p:custDataLst>
          </p:nvPr>
        </p:nvSpPr>
        <p:spPr>
          <a:xfrm>
            <a:off x="2895600" y="3581400"/>
            <a:ext cx="275944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9050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743201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cxnSp>
        <p:nvCxnSpPr>
          <p:cNvPr id="9" name="Straight Connector 8"/>
          <p:cNvCxnSpPr>
            <a:stCxn id="5" idx="4"/>
            <a:endCxn id="7" idx="0"/>
          </p:cNvCxnSpPr>
          <p:nvPr>
            <p:custDataLst>
              <p:tags r:id="rId7"/>
            </p:custDataLst>
          </p:nvPr>
        </p:nvCxnSpPr>
        <p:spPr>
          <a:xfrm flipH="1">
            <a:off x="2057400" y="3733800"/>
            <a:ext cx="1524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8" idx="2"/>
          </p:cNvCxnSpPr>
          <p:nvPr>
            <p:custDataLst>
              <p:tags r:id="rId8"/>
            </p:custDataLst>
          </p:nvPr>
        </p:nvCxnSpPr>
        <p:spPr>
          <a:xfrm>
            <a:off x="2209800" y="4419600"/>
            <a:ext cx="5334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5"/>
            <a:endCxn id="8" idx="1"/>
          </p:cNvCxnSpPr>
          <p:nvPr>
            <p:custDataLst>
              <p:tags r:id="rId9"/>
            </p:custDataLst>
          </p:nvPr>
        </p:nvCxnSpPr>
        <p:spPr>
          <a:xfrm>
            <a:off x="2317563" y="3689163"/>
            <a:ext cx="470275" cy="6226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5" idx="7"/>
          </p:cNvCxnSpPr>
          <p:nvPr>
            <p:custDataLst>
              <p:tags r:id="rId10"/>
            </p:custDataLst>
          </p:nvPr>
        </p:nvCxnSpPr>
        <p:spPr>
          <a:xfrm flipH="1">
            <a:off x="2317563" y="3079563"/>
            <a:ext cx="165474" cy="3940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24384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cxnSp>
        <p:nvCxnSpPr>
          <p:cNvPr id="14" name="Straight Connector 13"/>
          <p:cNvCxnSpPr>
            <a:stCxn id="6" idx="6"/>
            <a:endCxn id="15" idx="2"/>
          </p:cNvCxnSpPr>
          <p:nvPr>
            <p:custDataLst>
              <p:tags r:id="rId12"/>
            </p:custDataLst>
          </p:nvPr>
        </p:nvCxnSpPr>
        <p:spPr>
          <a:xfrm flipV="1">
            <a:off x="3171544" y="3731794"/>
            <a:ext cx="442460" cy="20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13"/>
            </p:custDataLst>
          </p:nvPr>
        </p:nvSpPr>
        <p:spPr>
          <a:xfrm>
            <a:off x="3614004" y="3577388"/>
            <a:ext cx="272196" cy="30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2225582" y="27432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3733800" y="32766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1828800" y="32004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1752600" y="4431268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3002009" y="4387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9"/>
            </p:custDataLst>
          </p:nvPr>
        </p:nvSpPr>
        <p:spPr>
          <a:xfrm>
            <a:off x="2877070" y="3244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>
            <a:stCxn id="5" idx="6"/>
            <a:endCxn id="6" idx="2"/>
          </p:cNvCxnSpPr>
          <p:nvPr>
            <p:custDataLst>
              <p:tags r:id="rId20"/>
            </p:custDataLst>
          </p:nvPr>
        </p:nvCxnSpPr>
        <p:spPr>
          <a:xfrm>
            <a:off x="2362200" y="3581400"/>
            <a:ext cx="5334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>
            <p:custDataLst>
              <p:tags r:id="rId21"/>
            </p:custDataLst>
          </p:nvPr>
        </p:nvSpPr>
        <p:spPr>
          <a:xfrm>
            <a:off x="1524000" y="5029200"/>
            <a:ext cx="5181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Loop beginning: B={a}</a:t>
            </a:r>
          </a:p>
          <a:p>
            <a:r>
              <a:rPr lang="en-US" sz="1600" dirty="0" smtClean="0"/>
              <a:t>Choose v=a in step 3.1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</a:t>
            </a:r>
            <a:r>
              <a:rPr lang="en-US" sz="1600" dirty="0" smtClean="0"/>
              <a:t>eighbors = {</a:t>
            </a:r>
            <a:r>
              <a:rPr lang="en-US" sz="1600" dirty="0" err="1" smtClean="0"/>
              <a:t>b,c,d</a:t>
            </a:r>
            <a:r>
              <a:rPr lang="en-US" sz="1600" dirty="0" smtClean="0"/>
              <a:t>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Neighbors labeled with ? = {</a:t>
            </a:r>
            <a:r>
              <a:rPr lang="en-US" sz="1600" dirty="0" err="1" smtClean="0"/>
              <a:t>b,c,d</a:t>
            </a:r>
            <a:r>
              <a:rPr lang="en-US" sz="1600" dirty="0" smtClean="0"/>
              <a:t>}</a:t>
            </a:r>
          </a:p>
          <a:p>
            <a:r>
              <a:rPr lang="en-US" sz="1600" dirty="0" smtClean="0"/>
              <a:t>Loop end: B={</a:t>
            </a:r>
            <a:r>
              <a:rPr lang="en-US" sz="1600" dirty="0" err="1" smtClean="0"/>
              <a:t>b,c,d</a:t>
            </a:r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3" name="Freeform 2"/>
          <p:cNvSpPr/>
          <p:nvPr>
            <p:custDataLst>
              <p:tags r:id="rId22"/>
            </p:custDataLst>
          </p:nvPr>
        </p:nvSpPr>
        <p:spPr>
          <a:xfrm>
            <a:off x="1524000" y="3223243"/>
            <a:ext cx="1930600" cy="1719985"/>
          </a:xfrm>
          <a:custGeom>
            <a:avLst/>
            <a:gdLst>
              <a:gd name="connsiteX0" fmla="*/ 1282665 w 1930600"/>
              <a:gd name="connsiteY0" fmla="*/ 249695 h 1719985"/>
              <a:gd name="connsiteX1" fmla="*/ 1627571 w 1930600"/>
              <a:gd name="connsiteY1" fmla="*/ 9063 h 1719985"/>
              <a:gd name="connsiteX2" fmla="*/ 1876223 w 1930600"/>
              <a:gd name="connsiteY2" fmla="*/ 602621 h 1719985"/>
              <a:gd name="connsiteX3" fmla="*/ 1868202 w 1930600"/>
              <a:gd name="connsiteY3" fmla="*/ 1252327 h 1719985"/>
              <a:gd name="connsiteX4" fmla="*/ 1210476 w 1930600"/>
              <a:gd name="connsiteY4" fmla="*/ 1685463 h 1719985"/>
              <a:gd name="connsiteX5" fmla="*/ 247950 w 1930600"/>
              <a:gd name="connsiteY5" fmla="*/ 1629316 h 1719985"/>
              <a:gd name="connsiteX6" fmla="*/ 7318 w 1930600"/>
              <a:gd name="connsiteY6" fmla="*/ 1123990 h 1719985"/>
              <a:gd name="connsiteX7" fmla="*/ 440455 w 1930600"/>
              <a:gd name="connsiteY7" fmla="*/ 747000 h 1719985"/>
              <a:gd name="connsiteX8" fmla="*/ 865571 w 1930600"/>
              <a:gd name="connsiteY8" fmla="*/ 867316 h 1719985"/>
              <a:gd name="connsiteX9" fmla="*/ 1266623 w 1930600"/>
              <a:gd name="connsiteY9" fmla="*/ 755021 h 1719985"/>
              <a:gd name="connsiteX10" fmla="*/ 1266623 w 1930600"/>
              <a:gd name="connsiteY10" fmla="*/ 337927 h 1719985"/>
              <a:gd name="connsiteX11" fmla="*/ 1282665 w 1930600"/>
              <a:gd name="connsiteY11" fmla="*/ 249695 h 171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0600" h="1719985">
                <a:moveTo>
                  <a:pt x="1282665" y="249695"/>
                </a:moveTo>
                <a:cubicBezTo>
                  <a:pt x="1342823" y="194884"/>
                  <a:pt x="1528645" y="-49758"/>
                  <a:pt x="1627571" y="9063"/>
                </a:cubicBezTo>
                <a:cubicBezTo>
                  <a:pt x="1726497" y="67884"/>
                  <a:pt x="1836118" y="395410"/>
                  <a:pt x="1876223" y="602621"/>
                </a:cubicBezTo>
                <a:cubicBezTo>
                  <a:pt x="1916328" y="809832"/>
                  <a:pt x="1979160" y="1071853"/>
                  <a:pt x="1868202" y="1252327"/>
                </a:cubicBezTo>
                <a:cubicBezTo>
                  <a:pt x="1757244" y="1432801"/>
                  <a:pt x="1480518" y="1622632"/>
                  <a:pt x="1210476" y="1685463"/>
                </a:cubicBezTo>
                <a:cubicBezTo>
                  <a:pt x="940434" y="1748294"/>
                  <a:pt x="448476" y="1722895"/>
                  <a:pt x="247950" y="1629316"/>
                </a:cubicBezTo>
                <a:cubicBezTo>
                  <a:pt x="47424" y="1535737"/>
                  <a:pt x="-24766" y="1271043"/>
                  <a:pt x="7318" y="1123990"/>
                </a:cubicBezTo>
                <a:cubicBezTo>
                  <a:pt x="39402" y="976937"/>
                  <a:pt x="297413" y="789779"/>
                  <a:pt x="440455" y="747000"/>
                </a:cubicBezTo>
                <a:cubicBezTo>
                  <a:pt x="583497" y="704221"/>
                  <a:pt x="727876" y="865979"/>
                  <a:pt x="865571" y="867316"/>
                </a:cubicBezTo>
                <a:cubicBezTo>
                  <a:pt x="1003266" y="868653"/>
                  <a:pt x="1199781" y="843252"/>
                  <a:pt x="1266623" y="755021"/>
                </a:cubicBezTo>
                <a:cubicBezTo>
                  <a:pt x="1333465" y="666790"/>
                  <a:pt x="1262613" y="424822"/>
                  <a:pt x="1266623" y="337927"/>
                </a:cubicBezTo>
                <a:cubicBezTo>
                  <a:pt x="1270633" y="251032"/>
                  <a:pt x="1222507" y="304506"/>
                  <a:pt x="1282665" y="249695"/>
                </a:cubicBezTo>
                <a:close/>
              </a:path>
            </a:pathLst>
          </a:custGeom>
          <a:solidFill>
            <a:srgbClr val="0070C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  <p:custDataLst>
              <p:tags r:id="rId2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4648200" y="2362200"/>
            <a:ext cx="3964985" cy="315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Input: undirected graph G, vertices s,t</a:t>
            </a:r>
          </a:p>
          <a:p>
            <a:r>
              <a:rPr lang="en-US" sz="120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1. Initialize labels: L(s)=yes; L(v)=? for all v≠s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/>
              <a:t>3.1 Choose a vertex v</a:t>
            </a:r>
            <a:r>
              <a:rPr lang="en-US" sz="1100" smtClean="0">
                <a:sym typeface="Symbol" panose="05050102010706020507" pitchFamily="18" charset="2"/>
              </a:rPr>
              <a:t>B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8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057400" y="3429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" name="Oval 5"/>
          <p:cNvSpPr/>
          <p:nvPr>
            <p:custDataLst>
              <p:tags r:id="rId4"/>
            </p:custDataLst>
          </p:nvPr>
        </p:nvSpPr>
        <p:spPr>
          <a:xfrm>
            <a:off x="2895600" y="3581400"/>
            <a:ext cx="275944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9050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743201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cxnSp>
        <p:nvCxnSpPr>
          <p:cNvPr id="9" name="Straight Connector 8"/>
          <p:cNvCxnSpPr>
            <a:stCxn id="5" idx="4"/>
            <a:endCxn id="7" idx="0"/>
          </p:cNvCxnSpPr>
          <p:nvPr>
            <p:custDataLst>
              <p:tags r:id="rId7"/>
            </p:custDataLst>
          </p:nvPr>
        </p:nvCxnSpPr>
        <p:spPr>
          <a:xfrm flipH="1">
            <a:off x="2057400" y="3733800"/>
            <a:ext cx="1524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8" idx="2"/>
          </p:cNvCxnSpPr>
          <p:nvPr>
            <p:custDataLst>
              <p:tags r:id="rId8"/>
            </p:custDataLst>
          </p:nvPr>
        </p:nvCxnSpPr>
        <p:spPr>
          <a:xfrm>
            <a:off x="2209800" y="4419600"/>
            <a:ext cx="5334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5"/>
            <a:endCxn id="8" idx="1"/>
          </p:cNvCxnSpPr>
          <p:nvPr>
            <p:custDataLst>
              <p:tags r:id="rId9"/>
            </p:custDataLst>
          </p:nvPr>
        </p:nvCxnSpPr>
        <p:spPr>
          <a:xfrm>
            <a:off x="2317563" y="3689163"/>
            <a:ext cx="470275" cy="6226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5" idx="7"/>
          </p:cNvCxnSpPr>
          <p:nvPr>
            <p:custDataLst>
              <p:tags r:id="rId10"/>
            </p:custDataLst>
          </p:nvPr>
        </p:nvCxnSpPr>
        <p:spPr>
          <a:xfrm flipH="1">
            <a:off x="2317563" y="3079563"/>
            <a:ext cx="165474" cy="3940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24384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cxnSp>
        <p:nvCxnSpPr>
          <p:cNvPr id="14" name="Straight Connector 13"/>
          <p:cNvCxnSpPr>
            <a:stCxn id="6" idx="6"/>
            <a:endCxn id="15" idx="2"/>
          </p:cNvCxnSpPr>
          <p:nvPr>
            <p:custDataLst>
              <p:tags r:id="rId12"/>
            </p:custDataLst>
          </p:nvPr>
        </p:nvCxnSpPr>
        <p:spPr>
          <a:xfrm flipV="1">
            <a:off x="3171544" y="3731794"/>
            <a:ext cx="442460" cy="20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13"/>
            </p:custDataLst>
          </p:nvPr>
        </p:nvSpPr>
        <p:spPr>
          <a:xfrm>
            <a:off x="3614004" y="3577388"/>
            <a:ext cx="272196" cy="30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2225582" y="27432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3733800" y="32766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1828800" y="32004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1752600" y="4431268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3002009" y="4387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9"/>
            </p:custDataLst>
          </p:nvPr>
        </p:nvSpPr>
        <p:spPr>
          <a:xfrm>
            <a:off x="2877070" y="3244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>
            <a:stCxn id="5" idx="6"/>
            <a:endCxn id="6" idx="2"/>
          </p:cNvCxnSpPr>
          <p:nvPr>
            <p:custDataLst>
              <p:tags r:id="rId20"/>
            </p:custDataLst>
          </p:nvPr>
        </p:nvCxnSpPr>
        <p:spPr>
          <a:xfrm>
            <a:off x="2362200" y="3581400"/>
            <a:ext cx="5334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>
            <p:custDataLst>
              <p:tags r:id="rId21"/>
            </p:custDataLst>
          </p:nvPr>
        </p:nvSpPr>
        <p:spPr>
          <a:xfrm>
            <a:off x="1524000" y="5029200"/>
            <a:ext cx="5181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Loop beginning: B={</a:t>
            </a:r>
            <a:r>
              <a:rPr lang="en-US" sz="1600" dirty="0" err="1" smtClean="0"/>
              <a:t>b,c,d</a:t>
            </a:r>
            <a:r>
              <a:rPr lang="en-US" sz="1600" dirty="0" smtClean="0"/>
              <a:t>}</a:t>
            </a:r>
          </a:p>
          <a:p>
            <a:r>
              <a:rPr lang="en-US" sz="1600" dirty="0" smtClean="0"/>
              <a:t>Choose v=b in step 3.1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</a:t>
            </a:r>
            <a:r>
              <a:rPr lang="en-US" sz="1600" dirty="0" smtClean="0"/>
              <a:t>eighbors = {</a:t>
            </a:r>
            <a:r>
              <a:rPr lang="en-US" sz="1600" dirty="0" err="1" smtClean="0"/>
              <a:t>a,c</a:t>
            </a:r>
            <a:r>
              <a:rPr lang="en-US" sz="1600" dirty="0" smtClean="0"/>
              <a:t>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Neighbors labeled with ? = {}</a:t>
            </a:r>
          </a:p>
          <a:p>
            <a:r>
              <a:rPr lang="en-US" sz="1600" dirty="0" smtClean="0"/>
              <a:t>Loop end: B={</a:t>
            </a:r>
            <a:r>
              <a:rPr lang="en-US" sz="1600" dirty="0" err="1" smtClean="0"/>
              <a:t>c,d</a:t>
            </a:r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18" name="Freeform 17"/>
          <p:cNvSpPr/>
          <p:nvPr>
            <p:custDataLst>
              <p:tags r:id="rId22"/>
            </p:custDataLst>
          </p:nvPr>
        </p:nvSpPr>
        <p:spPr>
          <a:xfrm>
            <a:off x="2542003" y="3152270"/>
            <a:ext cx="963197" cy="1782154"/>
          </a:xfrm>
          <a:custGeom>
            <a:avLst/>
            <a:gdLst>
              <a:gd name="connsiteX0" fmla="*/ 182185 w 963197"/>
              <a:gd name="connsiteY0" fmla="*/ 425119 h 1782154"/>
              <a:gd name="connsiteX1" fmla="*/ 543133 w 963197"/>
              <a:gd name="connsiteY1" fmla="*/ 4 h 1782154"/>
              <a:gd name="connsiteX2" fmla="*/ 936164 w 963197"/>
              <a:gd name="connsiteY2" fmla="*/ 433141 h 1782154"/>
              <a:gd name="connsiteX3" fmla="*/ 880017 w 963197"/>
              <a:gd name="connsiteY3" fmla="*/ 1219204 h 1782154"/>
              <a:gd name="connsiteX4" fmla="*/ 486985 w 963197"/>
              <a:gd name="connsiteY4" fmla="*/ 1772656 h 1782154"/>
              <a:gd name="connsiteX5" fmla="*/ 13743 w 963197"/>
              <a:gd name="connsiteY5" fmla="*/ 1524004 h 1782154"/>
              <a:gd name="connsiteX6" fmla="*/ 134059 w 963197"/>
              <a:gd name="connsiteY6" fmla="*/ 954509 h 1782154"/>
              <a:gd name="connsiteX7" fmla="*/ 182185 w 963197"/>
              <a:gd name="connsiteY7" fmla="*/ 425119 h 178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3197" h="1782154">
                <a:moveTo>
                  <a:pt x="182185" y="425119"/>
                </a:moveTo>
                <a:cubicBezTo>
                  <a:pt x="250364" y="266035"/>
                  <a:pt x="417470" y="-1333"/>
                  <a:pt x="543133" y="4"/>
                </a:cubicBezTo>
                <a:cubicBezTo>
                  <a:pt x="668796" y="1341"/>
                  <a:pt x="880017" y="229941"/>
                  <a:pt x="936164" y="433141"/>
                </a:cubicBezTo>
                <a:cubicBezTo>
                  <a:pt x="992311" y="636341"/>
                  <a:pt x="954880" y="995952"/>
                  <a:pt x="880017" y="1219204"/>
                </a:cubicBezTo>
                <a:cubicBezTo>
                  <a:pt x="805154" y="1442456"/>
                  <a:pt x="631364" y="1721856"/>
                  <a:pt x="486985" y="1772656"/>
                </a:cubicBezTo>
                <a:cubicBezTo>
                  <a:pt x="342606" y="1823456"/>
                  <a:pt x="72564" y="1660362"/>
                  <a:pt x="13743" y="1524004"/>
                </a:cubicBezTo>
                <a:cubicBezTo>
                  <a:pt x="-45078" y="1387646"/>
                  <a:pt x="101975" y="1143004"/>
                  <a:pt x="134059" y="954509"/>
                </a:cubicBezTo>
                <a:cubicBezTo>
                  <a:pt x="166143" y="766014"/>
                  <a:pt x="114006" y="584203"/>
                  <a:pt x="182185" y="425119"/>
                </a:cubicBezTo>
                <a:close/>
              </a:path>
            </a:pathLst>
          </a:custGeom>
          <a:solidFill>
            <a:srgbClr val="0070C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  <p:custDataLst>
              <p:tags r:id="rId2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4648200" y="2362200"/>
            <a:ext cx="3964985" cy="315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Input: undirected graph G, vertices s,t</a:t>
            </a:r>
          </a:p>
          <a:p>
            <a:r>
              <a:rPr lang="en-US" sz="120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1. Initialize labels: L(s)=yes; L(v)=? for all v≠s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/>
              <a:t>3.1 Choose a vertex v</a:t>
            </a:r>
            <a:r>
              <a:rPr lang="en-US" sz="1100" smtClean="0">
                <a:sym typeface="Symbol" panose="05050102010706020507" pitchFamily="18" charset="2"/>
              </a:rPr>
              <a:t>B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57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057400" y="3429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" name="Oval 5"/>
          <p:cNvSpPr/>
          <p:nvPr>
            <p:custDataLst>
              <p:tags r:id="rId4"/>
            </p:custDataLst>
          </p:nvPr>
        </p:nvSpPr>
        <p:spPr>
          <a:xfrm>
            <a:off x="2895600" y="3581400"/>
            <a:ext cx="275944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9050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743201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cxnSp>
        <p:nvCxnSpPr>
          <p:cNvPr id="9" name="Straight Connector 8"/>
          <p:cNvCxnSpPr>
            <a:stCxn id="5" idx="4"/>
            <a:endCxn id="7" idx="0"/>
          </p:cNvCxnSpPr>
          <p:nvPr>
            <p:custDataLst>
              <p:tags r:id="rId7"/>
            </p:custDataLst>
          </p:nvPr>
        </p:nvCxnSpPr>
        <p:spPr>
          <a:xfrm flipH="1">
            <a:off x="2057400" y="3733800"/>
            <a:ext cx="1524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8" idx="2"/>
          </p:cNvCxnSpPr>
          <p:nvPr>
            <p:custDataLst>
              <p:tags r:id="rId8"/>
            </p:custDataLst>
          </p:nvPr>
        </p:nvCxnSpPr>
        <p:spPr>
          <a:xfrm>
            <a:off x="2209800" y="4419600"/>
            <a:ext cx="5334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5"/>
            <a:endCxn id="8" idx="1"/>
          </p:cNvCxnSpPr>
          <p:nvPr>
            <p:custDataLst>
              <p:tags r:id="rId9"/>
            </p:custDataLst>
          </p:nvPr>
        </p:nvCxnSpPr>
        <p:spPr>
          <a:xfrm>
            <a:off x="2317563" y="3689163"/>
            <a:ext cx="470275" cy="6226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5" idx="7"/>
          </p:cNvCxnSpPr>
          <p:nvPr>
            <p:custDataLst>
              <p:tags r:id="rId10"/>
            </p:custDataLst>
          </p:nvPr>
        </p:nvCxnSpPr>
        <p:spPr>
          <a:xfrm flipH="1">
            <a:off x="2317563" y="3079563"/>
            <a:ext cx="165474" cy="3940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24384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cxnSp>
        <p:nvCxnSpPr>
          <p:cNvPr id="14" name="Straight Connector 13"/>
          <p:cNvCxnSpPr>
            <a:stCxn id="6" idx="6"/>
            <a:endCxn id="15" idx="2"/>
          </p:cNvCxnSpPr>
          <p:nvPr>
            <p:custDataLst>
              <p:tags r:id="rId12"/>
            </p:custDataLst>
          </p:nvPr>
        </p:nvCxnSpPr>
        <p:spPr>
          <a:xfrm flipV="1">
            <a:off x="3171544" y="3731794"/>
            <a:ext cx="442460" cy="20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13"/>
            </p:custDataLst>
          </p:nvPr>
        </p:nvSpPr>
        <p:spPr>
          <a:xfrm>
            <a:off x="3614004" y="3577388"/>
            <a:ext cx="272196" cy="30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2225582" y="27432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3733800" y="32766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1828800" y="32004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1752600" y="4431268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3002009" y="4387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9"/>
            </p:custDataLst>
          </p:nvPr>
        </p:nvSpPr>
        <p:spPr>
          <a:xfrm>
            <a:off x="2877070" y="3244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>
            <a:stCxn id="5" idx="6"/>
            <a:endCxn id="6" idx="2"/>
          </p:cNvCxnSpPr>
          <p:nvPr>
            <p:custDataLst>
              <p:tags r:id="rId20"/>
            </p:custDataLst>
          </p:nvPr>
        </p:nvCxnSpPr>
        <p:spPr>
          <a:xfrm>
            <a:off x="2362200" y="3581400"/>
            <a:ext cx="5334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>
            <p:custDataLst>
              <p:tags r:id="rId21"/>
            </p:custDataLst>
          </p:nvPr>
        </p:nvSpPr>
        <p:spPr>
          <a:xfrm>
            <a:off x="1524000" y="5029200"/>
            <a:ext cx="5181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Loop beginning: B={</a:t>
            </a:r>
            <a:r>
              <a:rPr lang="en-US" sz="1600" dirty="0" err="1" smtClean="0"/>
              <a:t>c,d</a:t>
            </a:r>
            <a:r>
              <a:rPr lang="en-US" sz="1600" dirty="0" smtClean="0"/>
              <a:t>}</a:t>
            </a:r>
          </a:p>
          <a:p>
            <a:r>
              <a:rPr lang="en-US" sz="1600" dirty="0" smtClean="0"/>
              <a:t>Choose v=c in step 3.1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</a:t>
            </a:r>
            <a:r>
              <a:rPr lang="en-US" sz="1600" dirty="0" smtClean="0"/>
              <a:t>eighbors = {</a:t>
            </a:r>
            <a:r>
              <a:rPr lang="en-US" sz="1600" dirty="0" err="1" smtClean="0"/>
              <a:t>a,b</a:t>
            </a:r>
            <a:r>
              <a:rPr lang="en-US" sz="1600" dirty="0" smtClean="0"/>
              <a:t>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Neighbors labeled with ? = {}</a:t>
            </a:r>
          </a:p>
          <a:p>
            <a:r>
              <a:rPr lang="en-US" sz="1600" dirty="0" smtClean="0"/>
              <a:t>Loop end: B={d}</a:t>
            </a:r>
            <a:endParaRPr lang="en-US" sz="1600" dirty="0"/>
          </a:p>
        </p:txBody>
      </p:sp>
      <p:sp>
        <p:nvSpPr>
          <p:cNvPr id="18" name="Freeform 17"/>
          <p:cNvSpPr/>
          <p:nvPr>
            <p:custDataLst>
              <p:tags r:id="rId22"/>
            </p:custDataLst>
          </p:nvPr>
        </p:nvSpPr>
        <p:spPr>
          <a:xfrm>
            <a:off x="2542003" y="3152270"/>
            <a:ext cx="963197" cy="1782154"/>
          </a:xfrm>
          <a:custGeom>
            <a:avLst/>
            <a:gdLst>
              <a:gd name="connsiteX0" fmla="*/ 182185 w 963197"/>
              <a:gd name="connsiteY0" fmla="*/ 425119 h 1782154"/>
              <a:gd name="connsiteX1" fmla="*/ 543133 w 963197"/>
              <a:gd name="connsiteY1" fmla="*/ 4 h 1782154"/>
              <a:gd name="connsiteX2" fmla="*/ 936164 w 963197"/>
              <a:gd name="connsiteY2" fmla="*/ 433141 h 1782154"/>
              <a:gd name="connsiteX3" fmla="*/ 880017 w 963197"/>
              <a:gd name="connsiteY3" fmla="*/ 1219204 h 1782154"/>
              <a:gd name="connsiteX4" fmla="*/ 486985 w 963197"/>
              <a:gd name="connsiteY4" fmla="*/ 1772656 h 1782154"/>
              <a:gd name="connsiteX5" fmla="*/ 13743 w 963197"/>
              <a:gd name="connsiteY5" fmla="*/ 1524004 h 1782154"/>
              <a:gd name="connsiteX6" fmla="*/ 134059 w 963197"/>
              <a:gd name="connsiteY6" fmla="*/ 954509 h 1782154"/>
              <a:gd name="connsiteX7" fmla="*/ 182185 w 963197"/>
              <a:gd name="connsiteY7" fmla="*/ 425119 h 178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3197" h="1782154">
                <a:moveTo>
                  <a:pt x="182185" y="425119"/>
                </a:moveTo>
                <a:cubicBezTo>
                  <a:pt x="250364" y="266035"/>
                  <a:pt x="417470" y="-1333"/>
                  <a:pt x="543133" y="4"/>
                </a:cubicBezTo>
                <a:cubicBezTo>
                  <a:pt x="668796" y="1341"/>
                  <a:pt x="880017" y="229941"/>
                  <a:pt x="936164" y="433141"/>
                </a:cubicBezTo>
                <a:cubicBezTo>
                  <a:pt x="992311" y="636341"/>
                  <a:pt x="954880" y="995952"/>
                  <a:pt x="880017" y="1219204"/>
                </a:cubicBezTo>
                <a:cubicBezTo>
                  <a:pt x="805154" y="1442456"/>
                  <a:pt x="631364" y="1721856"/>
                  <a:pt x="486985" y="1772656"/>
                </a:cubicBezTo>
                <a:cubicBezTo>
                  <a:pt x="342606" y="1823456"/>
                  <a:pt x="72564" y="1660362"/>
                  <a:pt x="13743" y="1524004"/>
                </a:cubicBezTo>
                <a:cubicBezTo>
                  <a:pt x="-45078" y="1387646"/>
                  <a:pt x="101975" y="1143004"/>
                  <a:pt x="134059" y="954509"/>
                </a:cubicBezTo>
                <a:cubicBezTo>
                  <a:pt x="166143" y="766014"/>
                  <a:pt x="114006" y="584203"/>
                  <a:pt x="182185" y="425119"/>
                </a:cubicBezTo>
                <a:close/>
              </a:path>
            </a:pathLst>
          </a:custGeom>
          <a:solidFill>
            <a:srgbClr val="0070C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4648200" y="2362200"/>
            <a:ext cx="3964985" cy="315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Input: undirected graph G, vertices s,t</a:t>
            </a:r>
          </a:p>
          <a:p>
            <a:r>
              <a:rPr lang="en-US" sz="120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1. Initialize labels: L(s)=yes; L(v)=? for all v≠s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/>
              <a:t>3.1 Choose a vertex v</a:t>
            </a:r>
            <a:r>
              <a:rPr lang="en-US" sz="1100" smtClean="0">
                <a:sym typeface="Symbol" panose="05050102010706020507" pitchFamily="18" charset="2"/>
              </a:rPr>
              <a:t>B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260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057400" y="3429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" name="Oval 5"/>
          <p:cNvSpPr/>
          <p:nvPr>
            <p:custDataLst>
              <p:tags r:id="rId4"/>
            </p:custDataLst>
          </p:nvPr>
        </p:nvSpPr>
        <p:spPr>
          <a:xfrm>
            <a:off x="2895600" y="3581400"/>
            <a:ext cx="275944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9050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743201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cxnSp>
        <p:nvCxnSpPr>
          <p:cNvPr id="9" name="Straight Connector 8"/>
          <p:cNvCxnSpPr>
            <a:stCxn id="5" idx="4"/>
            <a:endCxn id="7" idx="0"/>
          </p:cNvCxnSpPr>
          <p:nvPr>
            <p:custDataLst>
              <p:tags r:id="rId7"/>
            </p:custDataLst>
          </p:nvPr>
        </p:nvCxnSpPr>
        <p:spPr>
          <a:xfrm flipH="1">
            <a:off x="2057400" y="3733800"/>
            <a:ext cx="1524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8" idx="2"/>
          </p:cNvCxnSpPr>
          <p:nvPr>
            <p:custDataLst>
              <p:tags r:id="rId8"/>
            </p:custDataLst>
          </p:nvPr>
        </p:nvCxnSpPr>
        <p:spPr>
          <a:xfrm>
            <a:off x="2209800" y="4419600"/>
            <a:ext cx="5334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5"/>
            <a:endCxn id="8" idx="1"/>
          </p:cNvCxnSpPr>
          <p:nvPr>
            <p:custDataLst>
              <p:tags r:id="rId9"/>
            </p:custDataLst>
          </p:nvPr>
        </p:nvCxnSpPr>
        <p:spPr>
          <a:xfrm>
            <a:off x="2317563" y="3689163"/>
            <a:ext cx="470275" cy="6226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5" idx="7"/>
          </p:cNvCxnSpPr>
          <p:nvPr>
            <p:custDataLst>
              <p:tags r:id="rId10"/>
            </p:custDataLst>
          </p:nvPr>
        </p:nvCxnSpPr>
        <p:spPr>
          <a:xfrm flipH="1">
            <a:off x="2317563" y="3079563"/>
            <a:ext cx="165474" cy="3940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24384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cxnSp>
        <p:nvCxnSpPr>
          <p:cNvPr id="14" name="Straight Connector 13"/>
          <p:cNvCxnSpPr>
            <a:stCxn id="6" idx="6"/>
            <a:endCxn id="15" idx="2"/>
          </p:cNvCxnSpPr>
          <p:nvPr>
            <p:custDataLst>
              <p:tags r:id="rId12"/>
            </p:custDataLst>
          </p:nvPr>
        </p:nvCxnSpPr>
        <p:spPr>
          <a:xfrm flipV="1">
            <a:off x="3171544" y="3731794"/>
            <a:ext cx="442460" cy="20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13"/>
            </p:custDataLst>
          </p:nvPr>
        </p:nvSpPr>
        <p:spPr>
          <a:xfrm>
            <a:off x="3614004" y="3577388"/>
            <a:ext cx="272196" cy="30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2225582" y="27432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3733800" y="32766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1828800" y="32004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1752600" y="4431268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3002009" y="4387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9"/>
            </p:custDataLst>
          </p:nvPr>
        </p:nvSpPr>
        <p:spPr>
          <a:xfrm>
            <a:off x="2877070" y="3244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>
            <a:stCxn id="5" idx="6"/>
            <a:endCxn id="6" idx="2"/>
          </p:cNvCxnSpPr>
          <p:nvPr>
            <p:custDataLst>
              <p:tags r:id="rId20"/>
            </p:custDataLst>
          </p:nvPr>
        </p:nvCxnSpPr>
        <p:spPr>
          <a:xfrm>
            <a:off x="2362200" y="3581400"/>
            <a:ext cx="5334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>
            <p:custDataLst>
              <p:tags r:id="rId21"/>
            </p:custDataLst>
          </p:nvPr>
        </p:nvSpPr>
        <p:spPr>
          <a:xfrm>
            <a:off x="1524000" y="5029200"/>
            <a:ext cx="5181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Loop beginning: B={d}</a:t>
            </a:r>
          </a:p>
          <a:p>
            <a:r>
              <a:rPr lang="en-US" sz="1600" dirty="0" smtClean="0"/>
              <a:t>Choose v=d in step 3.1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</a:t>
            </a:r>
            <a:r>
              <a:rPr lang="en-US" sz="1600" dirty="0" smtClean="0"/>
              <a:t>eighbors = {</a:t>
            </a:r>
            <a:r>
              <a:rPr lang="en-US" sz="1600" dirty="0" err="1" smtClean="0"/>
              <a:t>a,t</a:t>
            </a:r>
            <a:r>
              <a:rPr lang="en-US" sz="1600" dirty="0" smtClean="0"/>
              <a:t>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Neighbors labeled with ? = {t}</a:t>
            </a:r>
          </a:p>
          <a:p>
            <a:r>
              <a:rPr lang="en-US" sz="1600" dirty="0" smtClean="0"/>
              <a:t>Loop end: B={t}</a:t>
            </a:r>
            <a:endParaRPr lang="en-US" sz="1600" dirty="0"/>
          </a:p>
        </p:txBody>
      </p:sp>
      <p:sp>
        <p:nvSpPr>
          <p:cNvPr id="25" name="Freeform 24"/>
          <p:cNvSpPr/>
          <p:nvPr>
            <p:custDataLst>
              <p:tags r:id="rId22"/>
            </p:custDataLst>
          </p:nvPr>
        </p:nvSpPr>
        <p:spPr>
          <a:xfrm>
            <a:off x="3352800" y="3412403"/>
            <a:ext cx="975305" cy="702397"/>
          </a:xfrm>
          <a:custGeom>
            <a:avLst/>
            <a:gdLst>
              <a:gd name="connsiteX0" fmla="*/ 112425 w 975305"/>
              <a:gd name="connsiteY0" fmla="*/ 129547 h 702397"/>
              <a:gd name="connsiteX1" fmla="*/ 521499 w 975305"/>
              <a:gd name="connsiteY1" fmla="*/ 1210 h 702397"/>
              <a:gd name="connsiteX2" fmla="*/ 954636 w 975305"/>
              <a:gd name="connsiteY2" fmla="*/ 201736 h 702397"/>
              <a:gd name="connsiteX3" fmla="*/ 842341 w 975305"/>
              <a:gd name="connsiteY3" fmla="*/ 586747 h 702397"/>
              <a:gd name="connsiteX4" fmla="*/ 288888 w 975305"/>
              <a:gd name="connsiteY4" fmla="*/ 691021 h 702397"/>
              <a:gd name="connsiteX5" fmla="*/ 8151 w 975305"/>
              <a:gd name="connsiteY5" fmla="*/ 362157 h 702397"/>
              <a:gd name="connsiteX6" fmla="*/ 112425 w 975305"/>
              <a:gd name="connsiteY6" fmla="*/ 129547 h 70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305" h="702397">
                <a:moveTo>
                  <a:pt x="112425" y="129547"/>
                </a:moveTo>
                <a:cubicBezTo>
                  <a:pt x="197983" y="69389"/>
                  <a:pt x="381131" y="-10821"/>
                  <a:pt x="521499" y="1210"/>
                </a:cubicBezTo>
                <a:cubicBezTo>
                  <a:pt x="661867" y="13241"/>
                  <a:pt x="901162" y="104147"/>
                  <a:pt x="954636" y="201736"/>
                </a:cubicBezTo>
                <a:cubicBezTo>
                  <a:pt x="1008110" y="299325"/>
                  <a:pt x="953299" y="505200"/>
                  <a:pt x="842341" y="586747"/>
                </a:cubicBezTo>
                <a:cubicBezTo>
                  <a:pt x="731383" y="668294"/>
                  <a:pt x="427920" y="728453"/>
                  <a:pt x="288888" y="691021"/>
                </a:cubicBezTo>
                <a:cubicBezTo>
                  <a:pt x="149856" y="653589"/>
                  <a:pt x="36225" y="458410"/>
                  <a:pt x="8151" y="362157"/>
                </a:cubicBezTo>
                <a:cubicBezTo>
                  <a:pt x="-19923" y="265904"/>
                  <a:pt x="26867" y="189705"/>
                  <a:pt x="112425" y="129547"/>
                </a:cubicBezTo>
                <a:close/>
              </a:path>
            </a:pathLst>
          </a:custGeom>
          <a:solidFill>
            <a:srgbClr val="0070C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4648200" y="2362200"/>
            <a:ext cx="3964985" cy="315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Input: undirected graph G, vertices s,t</a:t>
            </a:r>
          </a:p>
          <a:p>
            <a:r>
              <a:rPr lang="en-US" sz="120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1. Initialize labels: L(s)=yes; L(v)=? for all v≠s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/>
              <a:t>3.1 Choose a vertex v</a:t>
            </a:r>
            <a:r>
              <a:rPr lang="en-US" sz="1100" smtClean="0">
                <a:sym typeface="Symbol" panose="05050102010706020507" pitchFamily="18" charset="2"/>
              </a:rPr>
              <a:t>B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02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057400" y="3429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" name="Oval 5"/>
          <p:cNvSpPr/>
          <p:nvPr>
            <p:custDataLst>
              <p:tags r:id="rId4"/>
            </p:custDataLst>
          </p:nvPr>
        </p:nvSpPr>
        <p:spPr>
          <a:xfrm>
            <a:off x="2895600" y="3581400"/>
            <a:ext cx="275944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9050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743201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</a:t>
            </a:r>
          </a:p>
        </p:txBody>
      </p:sp>
      <p:cxnSp>
        <p:nvCxnSpPr>
          <p:cNvPr id="9" name="Straight Connector 8"/>
          <p:cNvCxnSpPr>
            <a:stCxn id="5" idx="4"/>
            <a:endCxn id="7" idx="0"/>
          </p:cNvCxnSpPr>
          <p:nvPr>
            <p:custDataLst>
              <p:tags r:id="rId7"/>
            </p:custDataLst>
          </p:nvPr>
        </p:nvCxnSpPr>
        <p:spPr>
          <a:xfrm flipH="1">
            <a:off x="2057400" y="3733800"/>
            <a:ext cx="152400" cy="533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8" idx="2"/>
          </p:cNvCxnSpPr>
          <p:nvPr>
            <p:custDataLst>
              <p:tags r:id="rId8"/>
            </p:custDataLst>
          </p:nvPr>
        </p:nvCxnSpPr>
        <p:spPr>
          <a:xfrm>
            <a:off x="2209800" y="4419600"/>
            <a:ext cx="5334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5"/>
            <a:endCxn id="8" idx="1"/>
          </p:cNvCxnSpPr>
          <p:nvPr>
            <p:custDataLst>
              <p:tags r:id="rId9"/>
            </p:custDataLst>
          </p:nvPr>
        </p:nvCxnSpPr>
        <p:spPr>
          <a:xfrm>
            <a:off x="2317563" y="3689163"/>
            <a:ext cx="470275" cy="6226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5" idx="7"/>
          </p:cNvCxnSpPr>
          <p:nvPr>
            <p:custDataLst>
              <p:tags r:id="rId10"/>
            </p:custDataLst>
          </p:nvPr>
        </p:nvCxnSpPr>
        <p:spPr>
          <a:xfrm flipH="1">
            <a:off x="2317563" y="3079563"/>
            <a:ext cx="165474" cy="3940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24384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cxnSp>
        <p:nvCxnSpPr>
          <p:cNvPr id="14" name="Straight Connector 13"/>
          <p:cNvCxnSpPr>
            <a:stCxn id="6" idx="6"/>
            <a:endCxn id="15" idx="2"/>
          </p:cNvCxnSpPr>
          <p:nvPr>
            <p:custDataLst>
              <p:tags r:id="rId12"/>
            </p:custDataLst>
          </p:nvPr>
        </p:nvCxnSpPr>
        <p:spPr>
          <a:xfrm flipV="1">
            <a:off x="3171544" y="3731794"/>
            <a:ext cx="442460" cy="20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13"/>
            </p:custDataLst>
          </p:nvPr>
        </p:nvSpPr>
        <p:spPr>
          <a:xfrm>
            <a:off x="3614004" y="3577388"/>
            <a:ext cx="272196" cy="30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2225582" y="27432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3733800" y="32766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1828800" y="32004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1752600" y="4431268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3002009" y="4387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9"/>
            </p:custDataLst>
          </p:nvPr>
        </p:nvSpPr>
        <p:spPr>
          <a:xfrm>
            <a:off x="2877070" y="3244334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>
            <a:stCxn id="5" idx="6"/>
            <a:endCxn id="6" idx="2"/>
          </p:cNvCxnSpPr>
          <p:nvPr>
            <p:custDataLst>
              <p:tags r:id="rId20"/>
            </p:custDataLst>
          </p:nvPr>
        </p:nvCxnSpPr>
        <p:spPr>
          <a:xfrm>
            <a:off x="2362200" y="3581400"/>
            <a:ext cx="533400" cy="152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>
            <p:custDataLst>
              <p:tags r:id="rId21"/>
            </p:custDataLst>
          </p:nvPr>
        </p:nvSpPr>
        <p:spPr>
          <a:xfrm>
            <a:off x="1524000" y="5029200"/>
            <a:ext cx="5181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Loop beginning: B={t}</a:t>
            </a:r>
          </a:p>
          <a:p>
            <a:r>
              <a:rPr lang="en-US" sz="1600" dirty="0" smtClean="0"/>
              <a:t>Choose v=t in step 3.1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</a:t>
            </a:r>
            <a:r>
              <a:rPr lang="en-US" sz="1600" dirty="0" smtClean="0"/>
              <a:t>eighbors = {d}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Neighbors labeled with ? = {}</a:t>
            </a:r>
          </a:p>
          <a:p>
            <a:r>
              <a:rPr lang="en-US" sz="1600" dirty="0" smtClean="0"/>
              <a:t>Loop end: B={}. DONE. RETURN YES.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>
            <p:custDataLst>
              <p:tags r:id="rId23"/>
            </p:custDataLst>
          </p:nvPr>
        </p:nvSpPr>
        <p:spPr>
          <a:xfrm>
            <a:off x="4648200" y="2362200"/>
            <a:ext cx="3964985" cy="315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Input: undirected graph G, vertices s,t</a:t>
            </a:r>
          </a:p>
          <a:p>
            <a:r>
              <a:rPr lang="en-US" sz="120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1. Initialize labels: L(s)=yes; L(v)=? for all v≠s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/>
              <a:t>3.1 Choose a vertex v</a:t>
            </a:r>
            <a:r>
              <a:rPr lang="en-US" sz="1100" smtClean="0">
                <a:sym typeface="Symbol" panose="05050102010706020507" pitchFamily="18" charset="2"/>
              </a:rPr>
              <a:t>B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76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will prove that the algorithm is correct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Theorem: the algorithm always terminates. It returns yes if and only if t is reachable from s</a:t>
            </a:r>
          </a:p>
          <a:p>
            <a:endParaRPr lang="en-US" dirty="0"/>
          </a:p>
          <a:p>
            <a:r>
              <a:rPr lang="en-US" dirty="0" smtClean="0"/>
              <a:t>It will be useful to argue about how the </a:t>
            </a:r>
            <a:r>
              <a:rPr lang="en-US" dirty="0" smtClean="0">
                <a:solidFill>
                  <a:srgbClr val="0070C0"/>
                </a:solidFill>
              </a:rPr>
              <a:t>boundary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0070C0"/>
                </a:solidFill>
              </a:rPr>
              <a:t>labels</a:t>
            </a:r>
            <a:r>
              <a:rPr lang="en-US" dirty="0" smtClean="0"/>
              <a:t> evolve during the life cycle of the algorithm</a:t>
            </a:r>
          </a:p>
          <a:p>
            <a:endParaRPr lang="en-US" dirty="0"/>
          </a:p>
          <a:p>
            <a:r>
              <a:rPr lang="en-US" dirty="0" smtClean="0"/>
              <a:t>We will break the proof to a series of simpler claims, which together will imply the proof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949171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320771"/>
            <a:ext cx="7010400" cy="3699029"/>
          </a:xfrm>
        </p:spPr>
        <p:txBody>
          <a:bodyPr>
            <a:normAutofit/>
          </a:bodyPr>
          <a:lstStyle/>
          <a:p>
            <a:pPr marL="525780" indent="-457200">
              <a:buFont typeface="Wingdings 2" pitchFamily="18" charset="2"/>
              <a:buAutoNum type="arabicPeriod"/>
            </a:pPr>
            <a:r>
              <a:rPr lang="en-US" dirty="0"/>
              <a:t>Graph </a:t>
            </a:r>
            <a:r>
              <a:rPr lang="en-US" dirty="0" smtClean="0"/>
              <a:t>algorithm: Reachability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Correctness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boundary</a:t>
            </a:r>
            <a:r>
              <a:rPr lang="en-US" dirty="0" smtClean="0"/>
              <a:t> in the </a:t>
            </a:r>
            <a:r>
              <a:rPr lang="en-US" dirty="0" err="1" smtClean="0"/>
              <a:t>i-th</a:t>
            </a:r>
            <a:r>
              <a:rPr lang="en-US" dirty="0" smtClean="0"/>
              <a:t> loop iteration</a:t>
            </a:r>
          </a:p>
          <a:p>
            <a:pPr lvl="1"/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r>
              <a:rPr lang="en-US" dirty="0" smtClean="0"/>
              <a:t>(v) = the </a:t>
            </a:r>
            <a:r>
              <a:rPr lang="en-US" dirty="0" smtClean="0">
                <a:solidFill>
                  <a:srgbClr val="0070C0"/>
                </a:solidFill>
              </a:rPr>
              <a:t>label</a:t>
            </a:r>
            <a:r>
              <a:rPr lang="en-US" dirty="0" smtClean="0"/>
              <a:t> of vertex v in the </a:t>
            </a:r>
            <a:r>
              <a:rPr lang="en-US" dirty="0" err="1" smtClean="0"/>
              <a:t>i-th</a:t>
            </a:r>
            <a:r>
              <a:rPr lang="en-US" dirty="0" smtClean="0"/>
              <a:t> loop iteration</a:t>
            </a:r>
          </a:p>
          <a:p>
            <a:pPr lvl="1"/>
            <a:endParaRPr lang="en-US" dirty="0"/>
          </a:p>
          <a:p>
            <a:r>
              <a:rPr lang="en-US" dirty="0" smtClean="0"/>
              <a:t>So initially…</a:t>
            </a:r>
          </a:p>
          <a:p>
            <a:pPr marL="525780" indent="-457200">
              <a:buAutoNum type="alphaUcPeriod"/>
            </a:pP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={}</a:t>
            </a:r>
          </a:p>
          <a:p>
            <a:pPr marL="525780" indent="-457200">
              <a:buAutoNum type="alphaUcPeriod"/>
            </a:pP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={s}</a:t>
            </a:r>
          </a:p>
          <a:p>
            <a:pPr marL="525780" indent="-457200">
              <a:buAutoNum type="alphaUcPeriod"/>
            </a:pP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={t}</a:t>
            </a:r>
          </a:p>
          <a:p>
            <a:pPr marL="525780" indent="-457200">
              <a:buAutoNum type="alphaUcPeriod"/>
            </a:pP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=G</a:t>
            </a:r>
          </a:p>
          <a:p>
            <a:pPr marL="525780" indent="-457200">
              <a:buAutoNum type="alphaUcPeriod"/>
            </a:pPr>
            <a:r>
              <a:rPr lang="en-US" dirty="0" smtClean="0"/>
              <a:t>Other</a:t>
            </a:r>
          </a:p>
          <a:p>
            <a:pPr marL="525780" indent="-457200">
              <a:buAutoNum type="alphaU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620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Correctness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boundary</a:t>
            </a:r>
            <a:r>
              <a:rPr lang="en-US" dirty="0" smtClean="0"/>
              <a:t> in the </a:t>
            </a:r>
            <a:r>
              <a:rPr lang="en-US" dirty="0" err="1" smtClean="0"/>
              <a:t>i-th</a:t>
            </a:r>
            <a:r>
              <a:rPr lang="en-US" dirty="0" smtClean="0"/>
              <a:t> loop iteration</a:t>
            </a:r>
          </a:p>
          <a:p>
            <a:pPr lvl="1"/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r>
              <a:rPr lang="en-US" dirty="0" smtClean="0"/>
              <a:t>(v) = the </a:t>
            </a:r>
            <a:r>
              <a:rPr lang="en-US" dirty="0" smtClean="0">
                <a:solidFill>
                  <a:srgbClr val="0070C0"/>
                </a:solidFill>
              </a:rPr>
              <a:t>label</a:t>
            </a:r>
            <a:r>
              <a:rPr lang="en-US" dirty="0" smtClean="0"/>
              <a:t> of vertex v in the </a:t>
            </a:r>
            <a:r>
              <a:rPr lang="en-US" dirty="0" err="1" smtClean="0"/>
              <a:t>i-th</a:t>
            </a:r>
            <a:r>
              <a:rPr lang="en-US" dirty="0" smtClean="0"/>
              <a:t> loop iteration</a:t>
            </a:r>
          </a:p>
          <a:p>
            <a:pPr lvl="1"/>
            <a:endParaRPr lang="en-US" dirty="0"/>
          </a:p>
          <a:p>
            <a:r>
              <a:rPr lang="en-US" dirty="0" smtClean="0"/>
              <a:t>Initially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= {s}</a:t>
            </a:r>
          </a:p>
          <a:p>
            <a:pPr lvl="1"/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(s)=yes</a:t>
            </a:r>
          </a:p>
          <a:p>
            <a:pPr lvl="1"/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(v)=? for all </a:t>
            </a:r>
            <a:r>
              <a:rPr lang="en-US" dirty="0" err="1" smtClean="0"/>
              <a:t>v≠s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09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Claim 1: if L</a:t>
            </a:r>
            <a:r>
              <a:rPr lang="en-US" baseline="-25000" dirty="0" smtClean="0"/>
              <a:t>i</a:t>
            </a:r>
            <a:r>
              <a:rPr lang="en-US" dirty="0" smtClean="0"/>
              <a:t>(v)=yes then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</a:t>
            </a:r>
            <a:r>
              <a:rPr lang="en-US" dirty="0" smtClean="0"/>
              <a:t>(v)=yes for all j&gt;I</a:t>
            </a:r>
          </a:p>
          <a:p>
            <a:endParaRPr lang="en-US" dirty="0"/>
          </a:p>
          <a:p>
            <a:r>
              <a:rPr lang="en-US" dirty="0" smtClean="0"/>
              <a:t>Proof: try and prove yourself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27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Claim 1: if L</a:t>
            </a:r>
            <a:r>
              <a:rPr lang="en-US" baseline="-25000" dirty="0" smtClean="0"/>
              <a:t>i</a:t>
            </a:r>
            <a:r>
              <a:rPr lang="en-US" dirty="0" smtClean="0"/>
              <a:t>(v)=yes then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</a:t>
            </a:r>
            <a:r>
              <a:rPr lang="en-US" dirty="0" smtClean="0"/>
              <a:t>(v)=yes for all j&gt;</a:t>
            </a:r>
            <a:r>
              <a:rPr lang="en-US" dirty="0" err="1" smtClean="0"/>
              <a:t>i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43490" y="3048588"/>
            <a:ext cx="3678325" cy="2937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Proof:</a:t>
            </a:r>
          </a:p>
          <a:p>
            <a:pPr marL="68580" indent="0">
              <a:buNone/>
            </a:pPr>
            <a:r>
              <a:rPr lang="en-US" sz="1800" dirty="0" smtClean="0"/>
              <a:t>We only change labels in step 3.3.1 where we set L(u)=yes. So labels never change back from yes to ?.</a:t>
            </a:r>
          </a:p>
          <a:p>
            <a:pPr marL="68580" indent="0"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039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24742" cy="3508977"/>
          </a:xfrm>
        </p:spPr>
        <p:txBody>
          <a:bodyPr/>
          <a:lstStyle/>
          <a:p>
            <a:r>
              <a:rPr lang="en-US" dirty="0" smtClean="0"/>
              <a:t>Claim 2: if </a:t>
            </a:r>
            <a:r>
              <a:rPr lang="en-US" dirty="0" err="1" smtClean="0"/>
              <a:t>v</a:t>
            </a:r>
            <a:r>
              <a:rPr lang="en-US" dirty="0" err="1" smtClean="0">
                <a:sym typeface="Symbol" panose="05050102010706020507" pitchFamily="18" charset="2"/>
              </a:rPr>
              <a:t>B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then L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(v)=yes.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Proof: try and prove yourself first</a:t>
            </a:r>
          </a:p>
          <a:p>
            <a:pPr marL="68580" indent="0">
              <a:buNone/>
            </a:pPr>
            <a:r>
              <a:rPr lang="en-US" sz="2000" dirty="0" smtClean="0"/>
              <a:t>(hint: use induction on </a:t>
            </a: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807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109908" cy="3508977"/>
          </a:xfrm>
        </p:spPr>
        <p:txBody>
          <a:bodyPr/>
          <a:lstStyle/>
          <a:p>
            <a:r>
              <a:rPr lang="en-US" dirty="0" smtClean="0"/>
              <a:t>Claim 2: </a:t>
            </a:r>
            <a:r>
              <a:rPr lang="en-US" dirty="0"/>
              <a:t>if </a:t>
            </a:r>
            <a:r>
              <a:rPr lang="en-US" dirty="0" err="1"/>
              <a:t>v</a:t>
            </a:r>
            <a:r>
              <a:rPr lang="en-US" dirty="0" err="1">
                <a:sym typeface="Symbol" panose="05050102010706020507" pitchFamily="18" charset="2"/>
              </a:rPr>
              <a:t>B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then L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(v)=yes.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43490" y="3048588"/>
            <a:ext cx="3678325" cy="2937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Proof: by induction on </a:t>
            </a:r>
            <a:r>
              <a:rPr lang="en-US" sz="1800" dirty="0" err="1" smtClean="0"/>
              <a:t>i</a:t>
            </a:r>
            <a:endParaRPr lang="en-US" sz="18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/>
              <a:t>Base: </a:t>
            </a:r>
            <a:r>
              <a:rPr lang="en-US" sz="1800" dirty="0" err="1" smtClean="0"/>
              <a:t>i</a:t>
            </a:r>
            <a:r>
              <a:rPr lang="en-US" sz="1800" dirty="0" smtClean="0"/>
              <a:t>=1. B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={s} and L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(s)=yes.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/>
              <a:t>Inductive step: assume for </a:t>
            </a:r>
            <a:r>
              <a:rPr lang="en-US" sz="1800" dirty="0" err="1" smtClean="0"/>
              <a:t>i</a:t>
            </a:r>
            <a:r>
              <a:rPr lang="en-US" sz="1800" dirty="0" smtClean="0"/>
              <a:t>, prove for i+1.</a:t>
            </a:r>
          </a:p>
          <a:p>
            <a:pPr marL="68580" indent="0">
              <a:buNone/>
            </a:pPr>
            <a:r>
              <a:rPr lang="en-US" sz="1800" dirty="0" smtClean="0"/>
              <a:t>Let u</a:t>
            </a:r>
            <a:r>
              <a:rPr lang="en-US" sz="1800" dirty="0" smtClean="0">
                <a:sym typeface="Symbol" panose="05050102010706020507" pitchFamily="18" charset="2"/>
              </a:rPr>
              <a:t>B</a:t>
            </a:r>
            <a:r>
              <a:rPr lang="en-US" sz="1800" baseline="-25000" dirty="0" smtClean="0">
                <a:sym typeface="Symbol" panose="05050102010706020507" pitchFamily="18" charset="2"/>
              </a:rPr>
              <a:t>i+1</a:t>
            </a:r>
            <a:r>
              <a:rPr lang="en-US" sz="1800" dirty="0" smtClean="0">
                <a:sym typeface="Symbol" panose="05050102010706020507" pitchFamily="18" charset="2"/>
              </a:rPr>
              <a:t>. If </a:t>
            </a:r>
            <a:r>
              <a:rPr lang="en-US" sz="1800" dirty="0" err="1">
                <a:sym typeface="Symbol" panose="05050102010706020507" pitchFamily="18" charset="2"/>
              </a:rPr>
              <a:t>u</a:t>
            </a:r>
            <a:r>
              <a:rPr lang="en-US" sz="1800" dirty="0" err="1" smtClean="0">
                <a:sym typeface="Symbol" panose="05050102010706020507" pitchFamily="18" charset="2"/>
              </a:rPr>
              <a:t>B</a:t>
            </a:r>
            <a:r>
              <a:rPr lang="en-US" sz="1800" baseline="-25000" dirty="0" err="1" smtClean="0">
                <a:sym typeface="Symbol" panose="05050102010706020507" pitchFamily="18" charset="2"/>
              </a:rPr>
              <a:t>i</a:t>
            </a:r>
            <a:r>
              <a:rPr lang="en-US" sz="1800" dirty="0">
                <a:sym typeface="Symbol" panose="05050102010706020507" pitchFamily="18" charset="2"/>
              </a:rPr>
              <a:t> </a:t>
            </a:r>
            <a:r>
              <a:rPr lang="en-US" sz="1800" dirty="0" smtClean="0">
                <a:sym typeface="Symbol" panose="05050102010706020507" pitchFamily="18" charset="2"/>
              </a:rPr>
              <a:t>then we are done by induction + claim 1.</a:t>
            </a:r>
          </a:p>
          <a:p>
            <a:pPr marL="68580" indent="0">
              <a:buNone/>
            </a:pPr>
            <a:r>
              <a:rPr lang="en-US" sz="1800" dirty="0" smtClean="0">
                <a:sym typeface="Symbol" panose="05050102010706020507" pitchFamily="18" charset="2"/>
              </a:rPr>
              <a:t>If not, then u was added in step 3.3.1 in the </a:t>
            </a:r>
            <a:r>
              <a:rPr lang="en-US" sz="1800" dirty="0" err="1" smtClean="0">
                <a:sym typeface="Symbol" panose="05050102010706020507" pitchFamily="18" charset="2"/>
              </a:rPr>
              <a:t>i-th</a:t>
            </a:r>
            <a:r>
              <a:rPr lang="en-US" sz="1800" dirty="0" smtClean="0">
                <a:sym typeface="Symbol" panose="05050102010706020507" pitchFamily="18" charset="2"/>
              </a:rPr>
              <a:t> iteration, which also set L</a:t>
            </a:r>
            <a:r>
              <a:rPr lang="en-US" sz="1800" baseline="-25000" dirty="0" smtClean="0">
                <a:sym typeface="Symbol" panose="05050102010706020507" pitchFamily="18" charset="2"/>
              </a:rPr>
              <a:t>i+1</a:t>
            </a:r>
            <a:r>
              <a:rPr lang="en-US" sz="1800" dirty="0" smtClean="0">
                <a:sym typeface="Symbol" panose="05050102010706020507" pitchFamily="18" charset="2"/>
              </a:rPr>
              <a:t>(u)=yes.</a:t>
            </a:r>
            <a:endParaRPr lang="en-US" sz="1800" dirty="0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139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56648" cy="3508977"/>
          </a:xfrm>
        </p:spPr>
        <p:txBody>
          <a:bodyPr/>
          <a:lstStyle/>
          <a:p>
            <a:r>
              <a:rPr lang="en-US" dirty="0" smtClean="0"/>
              <a:t>Claim 3: </a:t>
            </a:r>
            <a:r>
              <a:rPr lang="en-US" dirty="0"/>
              <a:t>if L</a:t>
            </a:r>
            <a:r>
              <a:rPr lang="en-US" baseline="-25000" dirty="0"/>
              <a:t>i</a:t>
            </a:r>
            <a:r>
              <a:rPr lang="en-US" dirty="0"/>
              <a:t>(v)=yes then v is reachable from </a:t>
            </a:r>
            <a:r>
              <a:rPr lang="en-US" dirty="0" smtClean="0"/>
              <a:t>s.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Proof: try and prove yourself first</a:t>
            </a:r>
          </a:p>
          <a:p>
            <a:pPr marL="68580" indent="0">
              <a:buNone/>
            </a:pPr>
            <a:r>
              <a:rPr lang="en-US" sz="2000" dirty="0"/>
              <a:t>(hint: use induction on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92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56648" cy="3508977"/>
          </a:xfrm>
        </p:spPr>
        <p:txBody>
          <a:bodyPr/>
          <a:lstStyle/>
          <a:p>
            <a:r>
              <a:rPr lang="en-US" dirty="0" smtClean="0"/>
              <a:t>Claim 3: </a:t>
            </a:r>
            <a:r>
              <a:rPr lang="en-US" dirty="0"/>
              <a:t>if L</a:t>
            </a:r>
            <a:r>
              <a:rPr lang="en-US" baseline="-25000" dirty="0"/>
              <a:t>i</a:t>
            </a:r>
            <a:r>
              <a:rPr lang="en-US" dirty="0"/>
              <a:t>(v)=yes then v is reachable from </a:t>
            </a:r>
            <a:r>
              <a:rPr lang="en-US" dirty="0" smtClean="0"/>
              <a:t>s.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43490" y="3048588"/>
            <a:ext cx="3678325" cy="29370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Proof: by induction on </a:t>
            </a:r>
            <a:r>
              <a:rPr lang="en-US" sz="1800" dirty="0" err="1" smtClean="0"/>
              <a:t>i</a:t>
            </a:r>
            <a:endParaRPr lang="en-US" sz="18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/>
              <a:t>Base: </a:t>
            </a:r>
            <a:r>
              <a:rPr lang="en-US" sz="1800" dirty="0" err="1" smtClean="0"/>
              <a:t>i</a:t>
            </a:r>
            <a:r>
              <a:rPr lang="en-US" sz="1800" dirty="0" smtClean="0"/>
              <a:t>=1. L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(v)=yes only for v=s.</a:t>
            </a:r>
          </a:p>
          <a:p>
            <a:pPr marL="68580" indent="0">
              <a:buNone/>
            </a:pPr>
            <a:r>
              <a:rPr lang="en-US" sz="1800" dirty="0"/>
              <a:t>Inductive step: </a:t>
            </a:r>
            <a:r>
              <a:rPr lang="en-US" sz="1800" dirty="0" smtClean="0"/>
              <a:t>Assume for </a:t>
            </a:r>
            <a:r>
              <a:rPr lang="en-US" sz="1800" dirty="0" err="1" smtClean="0"/>
              <a:t>i</a:t>
            </a:r>
            <a:r>
              <a:rPr lang="en-US" sz="1800" dirty="0" smtClean="0"/>
              <a:t>, prove for i+1.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/>
              <a:t>Let u be such that L</a:t>
            </a:r>
            <a:r>
              <a:rPr lang="en-US" sz="1800" baseline="-25000" dirty="0" smtClean="0"/>
              <a:t>i+1</a:t>
            </a:r>
            <a:r>
              <a:rPr lang="en-US" sz="1800" dirty="0" smtClean="0"/>
              <a:t>(u)=yes.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/>
              <a:t>If L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(u)=yes we are done by induction hypothesis.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/>
              <a:t>Otherwise, L</a:t>
            </a:r>
            <a:r>
              <a:rPr lang="en-US" sz="1800" baseline="-25000" dirty="0" smtClean="0"/>
              <a:t>i+1</a:t>
            </a:r>
            <a:r>
              <a:rPr lang="en-US" sz="1800" dirty="0" smtClean="0"/>
              <a:t>(u) was set to yes in step 3.3.1 in the </a:t>
            </a:r>
            <a:r>
              <a:rPr lang="en-US" sz="1800" dirty="0" err="1" smtClean="0"/>
              <a:t>i-th</a:t>
            </a:r>
            <a:r>
              <a:rPr lang="en-US" sz="1800" dirty="0" smtClean="0"/>
              <a:t> loop iteration since u is a neighbor of some </a:t>
            </a:r>
            <a:r>
              <a:rPr lang="en-US" sz="1800" dirty="0" err="1" smtClean="0"/>
              <a:t>v</a:t>
            </a:r>
            <a:r>
              <a:rPr lang="en-US" sz="1800" dirty="0" err="1" smtClean="0">
                <a:sym typeface="Symbol" panose="05050102010706020507" pitchFamily="18" charset="2"/>
              </a:rPr>
              <a:t>B</a:t>
            </a:r>
            <a:r>
              <a:rPr lang="en-US" sz="1800" baseline="-25000" dirty="0" err="1" smtClean="0">
                <a:sym typeface="Symbol" panose="05050102010706020507" pitchFamily="18" charset="2"/>
              </a:rPr>
              <a:t>i</a:t>
            </a:r>
            <a:r>
              <a:rPr lang="en-US" sz="1800" dirty="0" smtClean="0">
                <a:sym typeface="Symbol" panose="05050102010706020507" pitchFamily="18" charset="2"/>
              </a:rPr>
              <a:t>. By claim 2, L</a:t>
            </a:r>
            <a:r>
              <a:rPr lang="en-US" sz="1800" baseline="-25000" dirty="0" smtClean="0">
                <a:sym typeface="Symbol" panose="05050102010706020507" pitchFamily="18" charset="2"/>
              </a:rPr>
              <a:t>i</a:t>
            </a:r>
            <a:r>
              <a:rPr lang="en-US" sz="1800" dirty="0" smtClean="0">
                <a:sym typeface="Symbol" panose="05050102010706020507" pitchFamily="18" charset="2"/>
              </a:rPr>
              <a:t>(v)=yes. By induction, v is reachable for s. Hence, u is also reachable for s.</a:t>
            </a:r>
            <a:endParaRPr lang="en-US" sz="1800" dirty="0" smtClean="0"/>
          </a:p>
          <a:p>
            <a:pPr marL="68580" indent="0">
              <a:buFont typeface="Wingdings 2" pitchFamily="18" charset="2"/>
              <a:buNone/>
            </a:pPr>
            <a:endParaRPr lang="en-US" sz="1800" dirty="0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8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56648" cy="3508977"/>
          </a:xfrm>
        </p:spPr>
        <p:txBody>
          <a:bodyPr/>
          <a:lstStyle/>
          <a:p>
            <a:r>
              <a:rPr lang="en-US" dirty="0" smtClean="0"/>
              <a:t>Claim 4: the algorithm terminates (</a:t>
            </a:r>
            <a:r>
              <a:rPr lang="en-US" dirty="0" err="1" smtClean="0"/>
              <a:t>eg</a:t>
            </a:r>
            <a:r>
              <a:rPr lang="en-US" dirty="0" smtClean="0"/>
              <a:t> doesn’t run forever)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43490" y="3616171"/>
            <a:ext cx="3678325" cy="2937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Proof: in each step </a:t>
            </a:r>
            <a:r>
              <a:rPr lang="en-US" sz="1800" dirty="0" err="1" smtClean="0"/>
              <a:t>i</a:t>
            </a:r>
            <a:r>
              <a:rPr lang="en-US" sz="1800" dirty="0" smtClean="0"/>
              <a:t>, either</a:t>
            </a:r>
          </a:p>
          <a:p>
            <a:pPr lvl="1"/>
            <a:r>
              <a:rPr lang="en-US" sz="1600" dirty="0"/>
              <a:t>New vertex was marked </a:t>
            </a:r>
            <a:r>
              <a:rPr lang="en-US" sz="1600" dirty="0" smtClean="0"/>
              <a:t>yes</a:t>
            </a:r>
            <a:endParaRPr lang="en-US" sz="1600" dirty="0"/>
          </a:p>
          <a:p>
            <a:pPr lvl="1"/>
            <a:r>
              <a:rPr lang="en-US" sz="1600" dirty="0" smtClean="0"/>
              <a:t>or|B</a:t>
            </a:r>
            <a:r>
              <a:rPr lang="en-US" sz="1600" baseline="-25000" dirty="0" smtClean="0"/>
              <a:t>i+1</a:t>
            </a:r>
            <a:r>
              <a:rPr lang="en-US" sz="1600" dirty="0" smtClean="0"/>
              <a:t>|&lt;|B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|</a:t>
            </a:r>
          </a:p>
          <a:p>
            <a:pPr lvl="1"/>
            <a:endParaRPr lang="en-US" sz="1600" dirty="0"/>
          </a:p>
          <a:p>
            <a:pPr marL="68580" indent="0">
              <a:buNone/>
            </a:pPr>
            <a:r>
              <a:rPr lang="en-US" sz="1800" dirty="0" smtClean="0"/>
              <a:t>Let k be the latest step in which a vertex was marked yes. Then after additional |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| steps the algorithm must terminate.</a:t>
            </a:r>
            <a:endParaRPr lang="en-US" sz="1800" dirty="0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47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56648" cy="3508977"/>
          </a:xfrm>
        </p:spPr>
        <p:txBody>
          <a:bodyPr/>
          <a:lstStyle/>
          <a:p>
            <a:r>
              <a:rPr lang="en-US" dirty="0" smtClean="0"/>
              <a:t>Claim 5: If L</a:t>
            </a:r>
            <a:r>
              <a:rPr lang="en-US" baseline="-25000" dirty="0" smtClean="0"/>
              <a:t>i</a:t>
            </a:r>
            <a:r>
              <a:rPr lang="en-US" dirty="0" smtClean="0"/>
              <a:t>(v)=yes then for all neighbors u of v,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</a:t>
            </a:r>
            <a:r>
              <a:rPr lang="en-US" dirty="0" smtClean="0"/>
              <a:t>(u)=yes for some </a:t>
            </a:r>
            <a:r>
              <a:rPr lang="en-US" dirty="0" err="1" smtClean="0"/>
              <a:t>j≥i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43490" y="3616171"/>
            <a:ext cx="6576510" cy="2937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Proof: by contradiction</a:t>
            </a:r>
          </a:p>
          <a:p>
            <a:pPr marL="68580" indent="0">
              <a:buNone/>
            </a:pPr>
            <a:r>
              <a:rPr lang="en-US" sz="1800" dirty="0" smtClean="0"/>
              <a:t>Let u be a neighbor of v, and let </a:t>
            </a:r>
            <a:r>
              <a:rPr lang="en-US" sz="1800" dirty="0" err="1" smtClean="0"/>
              <a:t>i</a:t>
            </a:r>
            <a:r>
              <a:rPr lang="en-US" sz="1800" dirty="0" smtClean="0"/>
              <a:t> be minimal such that L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(v)=yes. Then </a:t>
            </a:r>
            <a:r>
              <a:rPr lang="en-US" sz="1800" dirty="0" err="1" smtClean="0"/>
              <a:t>v</a:t>
            </a:r>
            <a:r>
              <a:rPr lang="en-US" sz="1800" dirty="0" err="1" smtClean="0">
                <a:sym typeface="Symbol" panose="05050102010706020507" pitchFamily="18" charset="2"/>
              </a:rPr>
              <a:t>B</a:t>
            </a:r>
            <a:r>
              <a:rPr lang="en-US" sz="1800" baseline="-25000" dirty="0" err="1" smtClean="0">
                <a:sym typeface="Symbol" panose="05050102010706020507" pitchFamily="18" charset="2"/>
              </a:rPr>
              <a:t>i</a:t>
            </a:r>
            <a:r>
              <a:rPr lang="en-US" sz="1800" dirty="0" smtClean="0">
                <a:sym typeface="Symbol" panose="05050102010706020507" pitchFamily="18" charset="2"/>
              </a:rPr>
              <a:t>. By the time the algorithm ends, we removed all vertices from B. In particular, at some time step j we chose v. This means that either u is already labeled yes (i.e. </a:t>
            </a:r>
            <a:r>
              <a:rPr lang="en-US" sz="1800" dirty="0" err="1" smtClean="0">
                <a:sym typeface="Symbol" panose="05050102010706020507" pitchFamily="18" charset="2"/>
              </a:rPr>
              <a:t>L</a:t>
            </a:r>
            <a:r>
              <a:rPr lang="en-US" sz="1800" baseline="-25000" dirty="0" err="1">
                <a:sym typeface="Symbol" panose="05050102010706020507" pitchFamily="18" charset="2"/>
              </a:rPr>
              <a:t>j</a:t>
            </a:r>
            <a:r>
              <a:rPr lang="en-US" sz="1800" dirty="0" smtClean="0">
                <a:sym typeface="Symbol" panose="05050102010706020507" pitchFamily="18" charset="2"/>
              </a:rPr>
              <a:t>(u)=yes) or that in this loop it is marked by yes (and then L</a:t>
            </a:r>
            <a:r>
              <a:rPr lang="en-US" sz="1800" baseline="-25000" dirty="0">
                <a:sym typeface="Symbol" panose="05050102010706020507" pitchFamily="18" charset="2"/>
              </a:rPr>
              <a:t>j</a:t>
            </a:r>
            <a:r>
              <a:rPr lang="en-US" sz="1800" baseline="-25000" dirty="0" smtClean="0">
                <a:sym typeface="Symbol" panose="05050102010706020507" pitchFamily="18" charset="2"/>
              </a:rPr>
              <a:t>+1</a:t>
            </a:r>
            <a:r>
              <a:rPr lang="en-US" sz="1800" dirty="0" smtClean="0">
                <a:sym typeface="Symbol" panose="05050102010706020507" pitchFamily="18" charset="2"/>
              </a:rPr>
              <a:t>(u)=</a:t>
            </a:r>
            <a:r>
              <a:rPr lang="en-US" sz="1800" dirty="0">
                <a:sym typeface="Symbol" panose="05050102010706020507" pitchFamily="18" charset="2"/>
              </a:rPr>
              <a:t>y</a:t>
            </a:r>
            <a:r>
              <a:rPr lang="en-US" sz="1800" dirty="0" smtClean="0">
                <a:sym typeface="Symbol" panose="05050102010706020507" pitchFamily="18" charset="2"/>
              </a:rPr>
              <a:t>es).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967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see today how to use induction to argue about </a:t>
            </a:r>
            <a:r>
              <a:rPr lang="en-US" dirty="0" smtClean="0">
                <a:solidFill>
                  <a:srgbClr val="0070C0"/>
                </a:solidFill>
              </a:rPr>
              <a:t>algorithms</a:t>
            </a:r>
          </a:p>
          <a:p>
            <a:endParaRPr lang="en-US" dirty="0"/>
          </a:p>
          <a:p>
            <a:r>
              <a:rPr lang="en-US" dirty="0" smtClean="0"/>
              <a:t>This is mainly what you will be using it for, both in class and later in your jobs</a:t>
            </a:r>
          </a:p>
          <a:p>
            <a:endParaRPr lang="en-US" dirty="0"/>
          </a:p>
          <a:p>
            <a:r>
              <a:rPr lang="en-US" dirty="0" smtClean="0"/>
              <a:t>We focus here on graph algorithms, but  similar ideas apply to many other domains: chip optimization problems, bio-informatics, routing internet traffic,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56648" cy="3508977"/>
          </a:xfrm>
        </p:spPr>
        <p:txBody>
          <a:bodyPr/>
          <a:lstStyle/>
          <a:p>
            <a:r>
              <a:rPr lang="en-US" dirty="0" smtClean="0"/>
              <a:t>Claim 6: if v is reachable from s then L</a:t>
            </a:r>
            <a:r>
              <a:rPr lang="en-US" baseline="-25000" dirty="0" smtClean="0"/>
              <a:t>i</a:t>
            </a:r>
            <a:r>
              <a:rPr lang="en-US" dirty="0" smtClean="0"/>
              <a:t>(v)=yes for some </a:t>
            </a:r>
            <a:r>
              <a:rPr lang="en-US" dirty="0" err="1" smtClean="0"/>
              <a:t>i</a:t>
            </a:r>
            <a:r>
              <a:rPr lang="en-US" dirty="0" smtClean="0"/>
              <a:t>. In particular, L(v)=yes at the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43490" y="3616171"/>
            <a:ext cx="3678325" cy="29370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Proof: induction on distance from s. </a:t>
            </a:r>
          </a:p>
          <a:p>
            <a:pPr marL="68580" indent="0">
              <a:buNone/>
            </a:pPr>
            <a:r>
              <a:rPr lang="en-US" sz="1800" dirty="0" smtClean="0"/>
              <a:t>Assume v has distance k from s, i.e. there is a path s=v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,v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,…,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=v. </a:t>
            </a:r>
          </a:p>
          <a:p>
            <a:pPr marL="68580" indent="0">
              <a:buNone/>
            </a:pPr>
            <a:r>
              <a:rPr lang="en-US" sz="1800" dirty="0" smtClean="0"/>
              <a:t>Base case: k=0. v=s.</a:t>
            </a:r>
          </a:p>
          <a:p>
            <a:pPr marL="68580" indent="0">
              <a:buNone/>
            </a:pPr>
            <a:r>
              <a:rPr lang="en-US" sz="1800" dirty="0" smtClean="0"/>
              <a:t>Inductive step: L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(v</a:t>
            </a:r>
            <a:r>
              <a:rPr lang="en-US" sz="1800" baseline="-25000" dirty="0" smtClean="0"/>
              <a:t>k-1</a:t>
            </a:r>
            <a:r>
              <a:rPr lang="en-US" sz="1800" dirty="0" smtClean="0"/>
              <a:t>)=yes for some </a:t>
            </a:r>
            <a:r>
              <a:rPr lang="en-US" sz="1800" dirty="0" err="1" smtClean="0"/>
              <a:t>i</a:t>
            </a:r>
            <a:r>
              <a:rPr lang="en-US" sz="1800" dirty="0" smtClean="0"/>
              <a:t> by induction hypothesis. By claim 5, </a:t>
            </a:r>
            <a:r>
              <a:rPr lang="en-US" sz="1800" dirty="0" err="1" smtClean="0"/>
              <a:t>L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(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)=yes for some </a:t>
            </a:r>
            <a:r>
              <a:rPr lang="en-US" sz="1800" dirty="0" err="1" smtClean="0"/>
              <a:t>j≥i</a:t>
            </a:r>
            <a:r>
              <a:rPr lang="en-US" sz="1800" dirty="0" smtClean="0"/>
              <a:t>.</a:t>
            </a:r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1815" y="3784160"/>
            <a:ext cx="3964985" cy="27690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Input: undirected graph G, vertices </a:t>
            </a:r>
            <a:r>
              <a:rPr lang="en-US" sz="1200" dirty="0" err="1" smtClean="0"/>
              <a:t>s,t</a:t>
            </a:r>
            <a:endParaRPr lang="en-US" sz="1200" dirty="0" smtClean="0"/>
          </a:p>
          <a:p>
            <a:r>
              <a:rPr lang="en-US" sz="1200" dirty="0" smtClean="0"/>
              <a:t>Output: is there a path in G from s to t</a:t>
            </a:r>
          </a:p>
          <a:p>
            <a:pPr marL="68580" indent="0">
              <a:buFont typeface="Wingdings 2" pitchFamily="18" charset="2"/>
              <a:buNone/>
            </a:pP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1. Initialize labels: L(s)=yes; L(v)=? for all </a:t>
            </a:r>
            <a:r>
              <a:rPr lang="en-US" sz="1200" dirty="0" err="1" smtClean="0"/>
              <a:t>v≠s</a:t>
            </a:r>
            <a:endParaRPr lang="en-US" sz="1200" dirty="0" smtClean="0"/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2. Initialize boundary: B={s}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3. While B is not empty: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/>
              <a:t>3.1 Choose a vertex </a:t>
            </a:r>
            <a:r>
              <a:rPr lang="en-US" sz="1100" dirty="0" err="1" smtClean="0"/>
              <a:t>v</a:t>
            </a:r>
            <a:r>
              <a:rPr lang="en-US" sz="1100" dirty="0" err="1" smtClean="0">
                <a:sym typeface="Symbol" panose="05050102010706020507" pitchFamily="18" charset="2"/>
              </a:rPr>
              <a:t>B</a:t>
            </a:r>
            <a:endParaRPr lang="en-US" sz="1100" dirty="0" smtClean="0">
              <a:sym typeface="Symbol" panose="05050102010706020507" pitchFamily="18" charset="2"/>
            </a:endParaRP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3.2 Remove v from B</a:t>
            </a:r>
          </a:p>
          <a:p>
            <a:pPr marL="365760" lvl="1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 For all neighbors u of v in G:</a:t>
            </a:r>
          </a:p>
          <a:p>
            <a:pPr marL="640080" lvl="2" indent="0">
              <a:buFont typeface="Wingdings 2" pitchFamily="18" charset="2"/>
              <a:buNone/>
            </a:pPr>
            <a:r>
              <a:rPr lang="en-US" sz="1100" dirty="0" smtClean="0">
                <a:sym typeface="Symbol" panose="05050102010706020507" pitchFamily="18" charset="2"/>
              </a:rPr>
              <a:t>3.3.1 If L(u)=? then: set L(u)=yes and add u to B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200" dirty="0" smtClean="0"/>
              <a:t>4. If L(t)=yes return yes; otherwise return 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18669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 of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Claim 1: if L</a:t>
            </a:r>
            <a:r>
              <a:rPr lang="en-US" baseline="-25000" dirty="0"/>
              <a:t>i</a:t>
            </a:r>
            <a:r>
              <a:rPr lang="en-US" dirty="0"/>
              <a:t>(v)=yes then </a:t>
            </a:r>
            <a:r>
              <a:rPr lang="en-US" dirty="0" err="1"/>
              <a:t>L</a:t>
            </a:r>
            <a:r>
              <a:rPr lang="en-US" baseline="-25000" dirty="0" err="1"/>
              <a:t>j</a:t>
            </a:r>
            <a:r>
              <a:rPr lang="en-US" dirty="0"/>
              <a:t>(v)=yes for all j&gt;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Claim 2: if </a:t>
            </a:r>
            <a:r>
              <a:rPr lang="en-US" dirty="0" err="1"/>
              <a:t>v</a:t>
            </a:r>
            <a:r>
              <a:rPr lang="en-US" dirty="0" err="1">
                <a:sym typeface="Symbol" panose="05050102010706020507" pitchFamily="18" charset="2"/>
              </a:rPr>
              <a:t>B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then L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(v)=yes.</a:t>
            </a:r>
            <a:endParaRPr lang="en-US" dirty="0"/>
          </a:p>
          <a:p>
            <a:r>
              <a:rPr lang="en-US" dirty="0"/>
              <a:t>Claim 3: if L</a:t>
            </a:r>
            <a:r>
              <a:rPr lang="en-US" baseline="-25000" dirty="0"/>
              <a:t>i</a:t>
            </a:r>
            <a:r>
              <a:rPr lang="en-US" dirty="0"/>
              <a:t>(v)=yes then v is reachable from s.</a:t>
            </a:r>
          </a:p>
          <a:p>
            <a:r>
              <a:rPr lang="en-US" dirty="0"/>
              <a:t>Claim 4: the algorithm terminates (</a:t>
            </a:r>
            <a:r>
              <a:rPr lang="en-US" dirty="0" err="1"/>
              <a:t>eg</a:t>
            </a:r>
            <a:r>
              <a:rPr lang="en-US" dirty="0"/>
              <a:t> doesn’t run forever)</a:t>
            </a:r>
          </a:p>
          <a:p>
            <a:r>
              <a:rPr lang="en-US" dirty="0"/>
              <a:t>Claim 5: If L</a:t>
            </a:r>
            <a:r>
              <a:rPr lang="en-US" baseline="-25000" dirty="0"/>
              <a:t>i</a:t>
            </a:r>
            <a:r>
              <a:rPr lang="en-US" dirty="0"/>
              <a:t>(v)=yes then for all neighbors u of v, </a:t>
            </a:r>
            <a:r>
              <a:rPr lang="en-US" dirty="0" err="1"/>
              <a:t>L</a:t>
            </a:r>
            <a:r>
              <a:rPr lang="en-US" baseline="-25000" dirty="0" err="1"/>
              <a:t>j</a:t>
            </a:r>
            <a:r>
              <a:rPr lang="en-US" dirty="0"/>
              <a:t>(u)=yes for some </a:t>
            </a:r>
            <a:r>
              <a:rPr lang="en-US" dirty="0" err="1"/>
              <a:t>j≥i</a:t>
            </a:r>
            <a:r>
              <a:rPr lang="en-US" dirty="0"/>
              <a:t>.</a:t>
            </a:r>
          </a:p>
          <a:p>
            <a:r>
              <a:rPr lang="en-US" dirty="0"/>
              <a:t>Claim 6: if v is reachable from s then L</a:t>
            </a:r>
            <a:r>
              <a:rPr lang="en-US" baseline="-25000" dirty="0"/>
              <a:t>i</a:t>
            </a:r>
            <a:r>
              <a:rPr lang="en-US" dirty="0"/>
              <a:t>(v)=yes at the end. In particular, L(v)=yes at the end.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86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Proof of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L(v) = label at the end. Well defined by claim 4</a:t>
            </a:r>
          </a:p>
          <a:p>
            <a:endParaRPr lang="en-US" dirty="0"/>
          </a:p>
          <a:p>
            <a:r>
              <a:rPr lang="en-US" dirty="0" smtClean="0"/>
              <a:t>If L(v)=yes then v is reachable from s</a:t>
            </a:r>
          </a:p>
          <a:p>
            <a:pPr lvl="1"/>
            <a:r>
              <a:rPr lang="en-US" dirty="0" smtClean="0"/>
              <a:t>Claim 3</a:t>
            </a:r>
          </a:p>
          <a:p>
            <a:pPr lvl="1"/>
            <a:endParaRPr lang="en-US" dirty="0"/>
          </a:p>
          <a:p>
            <a:r>
              <a:rPr lang="en-US" dirty="0" smtClean="0"/>
              <a:t>If L(v)=? then v is not reachable from s</a:t>
            </a:r>
          </a:p>
          <a:p>
            <a:pPr lvl="1"/>
            <a:r>
              <a:rPr lang="en-US" dirty="0" smtClean="0"/>
              <a:t>Claim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16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properties of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more careful analysis shows that…</a:t>
            </a:r>
          </a:p>
          <a:p>
            <a:endParaRPr lang="en-US" dirty="0"/>
          </a:p>
          <a:p>
            <a:pPr lvl="1"/>
            <a:r>
              <a:rPr lang="en-US" dirty="0" smtClean="0"/>
              <a:t>If G has n vertices, the algorithm terminates after at most n steps</a:t>
            </a:r>
          </a:p>
          <a:p>
            <a:pPr lvl="1"/>
            <a:r>
              <a:rPr lang="en-US" dirty="0" smtClean="0"/>
              <a:t>The number of “basic operations” (set insertion, deletion) is at most the number of edges of G</a:t>
            </a:r>
          </a:p>
          <a:p>
            <a:pPr lvl="1"/>
            <a:r>
              <a:rPr lang="en-US" dirty="0" smtClean="0"/>
              <a:t>A simple variant can compute not only reachability, but the distance of all the vertices from 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66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Our first serious algorithm</a:t>
            </a:r>
          </a:p>
          <a:p>
            <a:endParaRPr lang="en-US" dirty="0" smtClean="0"/>
          </a:p>
          <a:p>
            <a:r>
              <a:rPr lang="en-US" dirty="0" smtClean="0"/>
              <a:t>You will see much more in next classes: 21, 100, 101, 105 and in domain-specific classes</a:t>
            </a:r>
          </a:p>
          <a:p>
            <a:endParaRPr lang="en-US" dirty="0"/>
          </a:p>
          <a:p>
            <a:r>
              <a:rPr lang="en-US" dirty="0" smtClean="0"/>
              <a:t>Analysis used various proof techniques: induction, contradiction, proof by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4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an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An algorithm is an efficient way to process information</a:t>
            </a:r>
          </a:p>
          <a:p>
            <a:endParaRPr lang="en-US" dirty="0"/>
          </a:p>
          <a:p>
            <a:r>
              <a:rPr lang="en-US" dirty="0" smtClean="0"/>
              <a:t>It has inputs</a:t>
            </a:r>
          </a:p>
          <a:p>
            <a:endParaRPr lang="en-US" dirty="0"/>
          </a:p>
          <a:p>
            <a:r>
              <a:rPr lang="en-US" dirty="0" smtClean="0"/>
              <a:t>It needs to produce an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Input: </a:t>
            </a:r>
          </a:p>
          <a:p>
            <a:pPr lvl="1"/>
            <a:r>
              <a:rPr lang="en-US" dirty="0" smtClean="0"/>
              <a:t>undirected graph G</a:t>
            </a:r>
          </a:p>
          <a:p>
            <a:pPr lvl="1"/>
            <a:r>
              <a:rPr lang="en-US" dirty="0" smtClean="0"/>
              <a:t>two designated vertices: s (source) and t (target)</a:t>
            </a:r>
            <a:endParaRPr lang="en-US" baseline="-25000" dirty="0" smtClean="0"/>
          </a:p>
          <a:p>
            <a:pPr marL="365760" lvl="1" indent="0">
              <a:buNone/>
            </a:pPr>
            <a:endParaRPr lang="en-US" baseline="-25000" dirty="0" smtClean="0"/>
          </a:p>
          <a:p>
            <a:pPr marL="365760" lvl="1" indent="0">
              <a:buNone/>
            </a:pPr>
            <a:endParaRPr lang="en-US" baseline="-25000" dirty="0"/>
          </a:p>
          <a:p>
            <a:r>
              <a:rPr lang="en-US" dirty="0" smtClean="0"/>
              <a:t>Output: is there a path in G from s to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Example: is t reachable from s?</a:t>
            </a:r>
          </a:p>
          <a:p>
            <a:endParaRPr lang="en-US" dirty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0292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58674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50292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7"/>
            </p:custDataLst>
          </p:nvPr>
        </p:nvSpPr>
        <p:spPr>
          <a:xfrm>
            <a:off x="58674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4"/>
            <a:endCxn id="7" idx="0"/>
          </p:cNvCxnSpPr>
          <p:nvPr>
            <p:custDataLst>
              <p:tags r:id="rId8"/>
            </p:custDataLst>
          </p:nvPr>
        </p:nvCxnSpPr>
        <p:spPr>
          <a:xfrm>
            <a:off x="5105400" y="3962400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9"/>
            </p:custDataLst>
          </p:nvPr>
        </p:nvCxnSpPr>
        <p:spPr>
          <a:xfrm>
            <a:off x="5943600" y="3962400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5" idx="6"/>
          </p:cNvCxnSpPr>
          <p:nvPr>
            <p:custDataLst>
              <p:tags r:id="rId10"/>
            </p:custDataLst>
          </p:nvPr>
        </p:nvCxnSpPr>
        <p:spPr>
          <a:xfrm flipH="1">
            <a:off x="5181600" y="38862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6"/>
            <a:endCxn id="8" idx="2"/>
          </p:cNvCxnSpPr>
          <p:nvPr>
            <p:custDataLst>
              <p:tags r:id="rId11"/>
            </p:custDataLst>
          </p:nvPr>
        </p:nvCxnSpPr>
        <p:spPr>
          <a:xfrm>
            <a:off x="5181600" y="47244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3"/>
            <a:endCxn id="7" idx="7"/>
          </p:cNvCxnSpPr>
          <p:nvPr>
            <p:custDataLst>
              <p:tags r:id="rId12"/>
            </p:custDataLst>
          </p:nvPr>
        </p:nvCxnSpPr>
        <p:spPr>
          <a:xfrm flipH="1">
            <a:off x="5159282" y="3940082"/>
            <a:ext cx="730436" cy="730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5"/>
            <a:endCxn id="8" idx="1"/>
          </p:cNvCxnSpPr>
          <p:nvPr>
            <p:custDataLst>
              <p:tags r:id="rId13"/>
            </p:custDataLst>
          </p:nvPr>
        </p:nvCxnSpPr>
        <p:spPr>
          <a:xfrm>
            <a:off x="5159282" y="3940082"/>
            <a:ext cx="730436" cy="730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6" idx="3"/>
            <a:endCxn id="5" idx="7"/>
          </p:cNvCxnSpPr>
          <p:nvPr>
            <p:custDataLst>
              <p:tags r:id="rId14"/>
            </p:custDataLst>
          </p:nvPr>
        </p:nvCxnSpPr>
        <p:spPr>
          <a:xfrm flipH="1">
            <a:off x="5159282" y="3330482"/>
            <a:ext cx="273236" cy="5018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>
            <p:custDataLst>
              <p:tags r:id="rId15"/>
            </p:custDataLst>
          </p:nvPr>
        </p:nvSpPr>
        <p:spPr>
          <a:xfrm>
            <a:off x="5410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6" idx="6"/>
            <a:endCxn id="21" idx="2"/>
          </p:cNvCxnSpPr>
          <p:nvPr>
            <p:custDataLst>
              <p:tags r:id="rId16"/>
            </p:custDataLst>
          </p:nvPr>
        </p:nvCxnSpPr>
        <p:spPr>
          <a:xfrm flipV="1">
            <a:off x="6019800" y="3882189"/>
            <a:ext cx="566004" cy="40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>
            <p:custDataLst>
              <p:tags r:id="rId17"/>
            </p:custDataLst>
          </p:nvPr>
        </p:nvSpPr>
        <p:spPr>
          <a:xfrm>
            <a:off x="6585804" y="380598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18"/>
            </p:custDataLst>
          </p:nvPr>
        </p:nvSpPr>
        <p:spPr>
          <a:xfrm>
            <a:off x="5197382" y="29718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>
            <p:custDataLst>
              <p:tags r:id="rId19"/>
            </p:custDataLst>
          </p:nvPr>
        </p:nvSpPr>
        <p:spPr>
          <a:xfrm>
            <a:off x="6721382" y="3657600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Content Placeholder 2"/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1043492" y="2323652"/>
            <a:ext cx="6777317" cy="369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89681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Example: is t reachable from s?</a:t>
            </a:r>
          </a:p>
          <a:p>
            <a:endParaRPr lang="en-US" dirty="0"/>
          </a:p>
          <a:p>
            <a:pPr marL="525780" indent="-457200">
              <a:buAutoNum type="alphaUcPeriod"/>
            </a:pPr>
            <a:r>
              <a:rPr lang="en-US" dirty="0" smtClean="0"/>
              <a:t>Yes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9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43492" y="2323652"/>
            <a:ext cx="6777317" cy="369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</a:t>
            </a:r>
          </a:p>
        </p:txBody>
      </p:sp>
      <p:sp>
        <p:nvSpPr>
          <p:cNvPr id="22" name="Oval 21"/>
          <p:cNvSpPr/>
          <p:nvPr>
            <p:custDataLst>
              <p:tags r:id="rId5"/>
            </p:custDataLst>
          </p:nvPr>
        </p:nvSpPr>
        <p:spPr>
          <a:xfrm>
            <a:off x="5360611" y="36722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>
            <p:custDataLst>
              <p:tags r:id="rId6"/>
            </p:custDataLst>
          </p:nvPr>
        </p:nvSpPr>
        <p:spPr>
          <a:xfrm>
            <a:off x="6198811" y="36722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>
            <p:custDataLst>
              <p:tags r:id="rId7"/>
            </p:custDataLst>
          </p:nvPr>
        </p:nvSpPr>
        <p:spPr>
          <a:xfrm>
            <a:off x="5360611" y="45104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>
            <p:custDataLst>
              <p:tags r:id="rId8"/>
            </p:custDataLst>
          </p:nvPr>
        </p:nvSpPr>
        <p:spPr>
          <a:xfrm>
            <a:off x="6198811" y="45104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2" idx="4"/>
            <a:endCxn id="24" idx="0"/>
          </p:cNvCxnSpPr>
          <p:nvPr>
            <p:custDataLst>
              <p:tags r:id="rId9"/>
            </p:custDataLst>
          </p:nvPr>
        </p:nvCxnSpPr>
        <p:spPr>
          <a:xfrm>
            <a:off x="5436811" y="3824661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6"/>
            <a:endCxn id="27" idx="2"/>
          </p:cNvCxnSpPr>
          <p:nvPr>
            <p:custDataLst>
              <p:tags r:id="rId10"/>
            </p:custDataLst>
          </p:nvPr>
        </p:nvCxnSpPr>
        <p:spPr>
          <a:xfrm>
            <a:off x="5513011" y="4586661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5"/>
            <a:endCxn id="27" idx="1"/>
          </p:cNvCxnSpPr>
          <p:nvPr>
            <p:custDataLst>
              <p:tags r:id="rId11"/>
            </p:custDataLst>
          </p:nvPr>
        </p:nvCxnSpPr>
        <p:spPr>
          <a:xfrm>
            <a:off x="5490693" y="3802343"/>
            <a:ext cx="730436" cy="730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2" idx="3"/>
            <a:endCxn id="22" idx="7"/>
          </p:cNvCxnSpPr>
          <p:nvPr>
            <p:custDataLst>
              <p:tags r:id="rId12"/>
            </p:custDataLst>
          </p:nvPr>
        </p:nvCxnSpPr>
        <p:spPr>
          <a:xfrm flipH="1">
            <a:off x="5490693" y="3192743"/>
            <a:ext cx="273236" cy="5018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>
            <p:custDataLst>
              <p:tags r:id="rId13"/>
            </p:custDataLst>
          </p:nvPr>
        </p:nvSpPr>
        <p:spPr>
          <a:xfrm>
            <a:off x="5741611" y="30626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23" idx="6"/>
            <a:endCxn id="34" idx="2"/>
          </p:cNvCxnSpPr>
          <p:nvPr>
            <p:custDataLst>
              <p:tags r:id="rId14"/>
            </p:custDataLst>
          </p:nvPr>
        </p:nvCxnSpPr>
        <p:spPr>
          <a:xfrm flipV="1">
            <a:off x="6351211" y="3744450"/>
            <a:ext cx="566004" cy="40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>
            <p:custDataLst>
              <p:tags r:id="rId15"/>
            </p:custDataLst>
          </p:nvPr>
        </p:nvSpPr>
        <p:spPr>
          <a:xfrm>
            <a:off x="6917215" y="36682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>
            <p:custDataLst>
              <p:tags r:id="rId16"/>
            </p:custDataLst>
          </p:nvPr>
        </p:nvSpPr>
        <p:spPr>
          <a:xfrm>
            <a:off x="5528793" y="2834061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>
            <p:custDataLst>
              <p:tags r:id="rId17"/>
            </p:custDataLst>
          </p:nvPr>
        </p:nvSpPr>
        <p:spPr>
          <a:xfrm>
            <a:off x="7052793" y="3519861"/>
            <a:ext cx="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4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Reachability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 l="36896" t="27083" r="8053" b="6250"/>
          <a:stretch>
            <a:fillRect/>
          </a:stretch>
        </p:blipFill>
        <p:spPr bwMode="auto">
          <a:xfrm>
            <a:off x="5715000" y="376243"/>
            <a:ext cx="2895600" cy="197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1043492" y="2323652"/>
            <a:ext cx="6957508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Potential application: sidewalk reachability</a:t>
            </a:r>
            <a:endParaRPr lang="en-US" dirty="0"/>
          </a:p>
          <a:p>
            <a:pPr lvl="1"/>
            <a:r>
              <a:rPr lang="en-US" dirty="0" smtClean="0"/>
              <a:t>G – sidewalk graph</a:t>
            </a:r>
            <a:endParaRPr lang="en-US" dirty="0"/>
          </a:p>
          <a:p>
            <a:pPr lvl="1"/>
            <a:r>
              <a:rPr lang="en-US" dirty="0" smtClean="0"/>
              <a:t>Source: s = CSE building</a:t>
            </a:r>
          </a:p>
          <a:p>
            <a:pPr lvl="1"/>
            <a:r>
              <a:rPr lang="en-US" dirty="0" smtClean="0"/>
              <a:t>Target: t = Sea world</a:t>
            </a:r>
          </a:p>
          <a:p>
            <a:endParaRPr lang="en-US" dirty="0"/>
          </a:p>
          <a:p>
            <a:r>
              <a:rPr lang="en-US" dirty="0" smtClean="0"/>
              <a:t>Can I safely walk from the CSE building to Sea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Algorithm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Intuition: </a:t>
            </a:r>
            <a:r>
              <a:rPr lang="en-US" dirty="0" smtClean="0">
                <a:solidFill>
                  <a:srgbClr val="0070C0"/>
                </a:solidFill>
              </a:rPr>
              <a:t>gradually discover</a:t>
            </a:r>
            <a:r>
              <a:rPr lang="en-US" dirty="0" smtClean="0"/>
              <a:t> all vertices reachable from s</a:t>
            </a:r>
          </a:p>
          <a:p>
            <a:endParaRPr lang="en-US" dirty="0"/>
          </a:p>
          <a:p>
            <a:r>
              <a:rPr lang="en-US" dirty="0" smtClean="0"/>
              <a:t>Each vertex v has a </a:t>
            </a:r>
            <a:r>
              <a:rPr lang="en-US" dirty="0" smtClean="0">
                <a:solidFill>
                  <a:srgbClr val="FF0000"/>
                </a:solidFill>
              </a:rPr>
              <a:t>label</a:t>
            </a:r>
            <a:r>
              <a:rPr lang="en-US" dirty="0" smtClean="0"/>
              <a:t> L(v)</a:t>
            </a:r>
          </a:p>
          <a:p>
            <a:pPr lvl="1"/>
            <a:r>
              <a:rPr lang="en-US" dirty="0" smtClean="0"/>
              <a:t>L(v)=yes means it is reachable from s</a:t>
            </a:r>
          </a:p>
          <a:p>
            <a:pPr lvl="1"/>
            <a:r>
              <a:rPr lang="en-US" dirty="0" smtClean="0"/>
              <a:t>L(v)=? means we don’t know yet</a:t>
            </a:r>
          </a:p>
          <a:p>
            <a:pPr lvl="1"/>
            <a:endParaRPr lang="en-US" dirty="0"/>
          </a:p>
          <a:p>
            <a:r>
              <a:rPr lang="en-US" dirty="0" smtClean="0"/>
              <a:t>At the end, we found all vertices reachable from s</a:t>
            </a:r>
          </a:p>
          <a:p>
            <a:pPr lvl="1"/>
            <a:r>
              <a:rPr lang="en-US" dirty="0" smtClean="0"/>
              <a:t>if L(v)=? then it is not reachable from s</a:t>
            </a:r>
          </a:p>
          <a:p>
            <a:pPr lvl="1"/>
            <a:r>
              <a:rPr lang="en-US" dirty="0" smtClean="0"/>
              <a:t>Return yes if L(t)=yes; no otherwise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7850</TotalTime>
  <Words>3446</Words>
  <Application>Microsoft Office PowerPoint</Application>
  <PresentationFormat>On-screen Show (4:3)</PresentationFormat>
  <Paragraphs>523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Century Gothic</vt:lpstr>
      <vt:lpstr>Helvetica Neue</vt:lpstr>
      <vt:lpstr>Symbol</vt:lpstr>
      <vt:lpstr>Wingdings 2</vt:lpstr>
      <vt:lpstr>Austin</vt:lpstr>
      <vt:lpstr>CSE 20 – Discrete Mathematics</vt:lpstr>
      <vt:lpstr>Today’s Topics:</vt:lpstr>
      <vt:lpstr>Algorithms</vt:lpstr>
      <vt:lpstr>What is an algorithm?</vt:lpstr>
      <vt:lpstr>Reachability</vt:lpstr>
      <vt:lpstr>Reachability</vt:lpstr>
      <vt:lpstr>Reachability</vt:lpstr>
      <vt:lpstr>Reachability</vt:lpstr>
      <vt:lpstr>Algorithm Intuition</vt:lpstr>
      <vt:lpstr>Algorithm Intuition</vt:lpstr>
      <vt:lpstr>Reachability Algorithm</vt:lpstr>
      <vt:lpstr>Running example</vt:lpstr>
      <vt:lpstr>Running example</vt:lpstr>
      <vt:lpstr>Running example</vt:lpstr>
      <vt:lpstr>Running example</vt:lpstr>
      <vt:lpstr>Running example</vt:lpstr>
      <vt:lpstr>Running example</vt:lpstr>
      <vt:lpstr>Running example</vt:lpstr>
      <vt:lpstr>Correctness proof</vt:lpstr>
      <vt:lpstr>Correctness proof</vt:lpstr>
      <vt:lpstr>Correctness proof</vt:lpstr>
      <vt:lpstr>Correctness proof</vt:lpstr>
      <vt:lpstr>Correctness proof</vt:lpstr>
      <vt:lpstr>Correctness proof</vt:lpstr>
      <vt:lpstr>Correctness proof</vt:lpstr>
      <vt:lpstr>Correctness proof</vt:lpstr>
      <vt:lpstr>Correctness proof</vt:lpstr>
      <vt:lpstr>Correctness proof</vt:lpstr>
      <vt:lpstr>Correctness proof</vt:lpstr>
      <vt:lpstr>Correctness proof</vt:lpstr>
      <vt:lpstr>Summary of claims</vt:lpstr>
      <vt:lpstr>Proof of theorem</vt:lpstr>
      <vt:lpstr>More properties of algorithm</vt:lpstr>
      <vt:lpstr>Conclusions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254</cp:revision>
  <dcterms:created xsi:type="dcterms:W3CDTF">2012-09-25T19:16:12Z</dcterms:created>
  <dcterms:modified xsi:type="dcterms:W3CDTF">2014-01-28T08:37:05Z</dcterms:modified>
</cp:coreProperties>
</file>