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9" r:id="rId2"/>
    <p:sldId id="298" r:id="rId3"/>
    <p:sldId id="323" r:id="rId4"/>
    <p:sldId id="349" r:id="rId5"/>
    <p:sldId id="314" r:id="rId6"/>
    <p:sldId id="350" r:id="rId7"/>
    <p:sldId id="352" r:id="rId8"/>
    <p:sldId id="353" r:id="rId9"/>
    <p:sldId id="355" r:id="rId10"/>
    <p:sldId id="356" r:id="rId11"/>
    <p:sldId id="357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8824" autoAdjust="0"/>
  </p:normalViewPr>
  <p:slideViewPr>
    <p:cSldViewPr>
      <p:cViewPr varScale="1">
        <p:scale>
          <a:sx n="83" d="100"/>
          <a:sy n="83" d="100"/>
        </p:scale>
        <p:origin x="-112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6" Type="http://schemas.openxmlformats.org/officeDocument/2006/relationships/tags" Target="../tags/tag41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5.xml"/><Relationship Id="rId2" Type="http://schemas.openxmlformats.org/officeDocument/2006/relationships/tags" Target="../tags/tag46.xml"/><Relationship Id="rId3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image" Target="../media/image5.png"/><Relationship Id="rId13" Type="http://schemas.openxmlformats.org/officeDocument/2006/relationships/image" Target="../media/image6.png"/><Relationship Id="rId14" Type="http://schemas.openxmlformats.org/officeDocument/2006/relationships/image" Target="../media/image7.png"/><Relationship Id="rId15" Type="http://schemas.openxmlformats.org/officeDocument/2006/relationships/image" Target="../media/image8.png"/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Relationship Id="rId9" Type="http://schemas.openxmlformats.org/officeDocument/2006/relationships/tags" Target="../tags/tag55.xml"/><Relationship Id="rId10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67.xml"/><Relationship Id="rId12" Type="http://schemas.openxmlformats.org/officeDocument/2006/relationships/slideLayout" Target="../slideLayouts/slideLayout2.xml"/><Relationship Id="rId13" Type="http://schemas.openxmlformats.org/officeDocument/2006/relationships/image" Target="../media/image9.png"/><Relationship Id="rId14" Type="http://schemas.openxmlformats.org/officeDocument/2006/relationships/image" Target="../media/image10.png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Relationship Id="rId9" Type="http://schemas.openxmlformats.org/officeDocument/2006/relationships/tags" Target="../tags/tag65.xml"/><Relationship Id="rId10" Type="http://schemas.openxmlformats.org/officeDocument/2006/relationships/tags" Target="../tags/tag6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2" Type="http://schemas.openxmlformats.org/officeDocument/2006/relationships/tags" Target="../tags/tag6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1.xml"/><Relationship Id="rId2" Type="http://schemas.openxmlformats.org/officeDocument/2006/relationships/tags" Target="../tags/tag72.xml"/><Relationship Id="rId3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4" Type="http://schemas.openxmlformats.org/officeDocument/2006/relationships/tags" Target="../tags/tag79.xml"/><Relationship Id="rId5" Type="http://schemas.openxmlformats.org/officeDocument/2006/relationships/tags" Target="../tags/tag80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tags" Target="../tags/tag76.xml"/><Relationship Id="rId2" Type="http://schemas.openxmlformats.org/officeDocument/2006/relationships/tags" Target="../tags/tag7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4" Type="http://schemas.openxmlformats.org/officeDocument/2006/relationships/tags" Target="../tags/tag91.xml"/><Relationship Id="rId5" Type="http://schemas.openxmlformats.org/officeDocument/2006/relationships/tags" Target="../tags/tag92.xml"/><Relationship Id="rId6" Type="http://schemas.openxmlformats.org/officeDocument/2006/relationships/tags" Target="../tags/tag93.xml"/><Relationship Id="rId7" Type="http://schemas.openxmlformats.org/officeDocument/2006/relationships/tags" Target="../tags/tag94.xml"/><Relationship Id="rId8" Type="http://schemas.openxmlformats.org/officeDocument/2006/relationships/tags" Target="../tags/tag95.xml"/><Relationship Id="rId9" Type="http://schemas.openxmlformats.org/officeDocument/2006/relationships/slideLayout" Target="../slideLayouts/slideLayout2.xml"/><Relationship Id="rId1" Type="http://schemas.openxmlformats.org/officeDocument/2006/relationships/tags" Target="../tags/tag88.xml"/><Relationship Id="rId2" Type="http://schemas.openxmlformats.org/officeDocument/2006/relationships/tags" Target="../tags/tag8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slideLayout" Target="../slideLayouts/slideLayout2.xml"/><Relationship Id="rId9" Type="http://schemas.openxmlformats.org/officeDocument/2006/relationships/image" Target="../media/image4.gif"/><Relationship Id="rId10" Type="http://schemas.openxmlformats.org/officeDocument/2006/relationships/image" Target="../media/image3.pn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250782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L be the language of this regular expression: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5"/>
                </a:solidFill>
              </a:rPr>
              <a:t>((a U Ø)</a:t>
            </a:r>
            <a:r>
              <a:rPr lang="en-US" baseline="30000" dirty="0" smtClean="0">
                <a:solidFill>
                  <a:schemeClr val="accent5"/>
                </a:solidFill>
              </a:rPr>
              <a:t>+</a:t>
            </a:r>
            <a:r>
              <a:rPr lang="en-US" dirty="0" smtClean="0">
                <a:solidFill>
                  <a:schemeClr val="accent5"/>
                </a:solidFill>
              </a:rPr>
              <a:t>b*)*</a:t>
            </a:r>
          </a:p>
          <a:p>
            <a:r>
              <a:rPr lang="en-US" dirty="0" smtClean="0"/>
              <a:t>Which of the following is </a:t>
            </a:r>
            <a:r>
              <a:rPr lang="en-US" dirty="0" smtClean="0">
                <a:solidFill>
                  <a:schemeClr val="accent2"/>
                </a:solidFill>
              </a:rPr>
              <a:t>NOT true </a:t>
            </a:r>
            <a:r>
              <a:rPr lang="en-US" dirty="0" smtClean="0"/>
              <a:t>of L?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Some strings in L have equal numbers of </a:t>
            </a:r>
            <a:r>
              <a:rPr lang="en-US" dirty="0" err="1" smtClean="0"/>
              <a:t>a’s</a:t>
            </a:r>
            <a:r>
              <a:rPr lang="en-US" dirty="0" smtClean="0"/>
              <a:t> and </a:t>
            </a:r>
            <a:r>
              <a:rPr lang="en-US" dirty="0" err="1" smtClean="0"/>
              <a:t>b’s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All strings in L have more </a:t>
            </a:r>
            <a:r>
              <a:rPr lang="en-US" dirty="0" err="1" smtClean="0"/>
              <a:t>b’s</a:t>
            </a:r>
            <a:r>
              <a:rPr lang="en-US" dirty="0" smtClean="0"/>
              <a:t> than </a:t>
            </a:r>
            <a:r>
              <a:rPr lang="en-US" dirty="0" err="1" smtClean="0"/>
              <a:t>a’s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 contains “</a:t>
            </a:r>
            <a:r>
              <a:rPr lang="en-US" dirty="0" err="1" smtClean="0"/>
              <a:t>aaaaaa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a‘s</a:t>
            </a:r>
            <a:r>
              <a:rPr lang="en-US" dirty="0" smtClean="0"/>
              <a:t> never follow </a:t>
            </a:r>
            <a:r>
              <a:rPr lang="en-US" dirty="0" err="1" smtClean="0"/>
              <a:t>b’s</a:t>
            </a:r>
            <a:r>
              <a:rPr lang="en-US" dirty="0" smtClean="0"/>
              <a:t> in any string in 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3276600" y="6019800"/>
            <a:ext cx="4648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Clarifications: don’t have to take the same string for each iteration in a *.</a:t>
            </a:r>
            <a:endParaRPr lang="en-US" dirty="0"/>
          </a:p>
        </p:txBody>
      </p:sp>
      <p:sp>
        <p:nvSpPr>
          <p:cNvPr id="5" name="Rectangle 4" hidden="1"/>
          <p:cNvSpPr/>
          <p:nvPr>
            <p:custDataLst>
              <p:tags r:id="rId4"/>
            </p:custDataLst>
          </p:nvPr>
        </p:nvSpPr>
        <p:spPr>
          <a:xfrm>
            <a:off x="1752600" y="3886200"/>
            <a:ext cx="2743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Empty string,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aabb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6" name="Rectangle 5" hidden="1"/>
          <p:cNvSpPr/>
          <p:nvPr>
            <p:custDataLst>
              <p:tags r:id="rId5"/>
            </p:custDataLst>
          </p:nvPr>
        </p:nvSpPr>
        <p:spPr>
          <a:xfrm>
            <a:off x="6172200" y="4648200"/>
            <a:ext cx="2743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Empty string, b, </a:t>
            </a:r>
            <a:r>
              <a:rPr lang="en-US" dirty="0" err="1" smtClean="0"/>
              <a:t>ab</a:t>
            </a:r>
            <a:endParaRPr lang="en-US" dirty="0"/>
          </a:p>
        </p:txBody>
      </p:sp>
      <p:sp>
        <p:nvSpPr>
          <p:cNvPr id="7" name="Rectangle 6" hidden="1"/>
          <p:cNvSpPr/>
          <p:nvPr>
            <p:custDataLst>
              <p:tags r:id="rId6"/>
            </p:custDataLst>
          </p:nvPr>
        </p:nvSpPr>
        <p:spPr>
          <a:xfrm>
            <a:off x="6781800" y="5257800"/>
            <a:ext cx="4572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3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L be the language of this regular expression: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>
                <a:solidFill>
                  <a:schemeClr val="accent5"/>
                </a:solidFill>
              </a:rPr>
              <a:t>aØb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</a:p>
          <a:p>
            <a:r>
              <a:rPr lang="en-US" dirty="0" smtClean="0"/>
              <a:t>Which of the following is </a:t>
            </a:r>
            <a:r>
              <a:rPr lang="en-US" dirty="0" smtClean="0">
                <a:solidFill>
                  <a:schemeClr val="accent2"/>
                </a:solidFill>
              </a:rPr>
              <a:t>NOT true </a:t>
            </a:r>
            <a:r>
              <a:rPr lang="en-US" dirty="0" smtClean="0"/>
              <a:t>of L?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 is the empty set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 contains “a”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aaab</a:t>
            </a:r>
            <a:r>
              <a:rPr lang="en-US" dirty="0" smtClean="0"/>
              <a:t> is </a:t>
            </a:r>
            <a:r>
              <a:rPr lang="en-US" i="1" dirty="0" smtClean="0"/>
              <a:t>not</a:t>
            </a:r>
            <a:r>
              <a:rPr lang="en-US" dirty="0" smtClean="0"/>
              <a:t> in L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3276600" y="6019800"/>
            <a:ext cx="4648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Concatenation similar to </a:t>
            </a:r>
            <a:r>
              <a:rPr lang="en-US" dirty="0" err="1" smtClean="0"/>
              <a:t>cartesian</a:t>
            </a:r>
            <a:r>
              <a:rPr lang="en-US" dirty="0" smtClean="0"/>
              <a:t> product; if A is empty, A x B is empty, AB is empty.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0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 of models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Regular expressions and NFA’s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 that’s why they’re </a:t>
            </a:r>
            <a:r>
              <a:rPr lang="en-US" i="1" dirty="0" smtClean="0"/>
              <a:t>regular</a:t>
            </a:r>
            <a:r>
              <a:rPr lang="en-US" dirty="0" smtClean="0"/>
              <a:t>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2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NFA’s and Regular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NFA’s is equivalent to this regular expression?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5"/>
                </a:solidFill>
              </a:rPr>
              <a:t>				1*0</a:t>
            </a:r>
            <a:endParaRPr lang="en-US" dirty="0"/>
          </a:p>
        </p:txBody>
      </p:sp>
      <p:pic>
        <p:nvPicPr>
          <p:cNvPr id="6" name="Picture 5" descr="lecture4_NFA2a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09600" y="3124200"/>
            <a:ext cx="2286000" cy="1297113"/>
          </a:xfrm>
          <a:prstGeom prst="rect">
            <a:avLst/>
          </a:prstGeom>
        </p:spPr>
      </p:pic>
      <p:pic>
        <p:nvPicPr>
          <p:cNvPr id="8" name="Picture 7" descr="lecture4_NFA2b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609600" y="4724400"/>
            <a:ext cx="2362200" cy="1484443"/>
          </a:xfrm>
          <a:prstGeom prst="rect">
            <a:avLst/>
          </a:prstGeom>
        </p:spPr>
      </p:pic>
      <p:pic>
        <p:nvPicPr>
          <p:cNvPr id="9" name="Picture 8" descr="lecture4_NFA2c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4876800" y="3200400"/>
            <a:ext cx="3352801" cy="1243585"/>
          </a:xfrm>
          <a:prstGeom prst="rect">
            <a:avLst/>
          </a:prstGeom>
        </p:spPr>
      </p:pic>
      <p:pic>
        <p:nvPicPr>
          <p:cNvPr id="10" name="Picture 9" descr="lecture4_NFA2d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4876800" y="4800600"/>
            <a:ext cx="3505200" cy="1376587"/>
          </a:xfrm>
          <a:prstGeom prst="rect">
            <a:avLst/>
          </a:prstGeom>
        </p:spPr>
      </p:pic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2286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304800" y="3810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NFA’s and Regular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NFA’s is equivalent to this regular expression?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5"/>
                </a:solidFill>
              </a:rPr>
              <a:t>				 ((</a:t>
            </a:r>
            <a:r>
              <a:rPr lang="en-US" dirty="0" err="1" smtClean="0">
                <a:solidFill>
                  <a:schemeClr val="accent5"/>
                </a:solidFill>
              </a:rPr>
              <a:t>aa</a:t>
            </a:r>
            <a:r>
              <a:rPr lang="en-US" dirty="0" smtClean="0">
                <a:solidFill>
                  <a:schemeClr val="accent5"/>
                </a:solidFill>
              </a:rPr>
              <a:t> U Ø)</a:t>
            </a:r>
            <a:r>
              <a:rPr lang="en-US" baseline="30000" dirty="0" smtClean="0">
                <a:solidFill>
                  <a:schemeClr val="accent5"/>
                </a:solidFill>
              </a:rPr>
              <a:t>+</a:t>
            </a:r>
            <a:r>
              <a:rPr lang="en-US" dirty="0" smtClean="0">
                <a:solidFill>
                  <a:schemeClr val="accent5"/>
                </a:solidFill>
              </a:rPr>
              <a:t>b*)*</a:t>
            </a:r>
            <a:endParaRPr lang="en-US" dirty="0"/>
          </a:p>
        </p:txBody>
      </p:sp>
      <p:pic>
        <p:nvPicPr>
          <p:cNvPr id="6" name="Picture 5" descr="lecture4_NFA2a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228600" y="5486399"/>
            <a:ext cx="4267200" cy="1247613"/>
          </a:xfrm>
          <a:prstGeom prst="rect">
            <a:avLst/>
          </a:prstGeom>
        </p:spPr>
      </p:pic>
      <p:pic>
        <p:nvPicPr>
          <p:cNvPr id="8" name="Picture 7" descr="lecture4_NFA2b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4686295" y="3657600"/>
            <a:ext cx="4305305" cy="1177518"/>
          </a:xfrm>
          <a:prstGeom prst="rect">
            <a:avLst/>
          </a:prstGeom>
        </p:spPr>
      </p:pic>
      <p:pic>
        <p:nvPicPr>
          <p:cNvPr id="9" name="Picture 8" descr="lecture4_NFA2c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152400" y="3733800"/>
            <a:ext cx="4384155" cy="1200755"/>
          </a:xfrm>
          <a:prstGeom prst="rect">
            <a:avLst/>
          </a:prstGeom>
        </p:spPr>
      </p:pic>
      <p:pic>
        <p:nvPicPr>
          <p:cNvPr id="10" name="Picture 9" descr="lecture4_NFA2d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4648200" y="5562601"/>
            <a:ext cx="4343400" cy="1097280"/>
          </a:xfrm>
          <a:prstGeom prst="rect">
            <a:avLst/>
          </a:prstGeom>
        </p:spPr>
      </p:pic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2286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304800" y="3810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56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</a:t>
            </a:r>
            <a:endParaRPr lang="en-US" sz="2400" dirty="0"/>
          </a:p>
        </p:txBody>
      </p:sp>
      <p:sp>
        <p:nvSpPr>
          <p:cNvPr id="17" name="Rectangle 16" hidden="1"/>
          <p:cNvSpPr/>
          <p:nvPr>
            <p:custDataLst>
              <p:tags r:id="rId11"/>
            </p:custDataLst>
          </p:nvPr>
        </p:nvSpPr>
        <p:spPr>
          <a:xfrm>
            <a:off x="6096000" y="22860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: b). a) doesn’t do empty string, c/d require 2 </a:t>
            </a:r>
            <a:r>
              <a:rPr lang="en-US" dirty="0" err="1" smtClean="0"/>
              <a:t>aa’s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NFA’s and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 textbook: Every regular expression has an equivalent NFA</a:t>
            </a:r>
          </a:p>
          <a:p>
            <a:pPr lvl="1"/>
            <a:r>
              <a:rPr lang="en-US" dirty="0" smtClean="0"/>
              <a:t>Algorithm to construct NFA</a:t>
            </a:r>
          </a:p>
          <a:p>
            <a:pPr lvl="1"/>
            <a:r>
              <a:rPr lang="en-US" dirty="0" smtClean="0"/>
              <a:t>Previous 2 examples generalize</a:t>
            </a:r>
          </a:p>
          <a:p>
            <a:endParaRPr lang="en-US" dirty="0" smtClean="0"/>
          </a:p>
          <a:p>
            <a:r>
              <a:rPr lang="en-US" dirty="0" smtClean="0"/>
              <a:t>Regular Expression =&gt; NFA =&gt; DFA</a:t>
            </a:r>
          </a:p>
          <a:p>
            <a:pPr lvl="1"/>
            <a:r>
              <a:rPr lang="en-US" dirty="0" smtClean="0"/>
              <a:t>Every regular expression describes a regular language</a:t>
            </a: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133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: b). a) doesn’t do empty string, c/d require 2 </a:t>
            </a:r>
            <a:r>
              <a:rPr lang="en-US" dirty="0" err="1" smtClean="0"/>
              <a:t>aa’s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Equivalence of models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Regular expressions and DFA’s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Last equivalence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2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Generalized NFA’s (GNFA’s)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NFA’s, except state transitions have regular expressions instead of single symbols</a:t>
            </a:r>
            <a:endParaRPr lang="en-US" dirty="0"/>
          </a:p>
        </p:txBody>
      </p:sp>
      <p:pic>
        <p:nvPicPr>
          <p:cNvPr id="6" name="Picture 5" descr="lecture4_GNFA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24000" y="3200400"/>
            <a:ext cx="6313319" cy="23430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Eliminate state q1. To make an equivalent GNFA, what should go on the edge?</a:t>
            </a:r>
          </a:p>
          <a:p>
            <a:pPr lvl="1"/>
            <a:r>
              <a:rPr lang="en-US" dirty="0" smtClean="0"/>
              <a:t>(A, B, C, D are arbitrary regular expressions; this is just a section of a GNFA.)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a) AC    b) AC U D   c) ABC   d) AB*C   e) AB*C U 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ecture4_GNFA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81000" y="3581400"/>
            <a:ext cx="3657600" cy="1900052"/>
          </a:xfrm>
          <a:prstGeom prst="rect">
            <a:avLst/>
          </a:prstGeom>
        </p:spPr>
      </p:pic>
      <p:pic>
        <p:nvPicPr>
          <p:cNvPr id="5" name="Picture 4" descr="lecture4_GNFA2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257800" y="3962400"/>
            <a:ext cx="3657600" cy="91136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>
            <p:custDataLst>
              <p:tags r:id="rId5"/>
            </p:custDataLst>
          </p:nvPr>
        </p:nvCxnSpPr>
        <p:spPr>
          <a:xfrm>
            <a:off x="3429000" y="4343400"/>
            <a:ext cx="1600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turn a DFA into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Add a new start state and accept state with epsilon-transitions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creates an NFA</a:t>
            </a:r>
          </a:p>
        </p:txBody>
      </p:sp>
      <p:pic>
        <p:nvPicPr>
          <p:cNvPr id="4" name="Picture 3" descr="lecture4_fakenfa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066800" y="2743200"/>
            <a:ext cx="5409944" cy="2563315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838200" y="2743200"/>
            <a:ext cx="5943600" cy="2667000"/>
          </a:xfrm>
          <a:prstGeom prst="rect">
            <a:avLst/>
          </a:prstGeom>
          <a:solidFill>
            <a:srgbClr val="005BD3">
              <a:alpha val="1294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of Finite Automata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NFA &amp; DFA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Another construction proof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turn a DFA into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Eliminate states one-by-one, using the technique shown previously</a:t>
            </a:r>
          </a:p>
          <a:p>
            <a:pPr lvl="1"/>
            <a:r>
              <a:rPr lang="en-US" dirty="0" smtClean="0"/>
              <a:t>More details: textbook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the end: a GNFA with 1 start state and 1 accept state.</a:t>
            </a:r>
          </a:p>
          <a:p>
            <a:endParaRPr lang="en-US" dirty="0" smtClean="0"/>
          </a:p>
          <a:p>
            <a:r>
              <a:rPr lang="en-US" dirty="0" smtClean="0"/>
              <a:t>R is the equivalent regular expression.</a:t>
            </a:r>
          </a:p>
        </p:txBody>
      </p:sp>
      <p:pic>
        <p:nvPicPr>
          <p:cNvPr id="6" name="Picture 5" descr="lecture4_finalGNFA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200400" y="4343400"/>
            <a:ext cx="2971800" cy="77240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we have shown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languages can be characterized by all three structures: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class: languages that are </a:t>
            </a:r>
            <a:r>
              <a:rPr lang="en-US" i="1" dirty="0" smtClean="0"/>
              <a:t>not</a:t>
            </a:r>
            <a:r>
              <a:rPr lang="en-US" dirty="0" smtClean="0"/>
              <a:t> regular</a:t>
            </a:r>
          </a:p>
        </p:txBody>
      </p:sp>
      <p:cxnSp>
        <p:nvCxnSpPr>
          <p:cNvPr id="7" name="Straight Arrow Connector 6"/>
          <p:cNvCxnSpPr>
            <a:stCxn id="15" idx="2"/>
          </p:cNvCxnSpPr>
          <p:nvPr>
            <p:custDataLst>
              <p:tags r:id="rId3"/>
            </p:custDataLst>
          </p:nvPr>
        </p:nvCxnSpPr>
        <p:spPr>
          <a:xfrm>
            <a:off x="2209800" y="3281065"/>
            <a:ext cx="914400" cy="106233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>
            <p:custDataLst>
              <p:tags r:id="rId4"/>
            </p:custDataLst>
          </p:nvPr>
        </p:nvCxnSpPr>
        <p:spPr>
          <a:xfrm flipV="1">
            <a:off x="3657600" y="3200400"/>
            <a:ext cx="762000" cy="1219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3" idx="1"/>
          </p:cNvCxnSpPr>
          <p:nvPr>
            <p:custDataLst>
              <p:tags r:id="rId5"/>
            </p:custDataLst>
          </p:nvPr>
        </p:nvCxnSpPr>
        <p:spPr>
          <a:xfrm flipH="1">
            <a:off x="2438400" y="2974033"/>
            <a:ext cx="1752600" cy="739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4191000" y="2743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NFA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7"/>
            </p:custDataLst>
          </p:nvPr>
        </p:nvSpPr>
        <p:spPr>
          <a:xfrm>
            <a:off x="2667000" y="4343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Regular Expression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8"/>
            </p:custDataLst>
          </p:nvPr>
        </p:nvSpPr>
        <p:spPr>
          <a:xfrm>
            <a:off x="1752600" y="2819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DFA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5238750" cy="58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Tracing in NFA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2971800"/>
            <a:ext cx="3429000" cy="3886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Fill in the missing row of states: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q2, q3, q4, q4, q4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q1, q2, q4, q4, q4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q1, q2, q3, q4, q4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of the above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don’t understand this at all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</p:txBody>
      </p:sp>
      <p:pic>
        <p:nvPicPr>
          <p:cNvPr id="29698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33400" y="1371600"/>
            <a:ext cx="44037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76200" y="708284"/>
            <a:ext cx="38911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(Fig. 1.27 in your book)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Run this NFA on input 010110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57200" y="1371600"/>
            <a:ext cx="8229600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C:\Documents and Settings\Classroom\Local Settings\Temporary Internet Files\Content.IE5\3IH57RE6\CAE6CXQX.gif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05250" y="685800"/>
            <a:ext cx="5238750" cy="589597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Tracing in NFA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0" y="2743200"/>
            <a:ext cx="4114800" cy="4038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row is a </a:t>
            </a:r>
            <a:r>
              <a:rPr lang="en-US" dirty="0" smtClean="0">
                <a:solidFill>
                  <a:schemeClr val="accent5"/>
                </a:solidFill>
              </a:rPr>
              <a:t>set</a:t>
            </a:r>
            <a:r>
              <a:rPr lang="en-US" dirty="0" smtClean="0"/>
              <a:t> of states that we are in at the “same time” </a:t>
            </a:r>
          </a:p>
          <a:p>
            <a:pPr lvl="1"/>
            <a:r>
              <a:rPr lang="en-US" dirty="0" smtClean="0"/>
              <a:t>{</a:t>
            </a:r>
            <a:r>
              <a:rPr lang="en-US" dirty="0"/>
              <a:t>q1}</a:t>
            </a:r>
          </a:p>
          <a:p>
            <a:pPr lvl="1"/>
            <a:r>
              <a:rPr lang="en-US" dirty="0"/>
              <a:t>{q1,q2,q3}</a:t>
            </a:r>
          </a:p>
          <a:p>
            <a:pPr lvl="1"/>
            <a:r>
              <a:rPr lang="en-US" dirty="0"/>
              <a:t>{q1,q3}</a:t>
            </a:r>
          </a:p>
          <a:p>
            <a:pPr lvl="1"/>
            <a:r>
              <a:rPr lang="en-US" dirty="0"/>
              <a:t>{q1,q2,q3,q4}</a:t>
            </a:r>
          </a:p>
          <a:p>
            <a:pPr lvl="1"/>
            <a:r>
              <a:rPr lang="en-US" dirty="0"/>
              <a:t>{q1,q3,q4</a:t>
            </a:r>
            <a:r>
              <a:rPr lang="en-US" dirty="0" smtClean="0"/>
              <a:t>}</a:t>
            </a:r>
          </a:p>
          <a:p>
            <a:r>
              <a:rPr lang="en-US" dirty="0" smtClean="0"/>
              <a:t>Recall that when we did the union closure proof with DFAs, we were always in a </a:t>
            </a:r>
            <a:r>
              <a:rPr lang="en-US" dirty="0" smtClean="0">
                <a:solidFill>
                  <a:schemeClr val="accent5"/>
                </a:solidFill>
              </a:rPr>
              <a:t>pair</a:t>
            </a:r>
            <a:r>
              <a:rPr lang="en-US" dirty="0" smtClean="0"/>
              <a:t> of states at the “same time”—same concept</a:t>
            </a:r>
          </a:p>
          <a:p>
            <a:r>
              <a:rPr lang="en-US" dirty="0" smtClean="0"/>
              <a:t>What are all the possible unique sets of states?</a:t>
            </a:r>
          </a:p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dirty="0" err="1" smtClean="0"/>
              <a:t>QxQ</a:t>
            </a:r>
            <a:r>
              <a:rPr lang="en-US" dirty="0" smtClean="0"/>
              <a:t>   (b) |Q|</a:t>
            </a:r>
            <a:r>
              <a:rPr lang="en-US" baseline="30000" dirty="0" smtClean="0"/>
              <a:t>2</a:t>
            </a:r>
            <a:r>
              <a:rPr lang="en-US" dirty="0" smtClean="0"/>
              <a:t>   (c) </a:t>
            </a:r>
            <a:r>
              <a:rPr lang="en-US" dirty="0" smtClean="0">
                <a:latin typeface="Brush Script MT" pitchFamily="66" charset="0"/>
              </a:rPr>
              <a:t>P</a:t>
            </a:r>
            <a:r>
              <a:rPr lang="en-US" dirty="0"/>
              <a:t>(Q) </a:t>
            </a:r>
            <a:r>
              <a:rPr lang="en-US" dirty="0" smtClean="0"/>
              <a:t> (d) </a:t>
            </a:r>
            <a:r>
              <a:rPr lang="en-US" dirty="0"/>
              <a:t>|</a:t>
            </a:r>
            <a:r>
              <a:rPr lang="en-US" dirty="0" smtClean="0"/>
              <a:t>Q|!   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6200" y="685800"/>
            <a:ext cx="38911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(Fig. 1.27 in your book)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Run this NFA on input 010110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57200" y="1371600"/>
            <a:ext cx="8229600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>
            <p:custDataLst>
              <p:tags r:id="rId6"/>
            </p:custDataLst>
          </p:nvPr>
        </p:nvSpPr>
        <p:spPr>
          <a:xfrm>
            <a:off x="304800" y="6547707"/>
            <a:ext cx="3132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(e) I don’t understand this at all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533401" y="1371601"/>
            <a:ext cx="3809999" cy="138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270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28600"/>
            <a:ext cx="8991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Thm</a:t>
            </a:r>
            <a:r>
              <a:rPr lang="en-US" sz="3600" dirty="0" smtClean="0"/>
              <a:t>. 1.39: Every NFA has an equivalent DFA.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143000"/>
            <a:ext cx="84582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Given: NFA M = (Q,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,q</a:t>
            </a:r>
            <a:r>
              <a:rPr lang="en-US" baseline="-25000" dirty="0" smtClean="0"/>
              <a:t>0</a:t>
            </a:r>
            <a:r>
              <a:rPr lang="en-US" dirty="0" smtClean="0"/>
              <a:t>,F)</a:t>
            </a:r>
          </a:p>
          <a:p>
            <a:r>
              <a:rPr lang="en-US" dirty="0" smtClean="0"/>
              <a:t>Want: DFA M’ = (Q’,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  <a:r>
              <a:rPr lang="el-GR" dirty="0" smtClean="0"/>
              <a:t>δ</a:t>
            </a:r>
            <a:r>
              <a:rPr lang="en-US" dirty="0" smtClean="0"/>
              <a:t>’,q</a:t>
            </a:r>
            <a:r>
              <a:rPr lang="en-US" baseline="-25000" dirty="0" smtClean="0"/>
              <a:t>0</a:t>
            </a:r>
            <a:r>
              <a:rPr lang="en-US" dirty="0" smtClean="0"/>
              <a:t>’,F’) </a:t>
            </a:r>
            <a:r>
              <a:rPr lang="en-US" dirty="0" err="1" smtClean="0"/>
              <a:t>s.t</a:t>
            </a:r>
            <a:r>
              <a:rPr lang="en-US" dirty="0" smtClean="0"/>
              <a:t>. L(M) = L(M’).</a:t>
            </a:r>
          </a:p>
          <a:p>
            <a:r>
              <a:rPr lang="en-US" dirty="0" smtClean="0"/>
              <a:t>Construction:   </a:t>
            </a:r>
            <a:r>
              <a:rPr lang="en-US" sz="2600" dirty="0" smtClean="0"/>
              <a:t>//need to make a DFA that simulates </a:t>
            </a:r>
            <a:r>
              <a:rPr lang="en-US" sz="2600" dirty="0" err="1" smtClean="0"/>
              <a:t>nondeterminism</a:t>
            </a:r>
            <a:r>
              <a:rPr lang="en-US" sz="2600" dirty="0" smtClean="0"/>
              <a:t> within the constraints of determinism (!!)</a:t>
            </a:r>
            <a:endParaRPr lang="en-US" sz="4000" dirty="0" smtClean="0"/>
          </a:p>
          <a:p>
            <a:pPr marL="971550" lvl="1" indent="-514350">
              <a:lnSpc>
                <a:spcPct val="210000"/>
              </a:lnSpc>
            </a:pPr>
            <a:r>
              <a:rPr lang="en-US" dirty="0" smtClean="0"/>
              <a:t>Q’ = </a:t>
            </a:r>
          </a:p>
          <a:p>
            <a:pPr marL="971550" lvl="1" indent="-514350">
              <a:lnSpc>
                <a:spcPct val="210000"/>
              </a:lnSpc>
            </a:pPr>
            <a:r>
              <a:rPr lang="el-GR" dirty="0" smtClean="0"/>
              <a:t>Σ</a:t>
            </a:r>
            <a:endParaRPr lang="en-US" dirty="0" smtClean="0"/>
          </a:p>
          <a:p>
            <a:pPr marL="971550" lvl="1" indent="-514350">
              <a:lnSpc>
                <a:spcPct val="210000"/>
              </a:lnSpc>
            </a:pPr>
            <a:r>
              <a:rPr lang="el-GR" dirty="0" smtClean="0"/>
              <a:t>δ</a:t>
            </a:r>
            <a:r>
              <a:rPr lang="en-US" dirty="0" smtClean="0"/>
              <a:t>’</a:t>
            </a:r>
          </a:p>
          <a:p>
            <a:pPr marL="971550" lvl="1" indent="-514350">
              <a:lnSpc>
                <a:spcPct val="210000"/>
              </a:lnSpc>
            </a:pPr>
            <a:endParaRPr lang="en-US" dirty="0" smtClean="0"/>
          </a:p>
          <a:p>
            <a:pPr marL="971550" lvl="1" indent="-514350">
              <a:lnSpc>
                <a:spcPct val="210000"/>
              </a:lnSpc>
            </a:pPr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’ = </a:t>
            </a:r>
          </a:p>
          <a:p>
            <a:pPr marL="971550" lvl="1" indent="-514350">
              <a:lnSpc>
                <a:spcPct val="210000"/>
              </a:lnSpc>
            </a:pPr>
            <a:r>
              <a:rPr lang="en-US" dirty="0" smtClean="0"/>
              <a:t>F’ =</a:t>
            </a:r>
          </a:p>
          <a:p>
            <a:r>
              <a:rPr lang="en-US" dirty="0" smtClean="0"/>
              <a:t>A DFA recognizes L(M), then every NFA has an equivalent DFA. Q.E.D. </a:t>
            </a:r>
          </a:p>
        </p:txBody>
      </p:sp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>
          <a:xfrm>
            <a:off x="6096000" y="1371600"/>
            <a:ext cx="2209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Talk about sigma</a:t>
            </a:r>
            <a:endParaRPr lang="en-US" dirty="0"/>
          </a:p>
        </p:txBody>
      </p:sp>
      <p:sp>
        <p:nvSpPr>
          <p:cNvPr id="8" name="Rectangle 7" hidden="1"/>
          <p:cNvSpPr/>
          <p:nvPr>
            <p:custDataLst>
              <p:tags r:id="rId4"/>
            </p:custDataLst>
          </p:nvPr>
        </p:nvSpPr>
        <p:spPr>
          <a:xfrm>
            <a:off x="6096000" y="5715000"/>
            <a:ext cx="2895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{ R in Q’ | R contains at least one accept state of M}</a:t>
            </a:r>
            <a:endParaRPr lang="en-US" dirty="0"/>
          </a:p>
        </p:txBody>
      </p:sp>
      <p:sp>
        <p:nvSpPr>
          <p:cNvPr id="9" name="Rectangle 8" hidden="1"/>
          <p:cNvSpPr/>
          <p:nvPr>
            <p:custDataLst>
              <p:tags r:id="rId5"/>
            </p:custDataLst>
          </p:nvPr>
        </p:nvSpPr>
        <p:spPr>
          <a:xfrm>
            <a:off x="6096000" y="2438400"/>
            <a:ext cx="28956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P(Q)</a:t>
            </a:r>
            <a:endParaRPr lang="en-US" dirty="0"/>
          </a:p>
        </p:txBody>
      </p:sp>
      <p:sp>
        <p:nvSpPr>
          <p:cNvPr id="11" name="Rectangle 10" hidden="1"/>
          <p:cNvSpPr/>
          <p:nvPr>
            <p:custDataLst>
              <p:tags r:id="rId6"/>
            </p:custDataLst>
          </p:nvPr>
        </p:nvSpPr>
        <p:spPr>
          <a:xfrm>
            <a:off x="6096000" y="2971800"/>
            <a:ext cx="289560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d’(</a:t>
            </a:r>
            <a:r>
              <a:rPr lang="en-US" dirty="0" err="1" smtClean="0"/>
              <a:t>R,a</a:t>
            </a:r>
            <a:r>
              <a:rPr lang="en-US" dirty="0" smtClean="0"/>
              <a:t>) = {q | q in d(</a:t>
            </a:r>
            <a:r>
              <a:rPr lang="en-US" dirty="0" err="1"/>
              <a:t>r</a:t>
            </a:r>
            <a:r>
              <a:rPr lang="en-US" dirty="0" err="1" smtClean="0"/>
              <a:t>,a</a:t>
            </a:r>
            <a:r>
              <a:rPr lang="en-US" dirty="0" smtClean="0"/>
              <a:t>) for some r in R OR q can be reached by following 1+ epsilon edges from some r in R}</a:t>
            </a:r>
            <a:endParaRPr lang="en-US" dirty="0"/>
          </a:p>
        </p:txBody>
      </p:sp>
      <p:sp>
        <p:nvSpPr>
          <p:cNvPr id="12" name="Rectangle 11" hidden="1"/>
          <p:cNvSpPr/>
          <p:nvPr>
            <p:custDataLst>
              <p:tags r:id="rId7"/>
            </p:custDataLst>
          </p:nvPr>
        </p:nvSpPr>
        <p:spPr>
          <a:xfrm>
            <a:off x="6096000" y="4639270"/>
            <a:ext cx="28956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’0 = {q0} U {q in Q  | q can be reached by following 1+ epsilon edges from q0}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Thm</a:t>
            </a:r>
            <a:r>
              <a:rPr lang="en-US" dirty="0"/>
              <a:t>. 1.39: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</a:t>
            </a:r>
            <a:r>
              <a:rPr lang="en-US" dirty="0"/>
              <a:t>NFA has an equivalent DFA.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46237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We also know every DFA </a:t>
            </a:r>
            <a:r>
              <a:rPr lang="en-US" i="1" dirty="0">
                <a:solidFill>
                  <a:schemeClr val="accent5"/>
                </a:solidFill>
              </a:rPr>
              <a:t>is</a:t>
            </a:r>
            <a:r>
              <a:rPr lang="en-US" i="1" dirty="0"/>
              <a:t> </a:t>
            </a:r>
            <a:r>
              <a:rPr lang="en-US" dirty="0"/>
              <a:t>an NFA. </a:t>
            </a:r>
            <a:endParaRPr lang="en-US" dirty="0" smtClean="0"/>
          </a:p>
          <a:p>
            <a:r>
              <a:rPr lang="en-US" dirty="0" smtClean="0"/>
              <a:t>Corollary of these two facts: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The </a:t>
            </a:r>
            <a:r>
              <a:rPr lang="en-US" dirty="0">
                <a:solidFill>
                  <a:schemeClr val="accent5"/>
                </a:solidFill>
              </a:rPr>
              <a:t>class of languages recognized by DFAs and </a:t>
            </a:r>
            <a:r>
              <a:rPr lang="en-US" dirty="0" smtClean="0">
                <a:solidFill>
                  <a:schemeClr val="accent5"/>
                </a:solidFill>
              </a:rPr>
              <a:t>the class of languages recognized by NFAs are </a:t>
            </a:r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dirty="0" smtClean="0">
                <a:solidFill>
                  <a:schemeClr val="accent1"/>
                </a:solidFill>
              </a:rPr>
              <a:t>same class </a:t>
            </a:r>
            <a:endParaRPr lang="en-US" dirty="0" smtClean="0">
              <a:solidFill>
                <a:schemeClr val="accent5"/>
              </a:solidFill>
            </a:endParaRPr>
          </a:p>
          <a:p>
            <a:pPr lvl="1"/>
            <a:r>
              <a:rPr lang="en-US" dirty="0" smtClean="0"/>
              <a:t>The Class of Regular Languages</a:t>
            </a:r>
            <a:r>
              <a:rPr lang="en-US" sz="3600" dirty="0" smtClean="0"/>
              <a:t> </a:t>
            </a:r>
          </a:p>
          <a:p>
            <a:r>
              <a:rPr lang="en-US" sz="4000" dirty="0" err="1" smtClean="0"/>
              <a:t>Nondeterminism</a:t>
            </a:r>
            <a:r>
              <a:rPr lang="en-US" sz="4000" dirty="0" smtClean="0"/>
              <a:t> does not make automata more powerful!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Pattern Matching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Extremely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0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 L be the language of this regular expression: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5"/>
                </a:solidFill>
              </a:rPr>
              <a:t>1*0</a:t>
            </a:r>
          </a:p>
          <a:p>
            <a:r>
              <a:rPr lang="en-US" dirty="0" smtClean="0"/>
              <a:t>Which of the following is </a:t>
            </a:r>
            <a:r>
              <a:rPr lang="en-US" dirty="0" smtClean="0">
                <a:solidFill>
                  <a:schemeClr val="accent2"/>
                </a:solidFill>
              </a:rPr>
              <a:t>NOT </a:t>
            </a:r>
            <a:r>
              <a:rPr lang="en-US" dirty="0" smtClean="0"/>
              <a:t>in L?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100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111111111111111111111111110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They’re all in L</a:t>
            </a: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3124200" y="990600"/>
            <a:ext cx="22098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What is the language of a 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5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in CSE 105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They look like this:</a:t>
            </a:r>
          </a:p>
          <a:p>
            <a:pPr lvl="1"/>
            <a:r>
              <a:rPr lang="en-US" dirty="0" smtClean="0"/>
              <a:t>1*0</a:t>
            </a:r>
          </a:p>
          <a:p>
            <a:pPr lvl="1"/>
            <a:r>
              <a:rPr lang="en-US" dirty="0" smtClean="0"/>
              <a:t>(1 U 0*)*</a:t>
            </a:r>
          </a:p>
          <a:p>
            <a:pPr lvl="1"/>
            <a:r>
              <a:rPr lang="en-US" dirty="0" smtClean="0"/>
              <a:t>(110 U 011)(10 U 01)*(110 U 011)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like this:</a:t>
            </a:r>
          </a:p>
          <a:p>
            <a:pPr lvl="1"/>
            <a:r>
              <a:rPr lang="en-US" dirty="0" smtClean="0"/>
              <a:t>~/*.pdf</a:t>
            </a:r>
          </a:p>
          <a:p>
            <a:pPr lvl="1"/>
            <a:r>
              <a:rPr lang="pt-BR" dirty="0" smtClean="0">
                <a:latin typeface="Courier New" pitchFamily="49" charset="0"/>
                <a:cs typeface="Courier New" pitchFamily="49" charset="0"/>
              </a:rPr>
              <a:t>(?:(?:\r\n)?[\t])*(?:(?:(?:[^()&lt;&gt;@,;:\\".\[</a:t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\]\000-\031]+(?:(?:(?:\r\n)?[\t])+|\Z|(?=[\</a:t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[“()&lt;&gt;@,;:\\".\[\]]))|"(?:[^\"\r\\]|\\.|(?:</a:t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(?:\r\n)?[ \t]))*"(?:(?:\r\n)?[\t])*)(?:\.(</a:t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?:(?:\r\n)?[\t])*(?:[^()&lt;&gt;@,;:\\".\[\]\000-</a:t>
            </a:r>
            <a:r>
              <a:rPr lang="pt-BR" dirty="0" smtClean="0">
                <a:latin typeface="+mj-lt"/>
                <a:cs typeface="Courier New" pitchFamily="49" charset="0"/>
              </a:rPr>
              <a:t>(etc..., over 6000 characters!)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5105400" y="5791200"/>
            <a:ext cx="22098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Email address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048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9681</TotalTime>
  <Words>1026</Words>
  <Application>Microsoft Macintosh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105 Theory of Computation</vt:lpstr>
      <vt:lpstr>Equivalence of Finite Automata NFA &amp; DFA</vt:lpstr>
      <vt:lpstr>Tracing in NFA</vt:lpstr>
      <vt:lpstr>Tracing in NFA</vt:lpstr>
      <vt:lpstr>Thm. 1.39: Every NFA has an equivalent DFA.</vt:lpstr>
      <vt:lpstr>Thm. 1.39:  Every NFA has an equivalent DFA. </vt:lpstr>
      <vt:lpstr>Regular Expressions Pattern Matching</vt:lpstr>
      <vt:lpstr>From the Reading Quiz</vt:lpstr>
      <vt:lpstr>Regular Expressions in CSE 105</vt:lpstr>
      <vt:lpstr>Regular Expressions</vt:lpstr>
      <vt:lpstr>Regular Expressions</vt:lpstr>
      <vt:lpstr>Equivalence of models Regular expressions and NFA’s</vt:lpstr>
      <vt:lpstr>NFA’s and Regular Expressions</vt:lpstr>
      <vt:lpstr>NFA’s and Regular Expressions</vt:lpstr>
      <vt:lpstr>NFA’s and Regular Expressions</vt:lpstr>
      <vt:lpstr>Equivalence of models Regular expressions and DFA’s</vt:lpstr>
      <vt:lpstr>Generalized NFA’s (GNFA’s)</vt:lpstr>
      <vt:lpstr>State Elimination</vt:lpstr>
      <vt:lpstr>To turn a DFA into a Regular Expression</vt:lpstr>
      <vt:lpstr>To turn a DFA into a Regular Expression</vt:lpstr>
      <vt:lpstr>What we have shown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79</cp:revision>
  <dcterms:created xsi:type="dcterms:W3CDTF">2010-06-24T18:44:16Z</dcterms:created>
  <dcterms:modified xsi:type="dcterms:W3CDTF">2013-05-20T06:31:25Z</dcterms:modified>
</cp:coreProperties>
</file>