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91" r:id="rId2"/>
    <p:sldId id="462" r:id="rId3"/>
    <p:sldId id="463" r:id="rId4"/>
    <p:sldId id="472" r:id="rId5"/>
    <p:sldId id="464" r:id="rId6"/>
    <p:sldId id="477" r:id="rId7"/>
    <p:sldId id="465" r:id="rId8"/>
    <p:sldId id="467" r:id="rId9"/>
    <p:sldId id="471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90" r:id="rId20"/>
    <p:sldId id="487" r:id="rId21"/>
    <p:sldId id="489" r:id="rId22"/>
    <p:sldId id="488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76303" autoAdjust="0"/>
  </p:normalViewPr>
  <p:slideViewPr>
    <p:cSldViewPr>
      <p:cViewPr varScale="1">
        <p:scale>
          <a:sx n="57" d="100"/>
          <a:sy n="57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3C70-46B6-4414-A9E2-EAF86254BE35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tags" Target="../tags/tag40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tags" Target="../tags/tag44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tags" Target="../tags/tag46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tags" Target="../tags/tag48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tags" Target="../tags/tag52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tags" Target="../tags/tag56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1607276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TM VARIANTS</a:t>
            </a:r>
            <a:br>
              <a:rPr lang="en-US" dirty="0" smtClean="0"/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8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Multi-tape TM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26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Multi-tape TM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What should the transition function for a k-tape TM look like?</a:t>
            </a:r>
          </a:p>
          <a:p>
            <a:pPr marL="514350" lvl="1" indent="-514350">
              <a:buFont typeface="+mj-lt"/>
              <a:buAutoNum type="alphaLcParenR"/>
            </a:pPr>
            <a:r>
              <a:rPr lang="el-GR" dirty="0" smtClean="0"/>
              <a:t>δ</a:t>
            </a:r>
            <a:r>
              <a:rPr lang="en-US" dirty="0" smtClean="0"/>
              <a:t>: Q x </a:t>
            </a:r>
            <a:r>
              <a:rPr lang="el-GR" dirty="0" smtClean="0"/>
              <a:t>Γ</a:t>
            </a:r>
            <a:r>
              <a:rPr lang="en-US" dirty="0" smtClean="0"/>
              <a:t> -&gt; </a:t>
            </a:r>
            <a:r>
              <a:rPr lang="en-US" dirty="0" err="1" smtClean="0"/>
              <a:t>Q</a:t>
            </a:r>
            <a:r>
              <a:rPr lang="en-US" baseline="30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l-GR" dirty="0" smtClean="0"/>
              <a:t>Γ</a:t>
            </a:r>
            <a:r>
              <a:rPr lang="en-US" baseline="30000" dirty="0" smtClean="0"/>
              <a:t>k</a:t>
            </a:r>
            <a:r>
              <a:rPr lang="en-US" dirty="0" smtClean="0"/>
              <a:t> </a:t>
            </a:r>
            <a:r>
              <a:rPr lang="en-US" dirty="0"/>
              <a:t>x {</a:t>
            </a:r>
            <a:r>
              <a:rPr lang="en-US" dirty="0" smtClean="0"/>
              <a:t>L,R,S}</a:t>
            </a:r>
            <a:r>
              <a:rPr lang="en-US" baseline="30000" dirty="0" smtClean="0"/>
              <a:t>k</a:t>
            </a:r>
          </a:p>
          <a:p>
            <a:pPr marL="514350" lvl="1" indent="-514350">
              <a:buFont typeface="+mj-lt"/>
              <a:buAutoNum type="alphaLcParenR"/>
            </a:pPr>
            <a:r>
              <a:rPr lang="el-GR" dirty="0"/>
              <a:t>δ</a:t>
            </a:r>
            <a:r>
              <a:rPr lang="en-US" dirty="0"/>
              <a:t>: </a:t>
            </a:r>
            <a:r>
              <a:rPr lang="en-US" dirty="0" err="1" smtClean="0"/>
              <a:t>Q</a:t>
            </a:r>
            <a:r>
              <a:rPr lang="en-US" baseline="30000" dirty="0" err="1"/>
              <a:t>k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l-GR" dirty="0"/>
              <a:t>Γ</a:t>
            </a:r>
            <a:r>
              <a:rPr lang="en-US" baseline="30000" dirty="0"/>
              <a:t>k</a:t>
            </a:r>
            <a:r>
              <a:rPr lang="en-US" dirty="0"/>
              <a:t> -&gt; </a:t>
            </a:r>
            <a:r>
              <a:rPr lang="en-US" dirty="0" err="1" smtClean="0"/>
              <a:t>Q</a:t>
            </a:r>
            <a:r>
              <a:rPr lang="en-US" baseline="30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l-GR" dirty="0"/>
              <a:t>Γ</a:t>
            </a:r>
            <a:r>
              <a:rPr lang="en-US" baseline="30000" dirty="0"/>
              <a:t>k</a:t>
            </a:r>
            <a:r>
              <a:rPr lang="en-US" dirty="0"/>
              <a:t> x {</a:t>
            </a:r>
            <a:r>
              <a:rPr lang="en-US" dirty="0" smtClean="0"/>
              <a:t>L,R,S}</a:t>
            </a:r>
            <a:r>
              <a:rPr lang="en-US" baseline="30000" dirty="0" smtClean="0"/>
              <a:t>k</a:t>
            </a:r>
          </a:p>
          <a:p>
            <a:pPr marL="514350" lvl="1" indent="-514350">
              <a:buFont typeface="+mj-lt"/>
              <a:buAutoNum type="alphaLcParenR"/>
            </a:pPr>
            <a:r>
              <a:rPr lang="el-GR" dirty="0" smtClean="0"/>
              <a:t>δ</a:t>
            </a:r>
            <a:r>
              <a:rPr lang="en-US" dirty="0"/>
              <a:t>: </a:t>
            </a:r>
            <a:r>
              <a:rPr lang="en-US" dirty="0" smtClean="0"/>
              <a:t>Q </a:t>
            </a:r>
            <a:r>
              <a:rPr lang="en-US" dirty="0"/>
              <a:t>x </a:t>
            </a:r>
            <a:r>
              <a:rPr lang="el-GR" dirty="0"/>
              <a:t>Γ</a:t>
            </a:r>
            <a:r>
              <a:rPr lang="en-US" baseline="30000" dirty="0"/>
              <a:t>k</a:t>
            </a:r>
            <a:r>
              <a:rPr lang="en-US" dirty="0"/>
              <a:t> -&gt; Q x </a:t>
            </a:r>
            <a:r>
              <a:rPr lang="el-GR" dirty="0"/>
              <a:t>Γ</a:t>
            </a:r>
            <a:r>
              <a:rPr lang="en-US" baseline="30000" dirty="0"/>
              <a:t>k</a:t>
            </a:r>
            <a:r>
              <a:rPr lang="en-US" dirty="0"/>
              <a:t> x {</a:t>
            </a:r>
            <a:r>
              <a:rPr lang="en-US" dirty="0" smtClean="0"/>
              <a:t>L,R,S}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marL="514350" lvl="1" indent="-514350">
              <a:buFont typeface="+mj-lt"/>
              <a:buAutoNum type="alphaLcParenR"/>
            </a:pPr>
            <a:r>
              <a:rPr lang="en-US" dirty="0" smtClean="0"/>
              <a:t>I don’t understand this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Multi-tape TM:</a:t>
            </a:r>
            <a:br>
              <a:rPr lang="en-US" dirty="0" smtClean="0"/>
            </a:br>
            <a:r>
              <a:rPr lang="en-US" dirty="0" smtClean="0"/>
              <a:t>Same power as single-tape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dirty="0" smtClean="0"/>
              <a:t>Remember how adding a second stack to PDA made it more powerful?</a:t>
            </a:r>
          </a:p>
          <a:p>
            <a:pPr marL="457200" lvl="1" indent="-457200"/>
            <a:r>
              <a:rPr lang="en-US" dirty="0" smtClean="0"/>
              <a:t>Turns out you can add </a:t>
            </a:r>
            <a:r>
              <a:rPr lang="en-US" i="1" dirty="0" smtClean="0"/>
              <a:t>as many tapes as you want (!) </a:t>
            </a:r>
            <a:r>
              <a:rPr lang="en-US" dirty="0" smtClean="0"/>
              <a:t>to a TM, and </a:t>
            </a:r>
            <a:r>
              <a:rPr lang="en-US" dirty="0" smtClean="0">
                <a:solidFill>
                  <a:schemeClr val="accent5"/>
                </a:solidFill>
              </a:rPr>
              <a:t>it does not change the power! </a:t>
            </a:r>
          </a:p>
          <a:p>
            <a:pPr marL="857250" lvl="2" indent="-457200"/>
            <a:r>
              <a:rPr lang="en-US" dirty="0" smtClean="0"/>
              <a:t>Theorem 3.13 in your book</a:t>
            </a:r>
          </a:p>
          <a:p>
            <a:pPr marL="857250" lvl="2" indent="-457200"/>
            <a:r>
              <a:rPr lang="en-US" dirty="0" smtClean="0"/>
              <a:t>Proof: Simulate a k-tape TM using a 1-tape TM.</a:t>
            </a:r>
          </a:p>
          <a:p>
            <a:pPr marL="857250" lvl="2" indent="-457200"/>
            <a:r>
              <a:rPr lang="en-US" dirty="0" smtClean="0"/>
              <a:t>(Similar proof concept to how we simulated NFA in a DFA to show that </a:t>
            </a:r>
            <a:r>
              <a:rPr lang="en-US" dirty="0" err="1" smtClean="0"/>
              <a:t>nondeterminism</a:t>
            </a:r>
            <a:r>
              <a:rPr lang="en-US" dirty="0" smtClean="0"/>
              <a:t> does not change the power of finite automata.)</a:t>
            </a:r>
          </a:p>
          <a:p>
            <a:pPr marL="4572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28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Multi-tape TM:</a:t>
            </a:r>
            <a:br>
              <a:rPr lang="en-US" dirty="0" smtClean="0"/>
            </a:br>
            <a:r>
              <a:rPr lang="en-US" dirty="0" smtClean="0"/>
              <a:t>They make your life </a:t>
            </a:r>
            <a:r>
              <a:rPr lang="en-US" i="1" dirty="0" smtClean="0"/>
              <a:t>easier,</a:t>
            </a:r>
            <a:r>
              <a:rPr lang="en-US" dirty="0" smtClean="0"/>
              <a:t> not harder! (really)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 smtClean="0"/>
              <a:t>Q: When would you want to use a multi-tape TM?</a:t>
            </a:r>
          </a:p>
          <a:p>
            <a:pPr marL="0" lvl="1" indent="0">
              <a:buNone/>
            </a:pPr>
            <a:r>
              <a:rPr lang="en-US" dirty="0" smtClean="0"/>
              <a:t>A: When you want to have several work spaces without them interfering with each other</a:t>
            </a:r>
          </a:p>
          <a:p>
            <a:pPr marL="857250" lvl="2" indent="-457200"/>
            <a:r>
              <a:rPr lang="en-US" dirty="0" smtClean="0"/>
              <a:t>For example, you want to leave the input completely untouched, while working on a scratch version of it elsewhere</a:t>
            </a:r>
          </a:p>
          <a:p>
            <a:pPr marL="857250" lvl="2" indent="-457200"/>
            <a:r>
              <a:rPr lang="en-US" dirty="0" smtClean="0"/>
              <a:t>You can do it on a single tape, of course, but when you need to specify a TM for L to show that L is decidable (for example), it can be easier for you if you don’t have to worry about workspaces interfering</a:t>
            </a:r>
          </a:p>
          <a:p>
            <a:pPr marL="857250" lvl="2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8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Nondeterministic TM:</a:t>
            </a:r>
            <a:br>
              <a:rPr lang="en-US" dirty="0" smtClean="0"/>
            </a:br>
            <a:r>
              <a:rPr lang="en-US" dirty="0" smtClean="0"/>
              <a:t>Same power as deterministic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dirty="0" smtClean="0"/>
              <a:t>Turns out you can add </a:t>
            </a:r>
            <a:r>
              <a:rPr lang="en-US" i="1" dirty="0" err="1" smtClean="0"/>
              <a:t>nondeterminism</a:t>
            </a:r>
            <a:r>
              <a:rPr lang="en-US" i="1" dirty="0" smtClean="0"/>
              <a:t> </a:t>
            </a:r>
            <a:r>
              <a:rPr lang="en-US" dirty="0" smtClean="0"/>
              <a:t>to a TM, and </a:t>
            </a:r>
            <a:r>
              <a:rPr lang="en-US" dirty="0" smtClean="0">
                <a:solidFill>
                  <a:schemeClr val="accent5"/>
                </a:solidFill>
              </a:rPr>
              <a:t>it does not change the power! </a:t>
            </a:r>
          </a:p>
          <a:p>
            <a:pPr marL="857250" lvl="2" indent="-457200"/>
            <a:r>
              <a:rPr lang="en-US" dirty="0" smtClean="0"/>
              <a:t>Theorem 3.16 in your book</a:t>
            </a:r>
          </a:p>
          <a:p>
            <a:pPr marL="857250" lvl="2" indent="-457200"/>
            <a:r>
              <a:rPr lang="en-US" dirty="0" smtClean="0"/>
              <a:t>Proof: Simulate a </a:t>
            </a:r>
            <a:r>
              <a:rPr lang="en-US" dirty="0" err="1" smtClean="0"/>
              <a:t>nondetermistic</a:t>
            </a:r>
            <a:r>
              <a:rPr lang="en-US" dirty="0" smtClean="0"/>
              <a:t> TM using a 3-tape </a:t>
            </a:r>
            <a:r>
              <a:rPr lang="en-US" dirty="0" err="1" smtClean="0"/>
              <a:t>deteministic</a:t>
            </a:r>
            <a:r>
              <a:rPr lang="en-US" dirty="0" smtClean="0"/>
              <a:t> TM (which we know is equivalent to a 1-tape </a:t>
            </a:r>
            <a:r>
              <a:rPr lang="en-US" dirty="0" err="1" smtClean="0"/>
              <a:t>determistic</a:t>
            </a:r>
            <a:r>
              <a:rPr lang="en-US" dirty="0" smtClean="0"/>
              <a:t> TM).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6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Nondeterministic TM:</a:t>
            </a:r>
            <a:br>
              <a:rPr lang="en-US" dirty="0" smtClean="0"/>
            </a:br>
            <a:r>
              <a:rPr lang="en-US" dirty="0" smtClean="0"/>
              <a:t>They make your life </a:t>
            </a:r>
            <a:r>
              <a:rPr lang="en-US" i="1" dirty="0" smtClean="0"/>
              <a:t>easier,</a:t>
            </a:r>
            <a:r>
              <a:rPr lang="en-US" dirty="0" smtClean="0"/>
              <a:t> not harder! (really)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438400"/>
            <a:ext cx="8229600" cy="41910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dirty="0" smtClean="0"/>
              <a:t>Q: When would you want to use a nondeterministic TM?</a:t>
            </a:r>
          </a:p>
          <a:p>
            <a:pPr marL="0" lvl="1" indent="0">
              <a:buNone/>
            </a:pPr>
            <a:r>
              <a:rPr lang="en-US" dirty="0" smtClean="0"/>
              <a:t>A: When you want to test multiple different cases, and accept if any of them accepts</a:t>
            </a:r>
          </a:p>
          <a:p>
            <a:pPr marL="857250" lvl="2" indent="-457200"/>
            <a:r>
              <a:rPr lang="en-US" dirty="0" smtClean="0"/>
              <a:t>For example, showing a language of the form “{w | that w [some condition] OR w [some other condition]}” is decidable by constructing a TM for it</a:t>
            </a:r>
          </a:p>
          <a:p>
            <a:pPr marL="857250" lvl="2" indent="-457200"/>
            <a:r>
              <a:rPr lang="en-US" dirty="0" smtClean="0"/>
              <a:t>You can do it without </a:t>
            </a:r>
            <a:r>
              <a:rPr lang="en-US" dirty="0" err="1" smtClean="0"/>
              <a:t>nondeterminism</a:t>
            </a:r>
            <a:r>
              <a:rPr lang="en-US" dirty="0" smtClean="0"/>
              <a:t>, of course, but it can be easier for you if you don’t have to worry about combining the two cases, or having to decide which case it is </a:t>
            </a:r>
            <a:r>
              <a:rPr lang="en-US" i="1" dirty="0" smtClean="0"/>
              <a:t>before </a:t>
            </a:r>
            <a:r>
              <a:rPr lang="en-US" dirty="0" smtClean="0"/>
              <a:t>you start doing tests for each case</a:t>
            </a:r>
          </a:p>
          <a:p>
            <a:pPr marL="857250" lvl="2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06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Turing Machine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High-level descriptions</a:t>
            </a:r>
          </a:p>
          <a:p>
            <a:r>
              <a:rPr lang="en-US" dirty="0" smtClean="0"/>
              <a:t>If we don’t finish these today, we will on Thursday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 = {</a:t>
            </a:r>
            <a:r>
              <a:rPr lang="en-US" dirty="0" err="1" smtClean="0"/>
              <a:t>u#u</a:t>
            </a:r>
            <a:r>
              <a:rPr lang="en-US" dirty="0" smtClean="0"/>
              <a:t> | u ∈ {0, 1}*}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is u here?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An input alphabet symbol</a:t>
            </a:r>
          </a:p>
          <a:p>
            <a:pPr marL="514350" indent="-514350">
              <a:buAutoNum type="alphaLcParenR"/>
            </a:pPr>
            <a:r>
              <a:rPr lang="en-US" dirty="0" smtClean="0"/>
              <a:t>A tape symbol</a:t>
            </a:r>
          </a:p>
          <a:p>
            <a:pPr marL="514350" indent="-514350">
              <a:buAutoNum type="alphaLcParenR"/>
            </a:pPr>
            <a:r>
              <a:rPr lang="en-US" dirty="0" smtClean="0"/>
              <a:t>A string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A language</a:t>
            </a:r>
          </a:p>
          <a:p>
            <a:pPr marL="514350" indent="-514350">
              <a:buAutoNum type="alphaLcParenR"/>
            </a:pPr>
            <a:r>
              <a:rPr lang="en-US" dirty="0" smtClean="0"/>
              <a:t>A Turing machine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 = {</a:t>
            </a:r>
            <a:r>
              <a:rPr lang="en-US" dirty="0" err="1" smtClean="0"/>
              <a:t>u#u</a:t>
            </a:r>
            <a:r>
              <a:rPr lang="en-US" dirty="0" smtClean="0"/>
              <a:t> | u ∈ {0, 1}*}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Infinite Loops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“Are We there YET?”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Flashback from CSE 8A/B: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0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 = {</a:t>
            </a:r>
            <a:r>
              <a:rPr lang="en-US" dirty="0" err="1" smtClean="0"/>
              <a:t>uu</a:t>
            </a:r>
            <a:r>
              <a:rPr lang="en-US" dirty="0" smtClean="0"/>
              <a:t> | u ∈ {0, 1}*}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will the previous approach not work here?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You don’t know where to start matching symbols for the second half.</a:t>
            </a:r>
          </a:p>
          <a:p>
            <a:pPr marL="514350" indent="-514350">
              <a:buAutoNum type="alphaLcParenR"/>
            </a:pPr>
            <a:r>
              <a:rPr lang="en-US" dirty="0" smtClean="0"/>
              <a:t>Since there are only finitely many states, you can’t remember all characters in the first half when you get to the second half.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previous approach is just fine, thank you.</a:t>
            </a:r>
          </a:p>
          <a:p>
            <a:pPr marL="514350" indent="-514350">
              <a:buAutoNum type="alphaLcParenR"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 = {</a:t>
            </a:r>
            <a:r>
              <a:rPr lang="en-US" dirty="0" err="1" smtClean="0"/>
              <a:t>uu</a:t>
            </a:r>
            <a:r>
              <a:rPr lang="en-US" dirty="0" smtClean="0"/>
              <a:t> | u ∈ {0, 1}*}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 = {1</a:t>
            </a:r>
            <a:r>
              <a:rPr lang="en-US" baseline="30000" dirty="0" smtClean="0"/>
              <a:t>n</a:t>
            </a:r>
            <a:r>
              <a:rPr lang="en-US" dirty="0" smtClean="0"/>
              <a:t> | n is a Fibonacci number}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533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Given Turing Machine M, run on a given string w, has 3 possible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M(w) accepts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M(w) rejects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M(w) loops forever</a:t>
            </a:r>
          </a:p>
          <a:p>
            <a:endParaRPr lang="en-US" dirty="0" smtClean="0"/>
          </a:p>
          <a:p>
            <a:r>
              <a:rPr lang="en-US" dirty="0" smtClean="0"/>
              <a:t>Why do we have this 3</a:t>
            </a:r>
            <a:r>
              <a:rPr lang="en-US" baseline="30000" dirty="0" smtClean="0"/>
              <a:t>rd</a:t>
            </a:r>
            <a:r>
              <a:rPr lang="en-US" dirty="0" smtClean="0"/>
              <a:t> behavior now, but didn’t with DFAs, NFAs nor PDAs?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Infinite 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3200" dirty="0" smtClean="0"/>
              <a:t>(a) TRUE</a:t>
            </a:r>
          </a:p>
          <a:p>
            <a:pPr marL="400050" lvl="1" indent="0">
              <a:buNone/>
            </a:pPr>
            <a:r>
              <a:rPr lang="en-US" sz="3200" dirty="0" smtClean="0"/>
              <a:t>(b) FALSE</a:t>
            </a:r>
            <a:endParaRPr lang="en-US" sz="3200" dirty="0"/>
          </a:p>
          <a:p>
            <a:pPr marL="400050" lvl="1" indent="0">
              <a:buNone/>
            </a:pPr>
            <a:endParaRPr lang="en-US" sz="3200" dirty="0" smtClean="0"/>
          </a:p>
          <a:p>
            <a:pPr marL="400050" lvl="1" indent="0">
              <a:buNone/>
            </a:pPr>
            <a:r>
              <a:rPr lang="en-US" dirty="0"/>
              <a:t>If the input string is finite, then at some point, </a:t>
            </a:r>
            <a:r>
              <a:rPr lang="en-US" dirty="0" smtClean="0"/>
              <a:t>the TM has to be able to finish </a:t>
            </a:r>
            <a:r>
              <a:rPr lang="en-US" dirty="0"/>
              <a:t>reading </a:t>
            </a:r>
            <a:r>
              <a:rPr lang="en-US" dirty="0" smtClean="0"/>
              <a:t>it. Therefore, infinite looping can only happen when the input takes up the whole TM tape (which is infinitely long).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2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 that there exists a TM that loops forever no matter what the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5"/>
                </a:solidFill>
              </a:rPr>
              <a:t>Just explain what it does in words</a:t>
            </a:r>
            <a:endParaRPr lang="en-US" i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7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universe of languages, so far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3810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Decidable: there is a TM that </a:t>
            </a:r>
            <a:r>
              <a:rPr lang="en-US" i="1" dirty="0" smtClean="0"/>
              <a:t>always halts</a:t>
            </a:r>
            <a:r>
              <a:rPr lang="en-US" dirty="0" smtClean="0"/>
              <a:t> on </a:t>
            </a:r>
            <a:r>
              <a:rPr lang="en-US" i="1" dirty="0" smtClean="0"/>
              <a:t>all inputs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Turing-recognizable: there is a TM that always halts for </a:t>
            </a:r>
            <a:r>
              <a:rPr lang="en-US" i="1" dirty="0" smtClean="0"/>
              <a:t>accepted strings</a:t>
            </a:r>
            <a:r>
              <a:rPr lang="en-US" dirty="0" smtClean="0"/>
              <a:t>, but MAY NOT HALT on </a:t>
            </a:r>
            <a:r>
              <a:rPr lang="en-US" i="1" dirty="0" smtClean="0"/>
              <a:t>not-accepted </a:t>
            </a:r>
            <a:r>
              <a:rPr lang="en-US" dirty="0" smtClean="0"/>
              <a:t>strings.</a:t>
            </a:r>
            <a:endParaRPr lang="en-US" dirty="0"/>
          </a:p>
        </p:txBody>
      </p:sp>
      <p:sp>
        <p:nvSpPr>
          <p:cNvPr id="7" name="Oval 6"/>
          <p:cNvSpPr/>
          <p:nvPr>
            <p:custDataLst>
              <p:tags r:id="rId3"/>
            </p:custDataLst>
          </p:nvPr>
        </p:nvSpPr>
        <p:spPr>
          <a:xfrm>
            <a:off x="5334000" y="2438400"/>
            <a:ext cx="1295400" cy="11796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Regular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>
            <p:custDataLst>
              <p:tags r:id="rId4"/>
            </p:custDataLst>
          </p:nvPr>
        </p:nvSpPr>
        <p:spPr>
          <a:xfrm>
            <a:off x="4953000" y="2209800"/>
            <a:ext cx="21336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Context-Free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114800" y="1524000"/>
            <a:ext cx="4724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What’s out here…? After Exam 2.</a:t>
            </a:r>
          </a:p>
        </p:txBody>
      </p:sp>
      <p:sp>
        <p:nvSpPr>
          <p:cNvPr id="10" name="Oval 9"/>
          <p:cNvSpPr/>
          <p:nvPr>
            <p:custDataLst>
              <p:tags r:id="rId6"/>
            </p:custDataLst>
          </p:nvPr>
        </p:nvSpPr>
        <p:spPr>
          <a:xfrm>
            <a:off x="4572000" y="1752600"/>
            <a:ext cx="3810000" cy="396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Decidable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>
            <p:custDataLst>
              <p:tags r:id="rId7"/>
            </p:custDataLst>
          </p:nvPr>
        </p:nvSpPr>
        <p:spPr>
          <a:xfrm>
            <a:off x="4267200" y="1600200"/>
            <a:ext cx="4495800" cy="480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Turing-recognizable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“Decidable”?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If a language L is </a:t>
            </a:r>
            <a:r>
              <a:rPr lang="en-US" i="1" dirty="0" smtClean="0"/>
              <a:t>decidable</a:t>
            </a:r>
            <a:r>
              <a:rPr lang="en-US" dirty="0" smtClean="0"/>
              <a:t>, then there is some Turing machine that you can use to </a:t>
            </a:r>
            <a:r>
              <a:rPr lang="en-US" i="1" dirty="0" smtClean="0"/>
              <a:t>decide</a:t>
            </a:r>
            <a:r>
              <a:rPr lang="en-US" dirty="0" smtClean="0"/>
              <a:t> if a string is in L or not.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decider</a:t>
            </a:r>
            <a:r>
              <a:rPr lang="en-US" dirty="0" smtClean="0"/>
              <a:t> is a Turing machine that </a:t>
            </a:r>
            <a:r>
              <a:rPr lang="en-US" b="1" dirty="0" smtClean="0"/>
              <a:t>always</a:t>
            </a:r>
            <a:r>
              <a:rPr lang="en-US" dirty="0" smtClean="0"/>
              <a:t> halts on </a:t>
            </a:r>
            <a:r>
              <a:rPr lang="en-US" b="1" dirty="0" smtClean="0"/>
              <a:t>all</a:t>
            </a:r>
            <a:r>
              <a:rPr lang="en-US" dirty="0" smtClean="0"/>
              <a:t> input strings.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3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there exists a TM M that accepts </a:t>
            </a:r>
            <a:r>
              <a:rPr lang="en-US" i="1" dirty="0" smtClean="0"/>
              <a:t>every </a:t>
            </a:r>
            <a:r>
              <a:rPr lang="en-US" dirty="0" smtClean="0"/>
              <a:t>string in L, and loops for all strings </a:t>
            </a:r>
            <a:r>
              <a:rPr lang="en-US" i="1" dirty="0" smtClean="0"/>
              <a:t>not</a:t>
            </a:r>
            <a:r>
              <a:rPr lang="en-US" dirty="0" smtClean="0"/>
              <a:t> in L, then L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246437"/>
            <a:ext cx="8229600" cy="3992563"/>
          </a:xfrm>
        </p:spPr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recognizable, but </a:t>
            </a:r>
            <a:r>
              <a:rPr lang="en-US" i="1" dirty="0" smtClean="0"/>
              <a:t>not</a:t>
            </a:r>
            <a:r>
              <a:rPr lang="en-US" dirty="0" smtClean="0"/>
              <a:t>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 hidden="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895600" y="2438400"/>
            <a:ext cx="61722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“there exists” problem: there may be another TM that </a:t>
            </a:r>
            <a:r>
              <a:rPr lang="en-US" i="1" dirty="0" smtClean="0">
                <a:solidFill>
                  <a:schemeClr val="accent2"/>
                </a:solidFill>
              </a:rPr>
              <a:t>does</a:t>
            </a:r>
            <a:r>
              <a:rPr lang="en-US" dirty="0" smtClean="0">
                <a:solidFill>
                  <a:schemeClr val="accent2"/>
                </a:solidFill>
              </a:rPr>
              <a:t> decide it</a:t>
            </a:r>
          </a:p>
          <a:p>
            <a:pPr marL="40005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Besides that, little problem that Sigma* meets this definition, but is decidable (statement about looping for strings not in L is vacuously true)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strike="sngStrike" dirty="0" smtClean="0"/>
              <a:t>there exists 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for all </a:t>
            </a:r>
            <a:r>
              <a:rPr lang="en-US" dirty="0" smtClean="0"/>
              <a:t>TM M such that M recognizes L, M is not a decider, then L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170237"/>
            <a:ext cx="8229600" cy="2620963"/>
          </a:xfrm>
        </p:spPr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Turing recognizable, but </a:t>
            </a:r>
            <a:r>
              <a:rPr lang="en-US" i="1" dirty="0" smtClean="0"/>
              <a:t>not</a:t>
            </a:r>
            <a:r>
              <a:rPr lang="en-US" dirty="0" smtClean="0"/>
              <a:t> decidable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88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14066</TotalTime>
  <Words>1044</Words>
  <Application>Microsoft Macintosh PowerPoint</Application>
  <PresentationFormat>On-screen Show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105 Theory of Computation</vt:lpstr>
      <vt:lpstr>Infinite Loops “Are We there YET?” </vt:lpstr>
      <vt:lpstr>A Given Turing Machine M, run on a given string w, has 3 possible outcomes:</vt:lpstr>
      <vt:lpstr>Infinite Looping</vt:lpstr>
      <vt:lpstr>Prove that there exists a TM that loops forever no matter what the input</vt:lpstr>
      <vt:lpstr>Our universe of languages, so far</vt:lpstr>
      <vt:lpstr>Why “Decidable”?</vt:lpstr>
      <vt:lpstr>If there exists a TM M that accepts every string in L, and loops for all strings not in L, then L is:</vt:lpstr>
      <vt:lpstr>If there exists a for all TM M such that M recognizes L, M is not a decider, then L is:</vt:lpstr>
      <vt:lpstr>TM VARIANTS </vt:lpstr>
      <vt:lpstr>Multi-tape TM</vt:lpstr>
      <vt:lpstr>Multi-tape TM</vt:lpstr>
      <vt:lpstr>Multi-tape TM: Same power as single-tape</vt:lpstr>
      <vt:lpstr>Multi-tape TM: They make your life easier, not harder! (really)</vt:lpstr>
      <vt:lpstr>Nondeterministic TM: Same power as deterministic</vt:lpstr>
      <vt:lpstr>Nondeterministic TM: They make your life easier, not harder! (really)</vt:lpstr>
      <vt:lpstr>Turing Machine Examples</vt:lpstr>
      <vt:lpstr>L = {u#u | u ∈ {0, 1}*}</vt:lpstr>
      <vt:lpstr>L = {u#u | u ∈ {0, 1}*}</vt:lpstr>
      <vt:lpstr>L = {uu | u ∈ {0, 1}*}</vt:lpstr>
      <vt:lpstr>L = {uu | u ∈ {0, 1}*}</vt:lpstr>
      <vt:lpstr>L = {1n | n is a Fibonacci number}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145</cp:revision>
  <dcterms:created xsi:type="dcterms:W3CDTF">2010-06-24T18:44:16Z</dcterms:created>
  <dcterms:modified xsi:type="dcterms:W3CDTF">2013-05-20T07:16:02Z</dcterms:modified>
</cp:coreProperties>
</file>