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62" r:id="rId3"/>
    <p:sldId id="268" r:id="rId4"/>
    <p:sldId id="286" r:id="rId5"/>
    <p:sldId id="278" r:id="rId6"/>
    <p:sldId id="287" r:id="rId7"/>
    <p:sldId id="288" r:id="rId8"/>
    <p:sldId id="289" r:id="rId9"/>
    <p:sldId id="270" r:id="rId10"/>
    <p:sldId id="271" r:id="rId11"/>
    <p:sldId id="290" r:id="rId12"/>
    <p:sldId id="279" r:id="rId13"/>
    <p:sldId id="302" r:id="rId14"/>
    <p:sldId id="291" r:id="rId15"/>
    <p:sldId id="292" r:id="rId16"/>
    <p:sldId id="293" r:id="rId17"/>
    <p:sldId id="303" r:id="rId18"/>
    <p:sldId id="301" r:id="rId19"/>
    <p:sldId id="304" r:id="rId20"/>
    <p:sldId id="305" r:id="rId21"/>
    <p:sldId id="306" r:id="rId22"/>
    <p:sldId id="308" r:id="rId23"/>
    <p:sldId id="311" r:id="rId24"/>
    <p:sldId id="30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48" autoAdjust="0"/>
  </p:normalViewPr>
  <p:slideViewPr>
    <p:cSldViewPr>
      <p:cViewPr varScale="1">
        <p:scale>
          <a:sx n="70" d="100"/>
          <a:sy n="70" d="100"/>
        </p:scale>
        <p:origin x="55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7048-0A01-4ECB-99B0-EE0598EE86B6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024C-DF7D-46AE-AAB7-E1E472E94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EBD1D-9036-4391-9980-9EFB63A8F4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2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7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1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 firstprogram.cpp :</a:t>
            </a:r>
            <a:r>
              <a:rPr lang="en-US" baseline="0" dirty="0" smtClean="0"/>
              <a:t> unlike java, filename doesn’t have to match class! In fact, don’t need a class!</a:t>
            </a:r>
          </a:p>
          <a:p>
            <a:r>
              <a:rPr lang="en-US" baseline="0" dirty="0" smtClean="0"/>
              <a:t>-- instead of “import” we have “#include” – note some have “” some have &lt;&gt; -- .h extension means “header” interface information as opposed to .</a:t>
            </a:r>
            <a:r>
              <a:rPr lang="en-US" baseline="0" dirty="0" err="1" smtClean="0"/>
              <a:t>cpp</a:t>
            </a:r>
            <a:r>
              <a:rPr lang="en-US" baseline="0" dirty="0" smtClean="0"/>
              <a:t> for implementation code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“using namespace” just don’t worry about why and use it (saves having to do ::)</a:t>
            </a:r>
          </a:p>
          <a:p>
            <a:r>
              <a:rPr lang="en-US" baseline="0" dirty="0" smtClean="0"/>
              <a:t>-- main returns type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, just return zero if everything went ok (ignore why)</a:t>
            </a:r>
          </a:p>
          <a:p>
            <a:r>
              <a:rPr lang="en-US" baseline="0" dirty="0" smtClean="0"/>
              <a:t>-- we use </a:t>
            </a:r>
            <a:r>
              <a:rPr lang="en-US" baseline="0" dirty="0" err="1" smtClean="0"/>
              <a:t>cout</a:t>
            </a:r>
            <a:r>
              <a:rPr lang="en-US" baseline="0" dirty="0" smtClean="0"/>
              <a:t> instead of </a:t>
            </a:r>
            <a:r>
              <a:rPr lang="en-US" baseline="0" dirty="0" err="1" smtClean="0"/>
              <a:t>System.out.println</a:t>
            </a:r>
            <a:r>
              <a:rPr lang="en-US" baseline="0" dirty="0" smtClean="0"/>
              <a:t>(), </a:t>
            </a:r>
            <a:r>
              <a:rPr lang="en-US" baseline="0" dirty="0" err="1" smtClean="0"/>
              <a:t>endl</a:t>
            </a:r>
            <a:r>
              <a:rPr lang="en-US" baseline="0" dirty="0" smtClean="0"/>
              <a:t> puts a newline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3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4024C-DF7D-46AE-AAB7-E1E472E947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B36638-A246-45AF-B4A1-7BF0B62BE9F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B7778-A611-4872-8891-91482CF4CF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hyperlink" Target="http://peerinstruction4cs.org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5.png"/><Relationship Id="rId5" Type="http://schemas.openxmlformats.org/officeDocument/2006/relationships/tags" Target="../tags/tag46.xml"/><Relationship Id="rId10" Type="http://schemas.openxmlformats.org/officeDocument/2006/relationships/image" Target="../media/image4.png"/><Relationship Id="rId4" Type="http://schemas.openxmlformats.org/officeDocument/2006/relationships/tags" Target="../tags/tag45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tags" Target="../tags/tag77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tags" Target="../tags/tag76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notesSlide" Target="../notesSlides/notesSlide4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tags" Target="../tags/tag75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tags" Target="../tags/tag74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tags" Target="../tags/tag73.xml"/><Relationship Id="rId27" Type="http://schemas.openxmlformats.org/officeDocument/2006/relationships/tags" Target="../tags/tag78.xml"/><Relationship Id="rId30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33365" y="2708476"/>
            <a:ext cx="3313355" cy="23969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CS 106X – </a:t>
            </a:r>
            <a:r>
              <a:rPr lang="en-US" sz="2800" dirty="0" smtClean="0"/>
              <a:t>Programming Abstractions in C++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733365" y="5105400"/>
            <a:ext cx="3309803" cy="5763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Cynthia Bailey Lee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300354"/>
            <a:ext cx="3000375" cy="227754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CS2 in C++ Peer Instruction Materials by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7"/>
              </a:rPr>
              <a:t>Cynthia Bailey Lee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is licensed under a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Creative Commons Attribution-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NonCommercial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-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ShareAlike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6"/>
              </a:rPr>
              <a:t> 4.0 International License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Permissions beyond the scope of this license may be available at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7"/>
              </a:rPr>
              <a:t>http://peerinstruction4cs.org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026" name="Picture 2" descr="Creative Commons License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2327078"/>
            <a:ext cx="1524000" cy="5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do 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9050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Prepare for maximum in-class learning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Reading, reading quizzes</a:t>
            </a:r>
          </a:p>
          <a:p>
            <a:r>
              <a:rPr lang="en-US" dirty="0" smtClean="0"/>
              <a:t>In class: engage with your neighbors and the class, engage with the ideas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T</a:t>
            </a:r>
            <a:r>
              <a:rPr lang="en-US" dirty="0" smtClean="0">
                <a:solidFill>
                  <a:schemeClr val="accent5"/>
                </a:solidFill>
              </a:rPr>
              <a:t>urn them upside down and sideways, think about what common errors or misconceptions might be</a:t>
            </a:r>
          </a:p>
          <a:p>
            <a:r>
              <a:rPr lang="en-US" dirty="0" smtClean="0"/>
              <a:t>Seek help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In class, section, Piazza forum, TA office hours, instructor office hours, </a:t>
            </a:r>
            <a:r>
              <a:rPr lang="en-US" dirty="0" err="1" smtClean="0">
                <a:solidFill>
                  <a:schemeClr val="accent5"/>
                </a:solidFill>
              </a:rPr>
              <a:t>LaIR</a:t>
            </a:r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68580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</a:t>
            </a:r>
            <a:r>
              <a:rPr lang="en-US" i="1" dirty="0" smtClean="0"/>
              <a:t> </a:t>
            </a:r>
            <a:r>
              <a:rPr lang="en-US" dirty="0" smtClean="0"/>
              <a:t>should you be</a:t>
            </a:r>
            <a:r>
              <a:rPr lang="en-US" i="1" dirty="0" smtClean="0"/>
              <a:t> </a:t>
            </a:r>
            <a:r>
              <a:rPr lang="en-US" dirty="0" smtClean="0"/>
              <a:t>in this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981200"/>
            <a:ext cx="78486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 a professional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Take the time to truly learn and transform yourself into a professional, not “cram” or work for points</a:t>
            </a:r>
          </a:p>
          <a:p>
            <a:r>
              <a:rPr lang="en-US" dirty="0" smtClean="0"/>
              <a:t>Be warm and generous </a:t>
            </a:r>
          </a:p>
          <a:p>
            <a:pPr marL="617220" lvl="2"/>
            <a:r>
              <a:rPr lang="en-US" sz="2200" dirty="0" smtClean="0">
                <a:solidFill>
                  <a:schemeClr val="accent5"/>
                </a:solidFill>
              </a:rPr>
              <a:t>Be invested in the progress and well-being of your classmates</a:t>
            </a:r>
            <a:endParaRPr lang="en-US" sz="2200" dirty="0">
              <a:solidFill>
                <a:schemeClr val="accent5"/>
              </a:solidFill>
            </a:endParaRPr>
          </a:p>
          <a:p>
            <a:r>
              <a:rPr lang="en-US" dirty="0" smtClean="0"/>
              <a:t>Be earnest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Let your participation to be characterized by risk-taking and a headlong dive into the activity. Free yourself of the need to withhold part of yourself or remain aloof.</a:t>
            </a:r>
          </a:p>
          <a:p>
            <a:r>
              <a:rPr lang="en-US" dirty="0"/>
              <a:t>Be </a:t>
            </a:r>
            <a:r>
              <a:rPr lang="en-US" dirty="0" smtClean="0"/>
              <a:t>honest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Decide today to follow a path of uncompromised integrity in your work in this course and throughout your Stanford career. Envision yourself in the future with the confidence that can only be purchased with a long record of scrupulous decision-making.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About the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1676988"/>
            <a:ext cx="6777317" cy="3848548"/>
          </a:xfrm>
        </p:spPr>
        <p:txBody>
          <a:bodyPr>
            <a:normAutofit/>
          </a:bodyPr>
          <a:lstStyle/>
          <a:p>
            <a:r>
              <a:rPr lang="en-US" b="1" dirty="0" smtClean="0"/>
              <a:t>Required textbook:</a:t>
            </a:r>
          </a:p>
          <a:p>
            <a:pPr lvl="1"/>
            <a:r>
              <a:rPr lang="en-US" i="1" dirty="0"/>
              <a:t>Programming Abstractions in C++</a:t>
            </a:r>
            <a:r>
              <a:rPr lang="en-US" i="1" dirty="0" smtClean="0"/>
              <a:t> </a:t>
            </a:r>
            <a:r>
              <a:rPr lang="en-US" dirty="0" smtClean="0"/>
              <a:t>by Eric Roberts</a:t>
            </a:r>
          </a:p>
          <a:p>
            <a:pPr lvl="1"/>
            <a:r>
              <a:rPr lang="en-US" dirty="0" smtClean="0"/>
              <a:t>Prof. Roberts is a faculty member here at Stanford</a:t>
            </a:r>
          </a:p>
          <a:p>
            <a:pPr lvl="1"/>
            <a:r>
              <a:rPr lang="en-US" dirty="0" smtClean="0"/>
              <a:t>Note: do not buy C version</a:t>
            </a:r>
          </a:p>
          <a:p>
            <a:endParaRPr lang="en-US" dirty="0"/>
          </a:p>
        </p:txBody>
      </p:sp>
      <p:pic>
        <p:nvPicPr>
          <p:cNvPr id="1027" name="Picture 3" descr="Book cover." title="Programming Abstractions in C++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2" y="4126011"/>
            <a:ext cx="1828958" cy="22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ook cover showing previous version of the textbook, which students should NOT use for this course." title="Do NOT buy Programming Abstractions in 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4683"/>
            <a:ext cx="1188957" cy="153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&quot;No&quot; Symbol 3" descr="Do NOT buy Programming Abstractions in C (the C version). " title="No"/>
          <p:cNvSpPr/>
          <p:nvPr>
            <p:custDataLst>
              <p:tags r:id="rId5"/>
            </p:custDataLst>
          </p:nvPr>
        </p:nvSpPr>
        <p:spPr>
          <a:xfrm>
            <a:off x="3124200" y="4126010"/>
            <a:ext cx="1981200" cy="2274789"/>
          </a:xfrm>
          <a:prstGeom prst="noSmoking">
            <a:avLst>
              <a:gd name="adj" fmla="val 90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429000"/>
            <a:ext cx="428625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do we mean by “abstractions”?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1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ooden model of the human body." title="Human Bod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280960" y="0"/>
            <a:ext cx="4569431" cy="68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11727" y="6636217"/>
            <a:ext cx="6631706" cy="28890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/>
          <a:p>
            <a:pPr algn="r" hangingPunct="0"/>
            <a:r>
              <a:rPr lang="en-US" sz="1400">
                <a:solidFill>
                  <a:srgbClr val="C0C0C0"/>
                </a:solidFill>
                <a:latin typeface="Arial" pitchFamily="18"/>
                <a:ea typeface="Droid Sans Fallback" pitchFamily="2"/>
                <a:cs typeface="Lohit Hindi" pitchFamily="2"/>
              </a:rPr>
              <a:t>http://www.publicdomainpictures.net/pictures/10000/velka/1-1265899974oKJ9.jpg</a:t>
            </a:r>
          </a:p>
        </p:txBody>
      </p:sp>
    </p:spTree>
    <p:extLst>
      <p:ext uri="{BB962C8B-B14F-4D97-AF65-F5344CB8AC3E}">
        <p14:creationId xmlns:p14="http://schemas.microsoft.com/office/powerpoint/2010/main" val="34588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del of the human body with a circle at each joint, and the circles connected by arrows. The diagram represents the connections between body parts." title="Human Body with joints highlighte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lum/>
            <a:alphaModFix/>
          </a:blip>
          <a:srcRect/>
          <a:stretch>
            <a:fillRect/>
          </a:stretch>
        </p:blipFill>
        <p:spPr>
          <a:xfrm>
            <a:off x="2280960" y="0"/>
            <a:ext cx="4569431" cy="6857968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511727" y="6636217"/>
            <a:ext cx="6631706" cy="288904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81639" tIns="40820" rIns="81639" bIns="40820" compatLnSpc="0">
            <a:spAutoFit/>
          </a:bodyPr>
          <a:lstStyle/>
          <a:p>
            <a:pPr algn="r" hangingPunct="0"/>
            <a:r>
              <a:rPr lang="en-US" sz="1400">
                <a:solidFill>
                  <a:srgbClr val="C0C0C0"/>
                </a:solidFill>
                <a:latin typeface="Arial" pitchFamily="18"/>
                <a:ea typeface="Droid Sans Fallback" pitchFamily="2"/>
                <a:cs typeface="Lohit Hindi" pitchFamily="2"/>
              </a:rPr>
              <a:t>http://www.publicdomainpictures.net/pictures/10000/velka/1-1265899974oKJ9.jpg</a:t>
            </a:r>
          </a:p>
        </p:txBody>
      </p:sp>
      <p:sp>
        <p:nvSpPr>
          <p:cNvPr id="4" name="Freeform 3"/>
          <p:cNvSpPr/>
          <p:nvPr>
            <p:custDataLst>
              <p:tags r:id="rId3"/>
            </p:custDataLst>
          </p:nvPr>
        </p:nvSpPr>
        <p:spPr>
          <a:xfrm>
            <a:off x="3110400" y="5599308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Freeform 4"/>
          <p:cNvSpPr/>
          <p:nvPr>
            <p:custDataLst>
              <p:tags r:id="rId4"/>
            </p:custDataLst>
          </p:nvPr>
        </p:nvSpPr>
        <p:spPr>
          <a:xfrm>
            <a:off x="3317760" y="4147635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Freeform 5"/>
          <p:cNvSpPr/>
          <p:nvPr>
            <p:custDataLst>
              <p:tags r:id="rId5"/>
            </p:custDataLst>
          </p:nvPr>
        </p:nvSpPr>
        <p:spPr>
          <a:xfrm>
            <a:off x="4354560" y="3525490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eform 6"/>
          <p:cNvSpPr/>
          <p:nvPr>
            <p:custDataLst>
              <p:tags r:id="rId6"/>
            </p:custDataLst>
          </p:nvPr>
        </p:nvSpPr>
        <p:spPr>
          <a:xfrm>
            <a:off x="4769280" y="4769781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Freeform 7"/>
          <p:cNvSpPr/>
          <p:nvPr>
            <p:custDataLst>
              <p:tags r:id="rId7"/>
            </p:custDataLst>
          </p:nvPr>
        </p:nvSpPr>
        <p:spPr>
          <a:xfrm>
            <a:off x="6220800" y="5184544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Freeform 8"/>
          <p:cNvSpPr/>
          <p:nvPr>
            <p:custDataLst>
              <p:tags r:id="rId8"/>
            </p:custDataLst>
          </p:nvPr>
        </p:nvSpPr>
        <p:spPr>
          <a:xfrm>
            <a:off x="4561920" y="2695963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Freeform 9"/>
          <p:cNvSpPr/>
          <p:nvPr>
            <p:custDataLst>
              <p:tags r:id="rId9"/>
            </p:custDataLst>
          </p:nvPr>
        </p:nvSpPr>
        <p:spPr>
          <a:xfrm>
            <a:off x="2488319" y="2903345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>
          <a:xfrm>
            <a:off x="3939840" y="2695963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2" name="Freeform 11"/>
          <p:cNvSpPr/>
          <p:nvPr>
            <p:custDataLst>
              <p:tags r:id="rId11"/>
            </p:custDataLst>
          </p:nvPr>
        </p:nvSpPr>
        <p:spPr>
          <a:xfrm>
            <a:off x="4147200" y="2073817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293395" y="1866436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>
            <p:custDataLst>
              <p:tags r:id="rId13"/>
            </p:custDataLst>
          </p:nvPr>
        </p:nvSpPr>
        <p:spPr>
          <a:xfrm>
            <a:off x="5838735" y="3001320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5" name="Freeform 14"/>
          <p:cNvSpPr/>
          <p:nvPr>
            <p:custDataLst>
              <p:tags r:id="rId14"/>
            </p:custDataLst>
          </p:nvPr>
        </p:nvSpPr>
        <p:spPr>
          <a:xfrm rot="1035600">
            <a:off x="4024088" y="745207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16" name="Straight Arrow Connector 15"/>
          <p:cNvCxnSpPr>
            <a:stCxn id="5" idx="8"/>
            <a:endCxn id="4" idx="4"/>
          </p:cNvCxnSpPr>
          <p:nvPr>
            <p:custDataLst>
              <p:tags r:id="rId15"/>
            </p:custDataLst>
          </p:nvPr>
        </p:nvCxnSpPr>
        <p:spPr>
          <a:xfrm flipH="1">
            <a:off x="3317760" y="4562399"/>
            <a:ext cx="20736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Straight Arrow Connector 16"/>
          <p:cNvCxnSpPr>
            <a:stCxn id="6" idx="7"/>
            <a:endCxn id="5" idx="11"/>
          </p:cNvCxnSpPr>
          <p:nvPr>
            <p:custDataLst>
              <p:tags r:id="rId16"/>
            </p:custDataLst>
          </p:nvPr>
        </p:nvCxnSpPr>
        <p:spPr>
          <a:xfrm flipH="1">
            <a:off x="3671751" y="3879518"/>
            <a:ext cx="743539" cy="328853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Straight Arrow Connector 17"/>
          <p:cNvCxnSpPr>
            <a:stCxn id="6" idx="9"/>
            <a:endCxn id="7" idx="5"/>
          </p:cNvCxnSpPr>
          <p:nvPr>
            <p:custDataLst>
              <p:tags r:id="rId17"/>
            </p:custDataLst>
          </p:nvPr>
        </p:nvCxnSpPr>
        <p:spPr>
          <a:xfrm>
            <a:off x="4708550" y="3879518"/>
            <a:ext cx="121459" cy="95099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Straight Arrow Connector 18"/>
          <p:cNvCxnSpPr>
            <a:stCxn id="7" idx="9"/>
            <a:endCxn id="8" idx="5"/>
          </p:cNvCxnSpPr>
          <p:nvPr>
            <p:custDataLst>
              <p:tags r:id="rId18"/>
            </p:custDataLst>
          </p:nvPr>
        </p:nvCxnSpPr>
        <p:spPr>
          <a:xfrm>
            <a:off x="5123271" y="5123808"/>
            <a:ext cx="1158259" cy="12147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Straight Arrow Connector 19"/>
          <p:cNvCxnSpPr>
            <a:stCxn id="9" idx="8"/>
            <a:endCxn id="6" idx="4"/>
          </p:cNvCxnSpPr>
          <p:nvPr>
            <p:custDataLst>
              <p:tags r:id="rId19"/>
            </p:custDataLst>
          </p:nvPr>
        </p:nvCxnSpPr>
        <p:spPr>
          <a:xfrm flipH="1">
            <a:off x="4561920" y="3110726"/>
            <a:ext cx="207360" cy="414764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Straight Arrow Connector 20"/>
          <p:cNvCxnSpPr>
            <a:stCxn id="26" idx="8"/>
            <a:endCxn id="9" idx="4"/>
          </p:cNvCxnSpPr>
          <p:nvPr>
            <p:custDataLst>
              <p:tags r:id="rId20"/>
            </p:custDataLst>
          </p:nvPr>
        </p:nvCxnSpPr>
        <p:spPr>
          <a:xfrm>
            <a:off x="4493019" y="2042068"/>
            <a:ext cx="276261" cy="65389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2" name="Straight Arrow Connector 21"/>
          <p:cNvCxnSpPr>
            <a:stCxn id="12" idx="7"/>
            <a:endCxn id="11" idx="4"/>
          </p:cNvCxnSpPr>
          <p:nvPr>
            <p:custDataLst>
              <p:tags r:id="rId21"/>
            </p:custDataLst>
          </p:nvPr>
        </p:nvCxnSpPr>
        <p:spPr>
          <a:xfrm flipH="1">
            <a:off x="4147200" y="2427845"/>
            <a:ext cx="60729" cy="268118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3" name="Straight Arrow Connector 22"/>
          <p:cNvCxnSpPr>
            <a:stCxn id="11" idx="6"/>
            <a:endCxn id="10" idx="10"/>
          </p:cNvCxnSpPr>
          <p:nvPr>
            <p:custDataLst>
              <p:tags r:id="rId22"/>
            </p:custDataLst>
          </p:nvPr>
        </p:nvCxnSpPr>
        <p:spPr>
          <a:xfrm flipH="1">
            <a:off x="2903039" y="2903345"/>
            <a:ext cx="1036801" cy="20738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4" name="Straight Arrow Connector 23"/>
          <p:cNvCxnSpPr>
            <a:stCxn id="13" idx="9"/>
            <a:endCxn id="14" idx="4"/>
          </p:cNvCxnSpPr>
          <p:nvPr>
            <p:custDataLst>
              <p:tags r:id="rId23"/>
            </p:custDataLst>
          </p:nvPr>
        </p:nvCxnSpPr>
        <p:spPr>
          <a:xfrm>
            <a:off x="5647385" y="2220464"/>
            <a:ext cx="398710" cy="78085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5" name="Straight Arrow Connector 24"/>
          <p:cNvCxnSpPr>
            <a:stCxn id="26" idx="4"/>
            <a:endCxn id="15" idx="8"/>
          </p:cNvCxnSpPr>
          <p:nvPr>
            <p:custDataLst>
              <p:tags r:id="rId24"/>
            </p:custDataLst>
          </p:nvPr>
        </p:nvCxnSpPr>
        <p:spPr>
          <a:xfrm flipH="1" flipV="1">
            <a:off x="4169923" y="1150632"/>
            <a:ext cx="442062" cy="494102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6" name="Freeform 25"/>
          <p:cNvSpPr/>
          <p:nvPr>
            <p:custDataLst>
              <p:tags r:id="rId25"/>
            </p:custDataLst>
          </p:nvPr>
        </p:nvSpPr>
        <p:spPr>
          <a:xfrm rot="1000200">
            <a:off x="4345142" y="1636019"/>
            <a:ext cx="414720" cy="4147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en-US" sz="160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27" name="Straight Arrow Connector 26"/>
          <p:cNvCxnSpPr>
            <a:stCxn id="26" idx="6"/>
            <a:endCxn id="12" idx="4"/>
          </p:cNvCxnSpPr>
          <p:nvPr>
            <p:custDataLst>
              <p:tags r:id="rId26"/>
            </p:custDataLst>
          </p:nvPr>
        </p:nvCxnSpPr>
        <p:spPr>
          <a:xfrm>
            <a:off x="4353856" y="1783912"/>
            <a:ext cx="704" cy="28990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8" name="Straight Arrow Connector 27"/>
          <p:cNvCxnSpPr>
            <a:stCxn id="26" idx="9"/>
            <a:endCxn id="13" idx="6"/>
          </p:cNvCxnSpPr>
          <p:nvPr>
            <p:custDataLst>
              <p:tags r:id="rId27"/>
            </p:custDataLst>
          </p:nvPr>
        </p:nvCxnSpPr>
        <p:spPr>
          <a:xfrm>
            <a:off x="4650908" y="2025951"/>
            <a:ext cx="642487" cy="47867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37532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 descr="A diagram of the parts of speech of a simple sentence.&#10;" title="Sentence diagram"/>
          <p:cNvSpPr/>
          <p:nvPr>
            <p:custDataLst>
              <p:tags r:id="rId1"/>
            </p:custDataLst>
          </p:nvPr>
        </p:nvSpPr>
        <p:spPr>
          <a:xfrm>
            <a:off x="3317760" y="414764"/>
            <a:ext cx="186624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Sentence</a:t>
            </a:r>
          </a:p>
        </p:txBody>
      </p:sp>
      <p:sp>
        <p:nvSpPr>
          <p:cNvPr id="3" name="Freeform 2"/>
          <p:cNvSpPr/>
          <p:nvPr>
            <p:custDataLst>
              <p:tags r:id="rId2"/>
            </p:custDataLst>
          </p:nvPr>
        </p:nvSpPr>
        <p:spPr>
          <a:xfrm>
            <a:off x="1036800" y="1866436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Subject</a:t>
            </a:r>
          </a:p>
        </p:txBody>
      </p:sp>
      <p:sp>
        <p:nvSpPr>
          <p:cNvPr id="4" name="Freeform 3"/>
          <p:cNvSpPr/>
          <p:nvPr>
            <p:custDataLst>
              <p:tags r:id="rId3"/>
            </p:custDataLst>
          </p:nvPr>
        </p:nvSpPr>
        <p:spPr>
          <a:xfrm>
            <a:off x="3110400" y="1866436"/>
            <a:ext cx="228096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Verb Phrase</a:t>
            </a:r>
          </a:p>
        </p:txBody>
      </p:sp>
      <p:sp>
        <p:nvSpPr>
          <p:cNvPr id="5" name="Freeform 4"/>
          <p:cNvSpPr/>
          <p:nvPr>
            <p:custDataLst>
              <p:tags r:id="rId4"/>
            </p:custDataLst>
          </p:nvPr>
        </p:nvSpPr>
        <p:spPr>
          <a:xfrm>
            <a:off x="6013440" y="1866436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Object</a:t>
            </a:r>
          </a:p>
        </p:txBody>
      </p:sp>
      <p:sp>
        <p:nvSpPr>
          <p:cNvPr id="6" name="Freeform 5"/>
          <p:cNvSpPr/>
          <p:nvPr>
            <p:custDataLst>
              <p:tags r:id="rId5"/>
            </p:custDataLst>
          </p:nvPr>
        </p:nvSpPr>
        <p:spPr>
          <a:xfrm>
            <a:off x="1036800" y="5599308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 smtClean="0">
                <a:latin typeface="Arial" pitchFamily="18"/>
                <a:ea typeface="Droid Sans Fallback" pitchFamily="2"/>
                <a:cs typeface="Lohit Hindi" pitchFamily="2"/>
              </a:rPr>
              <a:t>CS106X</a:t>
            </a:r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eform 6"/>
          <p:cNvSpPr/>
          <p:nvPr>
            <p:custDataLst>
              <p:tags r:id="rId6"/>
            </p:custDataLst>
          </p:nvPr>
        </p:nvSpPr>
        <p:spPr>
          <a:xfrm>
            <a:off x="2903041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Adverb</a:t>
            </a:r>
          </a:p>
        </p:txBody>
      </p:sp>
      <p:sp>
        <p:nvSpPr>
          <p:cNvPr id="8" name="Freeform 7"/>
          <p:cNvSpPr/>
          <p:nvPr>
            <p:custDataLst>
              <p:tags r:id="rId7"/>
            </p:custDataLst>
          </p:nvPr>
        </p:nvSpPr>
        <p:spPr>
          <a:xfrm>
            <a:off x="4354560" y="3732872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Verb</a:t>
            </a:r>
          </a:p>
        </p:txBody>
      </p:sp>
      <p:sp>
        <p:nvSpPr>
          <p:cNvPr id="9" name="Freeform 8"/>
          <p:cNvSpPr/>
          <p:nvPr>
            <p:custDataLst>
              <p:tags r:id="rId8"/>
            </p:custDataLst>
          </p:nvPr>
        </p:nvSpPr>
        <p:spPr>
          <a:xfrm>
            <a:off x="5598721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Possessive</a:t>
            </a:r>
          </a:p>
        </p:txBody>
      </p:sp>
      <p:sp>
        <p:nvSpPr>
          <p:cNvPr id="10" name="Freeform 9"/>
          <p:cNvSpPr/>
          <p:nvPr>
            <p:custDataLst>
              <p:tags r:id="rId9"/>
            </p:custDataLst>
          </p:nvPr>
        </p:nvSpPr>
        <p:spPr>
          <a:xfrm>
            <a:off x="7050240" y="3732872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Noun</a:t>
            </a: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>
          <a:xfrm>
            <a:off x="2903041" y="5599308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totally</a:t>
            </a:r>
          </a:p>
        </p:txBody>
      </p:sp>
      <p:sp>
        <p:nvSpPr>
          <p:cNvPr id="12" name="Freeform 11"/>
          <p:cNvSpPr/>
          <p:nvPr>
            <p:custDataLst>
              <p:tags r:id="rId11"/>
            </p:custDataLst>
          </p:nvPr>
        </p:nvSpPr>
        <p:spPr>
          <a:xfrm>
            <a:off x="4354560" y="5599308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rocks</a:t>
            </a:r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598721" y="5599308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my</a:t>
            </a:r>
          </a:p>
        </p:txBody>
      </p:sp>
      <p:sp>
        <p:nvSpPr>
          <p:cNvPr id="14" name="Freeform 13"/>
          <p:cNvSpPr/>
          <p:nvPr>
            <p:custDataLst>
              <p:tags r:id="rId13"/>
            </p:custDataLst>
          </p:nvPr>
        </p:nvSpPr>
        <p:spPr>
          <a:xfrm>
            <a:off x="7050240" y="5599308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socks</a:t>
            </a:r>
          </a:p>
        </p:txBody>
      </p:sp>
      <p:cxnSp>
        <p:nvCxnSpPr>
          <p:cNvPr id="15" name="Straight Arrow Connector 14"/>
          <p:cNvCxnSpPr>
            <a:stCxn id="3" idx="2"/>
            <a:endCxn id="27" idx="0"/>
          </p:cNvCxnSpPr>
          <p:nvPr>
            <p:custDataLst>
              <p:tags r:id="rId14"/>
            </p:custDataLst>
          </p:nvPr>
        </p:nvCxnSpPr>
        <p:spPr>
          <a:xfrm flipH="1">
            <a:off x="1866240" y="2695963"/>
            <a:ext cx="1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6" name="Straight Arrow Connector 15"/>
          <p:cNvCxnSpPr>
            <a:stCxn id="7" idx="2"/>
            <a:endCxn id="11" idx="0"/>
          </p:cNvCxnSpPr>
          <p:nvPr>
            <p:custDataLst>
              <p:tags r:id="rId15"/>
            </p:custDataLst>
          </p:nvPr>
        </p:nvCxnSpPr>
        <p:spPr>
          <a:xfrm>
            <a:off x="352512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Straight Arrow Connector 16"/>
          <p:cNvCxnSpPr>
            <a:stCxn id="8" idx="2"/>
            <a:endCxn id="12" idx="0"/>
          </p:cNvCxnSpPr>
          <p:nvPr>
            <p:custDataLst>
              <p:tags r:id="rId16"/>
            </p:custDataLst>
          </p:nvPr>
        </p:nvCxnSpPr>
        <p:spPr>
          <a:xfrm>
            <a:off x="487296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Straight Arrow Connector 17"/>
          <p:cNvCxnSpPr>
            <a:endCxn id="13" idx="0"/>
          </p:cNvCxnSpPr>
          <p:nvPr>
            <p:custDataLst>
              <p:tags r:id="rId17"/>
            </p:custDataLst>
          </p:nvPr>
        </p:nvCxnSpPr>
        <p:spPr>
          <a:xfrm>
            <a:off x="622080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Straight Arrow Connector 18"/>
          <p:cNvCxnSpPr>
            <a:stCxn id="10" idx="2"/>
            <a:endCxn id="14" idx="0"/>
          </p:cNvCxnSpPr>
          <p:nvPr>
            <p:custDataLst>
              <p:tags r:id="rId18"/>
            </p:custDataLst>
          </p:nvPr>
        </p:nvCxnSpPr>
        <p:spPr>
          <a:xfrm>
            <a:off x="756864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Straight Arrow Connector 19"/>
          <p:cNvCxnSpPr>
            <a:stCxn id="4" idx="2"/>
            <a:endCxn id="7" idx="0"/>
          </p:cNvCxnSpPr>
          <p:nvPr>
            <p:custDataLst>
              <p:tags r:id="rId19"/>
            </p:custDataLst>
          </p:nvPr>
        </p:nvCxnSpPr>
        <p:spPr>
          <a:xfrm flipH="1">
            <a:off x="3525120" y="2695963"/>
            <a:ext cx="72576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Straight Arrow Connector 20"/>
          <p:cNvCxnSpPr>
            <a:stCxn id="4" idx="2"/>
            <a:endCxn id="8" idx="0"/>
          </p:cNvCxnSpPr>
          <p:nvPr>
            <p:custDataLst>
              <p:tags r:id="rId20"/>
            </p:custDataLst>
          </p:nvPr>
        </p:nvCxnSpPr>
        <p:spPr>
          <a:xfrm>
            <a:off x="4250880" y="2695963"/>
            <a:ext cx="62208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2" name="Straight Arrow Connector 21"/>
          <p:cNvCxnSpPr>
            <a:stCxn id="5" idx="2"/>
            <a:endCxn id="9" idx="0"/>
          </p:cNvCxnSpPr>
          <p:nvPr>
            <p:custDataLst>
              <p:tags r:id="rId21"/>
            </p:custDataLst>
          </p:nvPr>
        </p:nvCxnSpPr>
        <p:spPr>
          <a:xfrm flipH="1">
            <a:off x="6220800" y="2695963"/>
            <a:ext cx="62208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3" name="Straight Arrow Connector 22"/>
          <p:cNvCxnSpPr>
            <a:stCxn id="5" idx="2"/>
            <a:endCxn id="10" idx="0"/>
          </p:cNvCxnSpPr>
          <p:nvPr>
            <p:custDataLst>
              <p:tags r:id="rId22"/>
            </p:custDataLst>
          </p:nvPr>
        </p:nvCxnSpPr>
        <p:spPr>
          <a:xfrm>
            <a:off x="6842880" y="2695963"/>
            <a:ext cx="72576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4" name="Straight Arrow Connector 23"/>
          <p:cNvCxnSpPr>
            <a:stCxn id="2" idx="2"/>
            <a:endCxn id="3" idx="0"/>
          </p:cNvCxnSpPr>
          <p:nvPr>
            <p:custDataLst>
              <p:tags r:id="rId23"/>
            </p:custDataLst>
          </p:nvPr>
        </p:nvCxnSpPr>
        <p:spPr>
          <a:xfrm flipH="1">
            <a:off x="1866240" y="1244291"/>
            <a:ext cx="2384640" cy="62214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5" name="Straight Arrow Connector 24"/>
          <p:cNvCxnSpPr>
            <a:stCxn id="2" idx="2"/>
          </p:cNvCxnSpPr>
          <p:nvPr>
            <p:custDataLst>
              <p:tags r:id="rId24"/>
            </p:custDataLst>
          </p:nvPr>
        </p:nvCxnSpPr>
        <p:spPr>
          <a:xfrm>
            <a:off x="4250717" y="1244290"/>
            <a:ext cx="0" cy="62214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6" name="Straight Arrow Connector 25"/>
          <p:cNvCxnSpPr>
            <a:stCxn id="2" idx="2"/>
            <a:endCxn id="5" idx="0"/>
          </p:cNvCxnSpPr>
          <p:nvPr>
            <p:custDataLst>
              <p:tags r:id="rId25"/>
            </p:custDataLst>
          </p:nvPr>
        </p:nvCxnSpPr>
        <p:spPr>
          <a:xfrm>
            <a:off x="4250880" y="1244291"/>
            <a:ext cx="2592000" cy="62214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7" name="Freeform 26"/>
          <p:cNvSpPr/>
          <p:nvPr>
            <p:custDataLst>
              <p:tags r:id="rId26"/>
            </p:custDataLst>
          </p:nvPr>
        </p:nvSpPr>
        <p:spPr>
          <a:xfrm>
            <a:off x="1244160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chemeClr val="accent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Noun</a:t>
            </a:r>
          </a:p>
        </p:txBody>
      </p:sp>
      <p:cxnSp>
        <p:nvCxnSpPr>
          <p:cNvPr id="28" name="Straight Arrow Connector 27"/>
          <p:cNvCxnSpPr>
            <a:stCxn id="27" idx="2"/>
            <a:endCxn id="6" idx="0"/>
          </p:cNvCxnSpPr>
          <p:nvPr>
            <p:custDataLst>
              <p:tags r:id="rId27"/>
            </p:custDataLst>
          </p:nvPr>
        </p:nvCxnSpPr>
        <p:spPr>
          <a:xfrm>
            <a:off x="1866240" y="4562399"/>
            <a:ext cx="1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9868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 descr="The part of speech labels have been removed, revealing simply the hierarchical nature of the sentence structure." title="Abstracted Sentence Diagram"/>
          <p:cNvSpPr/>
          <p:nvPr>
            <p:custDataLst>
              <p:tags r:id="rId1"/>
            </p:custDataLst>
          </p:nvPr>
        </p:nvSpPr>
        <p:spPr>
          <a:xfrm>
            <a:off x="3317760" y="414764"/>
            <a:ext cx="186624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3" name="Freeform 2"/>
          <p:cNvSpPr/>
          <p:nvPr>
            <p:custDataLst>
              <p:tags r:id="rId2"/>
            </p:custDataLst>
          </p:nvPr>
        </p:nvSpPr>
        <p:spPr>
          <a:xfrm>
            <a:off x="1036800" y="1866436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4" name="Freeform 3"/>
          <p:cNvSpPr/>
          <p:nvPr>
            <p:custDataLst>
              <p:tags r:id="rId3"/>
            </p:custDataLst>
          </p:nvPr>
        </p:nvSpPr>
        <p:spPr>
          <a:xfrm>
            <a:off x="3110400" y="1866436"/>
            <a:ext cx="228096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5" name="Freeform 4"/>
          <p:cNvSpPr/>
          <p:nvPr>
            <p:custDataLst>
              <p:tags r:id="rId4"/>
            </p:custDataLst>
          </p:nvPr>
        </p:nvSpPr>
        <p:spPr>
          <a:xfrm>
            <a:off x="6013440" y="1866436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Freeform 5"/>
          <p:cNvSpPr/>
          <p:nvPr>
            <p:custDataLst>
              <p:tags r:id="rId5"/>
            </p:custDataLst>
          </p:nvPr>
        </p:nvSpPr>
        <p:spPr>
          <a:xfrm>
            <a:off x="1036800" y="5599308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 smtClean="0">
                <a:latin typeface="Arial" pitchFamily="18"/>
                <a:ea typeface="Droid Sans Fallback" pitchFamily="2"/>
                <a:cs typeface="Lohit Hindi" pitchFamily="2"/>
              </a:rPr>
              <a:t>CS106X</a:t>
            </a:r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7" name="Freeform 6"/>
          <p:cNvSpPr/>
          <p:nvPr>
            <p:custDataLst>
              <p:tags r:id="rId6"/>
            </p:custDataLst>
          </p:nvPr>
        </p:nvSpPr>
        <p:spPr>
          <a:xfrm>
            <a:off x="2903041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8" name="Freeform 7"/>
          <p:cNvSpPr/>
          <p:nvPr>
            <p:custDataLst>
              <p:tags r:id="rId7"/>
            </p:custDataLst>
          </p:nvPr>
        </p:nvSpPr>
        <p:spPr>
          <a:xfrm>
            <a:off x="4354560" y="3732872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9" name="Freeform 8"/>
          <p:cNvSpPr/>
          <p:nvPr>
            <p:custDataLst>
              <p:tags r:id="rId8"/>
            </p:custDataLst>
          </p:nvPr>
        </p:nvSpPr>
        <p:spPr>
          <a:xfrm>
            <a:off x="5598721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16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0" name="Freeform 9"/>
          <p:cNvSpPr/>
          <p:nvPr>
            <p:custDataLst>
              <p:tags r:id="rId9"/>
            </p:custDataLst>
          </p:nvPr>
        </p:nvSpPr>
        <p:spPr>
          <a:xfrm>
            <a:off x="7050240" y="3732872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>
          <a:xfrm>
            <a:off x="2903041" y="5599308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totally</a:t>
            </a:r>
          </a:p>
        </p:txBody>
      </p:sp>
      <p:sp>
        <p:nvSpPr>
          <p:cNvPr id="12" name="Freeform 11"/>
          <p:cNvSpPr/>
          <p:nvPr>
            <p:custDataLst>
              <p:tags r:id="rId11"/>
            </p:custDataLst>
          </p:nvPr>
        </p:nvSpPr>
        <p:spPr>
          <a:xfrm>
            <a:off x="4354560" y="5599308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 dirty="0">
                <a:latin typeface="Arial" pitchFamily="18"/>
                <a:ea typeface="Droid Sans Fallback" pitchFamily="2"/>
                <a:cs typeface="Lohit Hindi" pitchFamily="2"/>
              </a:rPr>
              <a:t>rocks</a:t>
            </a:r>
          </a:p>
        </p:txBody>
      </p:sp>
      <p:sp>
        <p:nvSpPr>
          <p:cNvPr id="13" name="Freeform 12"/>
          <p:cNvSpPr/>
          <p:nvPr>
            <p:custDataLst>
              <p:tags r:id="rId12"/>
            </p:custDataLst>
          </p:nvPr>
        </p:nvSpPr>
        <p:spPr>
          <a:xfrm>
            <a:off x="5598721" y="5599308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my</a:t>
            </a:r>
          </a:p>
        </p:txBody>
      </p:sp>
      <p:sp>
        <p:nvSpPr>
          <p:cNvPr id="14" name="Freeform 13"/>
          <p:cNvSpPr/>
          <p:nvPr>
            <p:custDataLst>
              <p:tags r:id="rId13"/>
            </p:custDataLst>
          </p:nvPr>
        </p:nvSpPr>
        <p:spPr>
          <a:xfrm>
            <a:off x="7050240" y="5599308"/>
            <a:ext cx="103680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en-US" sz="2400">
                <a:latin typeface="Arial" pitchFamily="18"/>
                <a:ea typeface="Droid Sans Fallback" pitchFamily="2"/>
                <a:cs typeface="Lohit Hindi" pitchFamily="2"/>
              </a:rPr>
              <a:t>socks</a:t>
            </a:r>
          </a:p>
        </p:txBody>
      </p:sp>
      <p:cxnSp>
        <p:nvCxnSpPr>
          <p:cNvPr id="15" name="Straight Arrow Connector 14"/>
          <p:cNvCxnSpPr>
            <a:stCxn id="3" idx="2"/>
            <a:endCxn id="27" idx="0"/>
          </p:cNvCxnSpPr>
          <p:nvPr>
            <p:custDataLst>
              <p:tags r:id="rId14"/>
            </p:custDataLst>
          </p:nvPr>
        </p:nvCxnSpPr>
        <p:spPr>
          <a:xfrm flipH="1">
            <a:off x="1866240" y="2695963"/>
            <a:ext cx="1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6" name="Straight Arrow Connector 15"/>
          <p:cNvCxnSpPr>
            <a:stCxn id="7" idx="2"/>
            <a:endCxn id="11" idx="0"/>
          </p:cNvCxnSpPr>
          <p:nvPr>
            <p:custDataLst>
              <p:tags r:id="rId15"/>
            </p:custDataLst>
          </p:nvPr>
        </p:nvCxnSpPr>
        <p:spPr>
          <a:xfrm>
            <a:off x="352512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7" name="Straight Arrow Connector 16"/>
          <p:cNvCxnSpPr>
            <a:stCxn id="8" idx="2"/>
            <a:endCxn id="12" idx="0"/>
          </p:cNvCxnSpPr>
          <p:nvPr>
            <p:custDataLst>
              <p:tags r:id="rId16"/>
            </p:custDataLst>
          </p:nvPr>
        </p:nvCxnSpPr>
        <p:spPr>
          <a:xfrm>
            <a:off x="487296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8" name="Straight Arrow Connector 17"/>
          <p:cNvCxnSpPr>
            <a:endCxn id="13" idx="0"/>
          </p:cNvCxnSpPr>
          <p:nvPr>
            <p:custDataLst>
              <p:tags r:id="rId17"/>
            </p:custDataLst>
          </p:nvPr>
        </p:nvCxnSpPr>
        <p:spPr>
          <a:xfrm>
            <a:off x="622080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9" name="Straight Arrow Connector 18"/>
          <p:cNvCxnSpPr>
            <a:stCxn id="10" idx="2"/>
            <a:endCxn id="14" idx="0"/>
          </p:cNvCxnSpPr>
          <p:nvPr>
            <p:custDataLst>
              <p:tags r:id="rId18"/>
            </p:custDataLst>
          </p:nvPr>
        </p:nvCxnSpPr>
        <p:spPr>
          <a:xfrm>
            <a:off x="7568640" y="4562399"/>
            <a:ext cx="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0" name="Straight Arrow Connector 19"/>
          <p:cNvCxnSpPr>
            <a:stCxn id="4" idx="2"/>
            <a:endCxn id="7" idx="0"/>
          </p:cNvCxnSpPr>
          <p:nvPr>
            <p:custDataLst>
              <p:tags r:id="rId19"/>
            </p:custDataLst>
          </p:nvPr>
        </p:nvCxnSpPr>
        <p:spPr>
          <a:xfrm flipH="1">
            <a:off x="3525120" y="2695963"/>
            <a:ext cx="72576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1" name="Straight Arrow Connector 20"/>
          <p:cNvCxnSpPr>
            <a:stCxn id="4" idx="2"/>
            <a:endCxn id="8" idx="0"/>
          </p:cNvCxnSpPr>
          <p:nvPr>
            <p:custDataLst>
              <p:tags r:id="rId20"/>
            </p:custDataLst>
          </p:nvPr>
        </p:nvCxnSpPr>
        <p:spPr>
          <a:xfrm>
            <a:off x="4250880" y="2695963"/>
            <a:ext cx="62208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2" name="Straight Arrow Connector 21"/>
          <p:cNvCxnSpPr>
            <a:stCxn id="5" idx="2"/>
            <a:endCxn id="9" idx="0"/>
          </p:cNvCxnSpPr>
          <p:nvPr>
            <p:custDataLst>
              <p:tags r:id="rId21"/>
            </p:custDataLst>
          </p:nvPr>
        </p:nvCxnSpPr>
        <p:spPr>
          <a:xfrm flipH="1">
            <a:off x="6220800" y="2695963"/>
            <a:ext cx="62208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3" name="Straight Arrow Connector 22"/>
          <p:cNvCxnSpPr>
            <a:stCxn id="5" idx="2"/>
            <a:endCxn id="10" idx="0"/>
          </p:cNvCxnSpPr>
          <p:nvPr>
            <p:custDataLst>
              <p:tags r:id="rId22"/>
            </p:custDataLst>
          </p:nvPr>
        </p:nvCxnSpPr>
        <p:spPr>
          <a:xfrm>
            <a:off x="6842880" y="2695963"/>
            <a:ext cx="725760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4" name="Straight Arrow Connector 23"/>
          <p:cNvCxnSpPr>
            <a:stCxn id="2" idx="2"/>
            <a:endCxn id="3" idx="0"/>
          </p:cNvCxnSpPr>
          <p:nvPr>
            <p:custDataLst>
              <p:tags r:id="rId23"/>
            </p:custDataLst>
          </p:nvPr>
        </p:nvCxnSpPr>
        <p:spPr>
          <a:xfrm flipH="1">
            <a:off x="1866240" y="1244291"/>
            <a:ext cx="2384640" cy="62214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5" name="Straight Arrow Connector 24"/>
          <p:cNvCxnSpPr>
            <a:stCxn id="2" idx="2"/>
          </p:cNvCxnSpPr>
          <p:nvPr>
            <p:custDataLst>
              <p:tags r:id="rId24"/>
            </p:custDataLst>
          </p:nvPr>
        </p:nvCxnSpPr>
        <p:spPr>
          <a:xfrm>
            <a:off x="4250717" y="1244290"/>
            <a:ext cx="0" cy="622146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26" name="Straight Arrow Connector 25"/>
          <p:cNvCxnSpPr>
            <a:stCxn id="2" idx="2"/>
            <a:endCxn id="5" idx="0"/>
          </p:cNvCxnSpPr>
          <p:nvPr>
            <p:custDataLst>
              <p:tags r:id="rId25"/>
            </p:custDataLst>
          </p:nvPr>
        </p:nvCxnSpPr>
        <p:spPr>
          <a:xfrm>
            <a:off x="4250880" y="1244291"/>
            <a:ext cx="2592000" cy="622145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27" name="Freeform 26"/>
          <p:cNvSpPr/>
          <p:nvPr>
            <p:custDataLst>
              <p:tags r:id="rId26"/>
            </p:custDataLst>
          </p:nvPr>
        </p:nvSpPr>
        <p:spPr>
          <a:xfrm>
            <a:off x="1244160" y="3732872"/>
            <a:ext cx="1244159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endParaRPr lang="en-US" sz="2400" dirty="0">
              <a:latin typeface="Arial" pitchFamily="18"/>
              <a:ea typeface="Droid Sans Fallback" pitchFamily="2"/>
              <a:cs typeface="Lohit Hindi" pitchFamily="2"/>
            </a:endParaRPr>
          </a:p>
        </p:txBody>
      </p:sp>
      <p:cxnSp>
        <p:nvCxnSpPr>
          <p:cNvPr id="28" name="Straight Arrow Connector 27"/>
          <p:cNvCxnSpPr>
            <a:stCxn id="27" idx="2"/>
            <a:endCxn id="6" idx="0"/>
          </p:cNvCxnSpPr>
          <p:nvPr>
            <p:custDataLst>
              <p:tags r:id="rId27"/>
            </p:custDataLst>
          </p:nvPr>
        </p:nvCxnSpPr>
        <p:spPr>
          <a:xfrm>
            <a:off x="1866240" y="4562399"/>
            <a:ext cx="1" cy="1036909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9025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subTitle" idx="4294967295"/>
            <p:custDataLst>
              <p:tags r:id="rId1"/>
            </p:custDataLst>
          </p:nvPr>
        </p:nvSpPr>
        <p:spPr>
          <a:xfrm>
            <a:off x="0" y="273050"/>
            <a:ext cx="8228013" cy="5857875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Building a vocabulary of </a:t>
            </a:r>
            <a:r>
              <a:rPr lang="en-US" b="1" dirty="0">
                <a:solidFill>
                  <a:srgbClr val="0000FF"/>
                </a:solidFill>
              </a:rPr>
              <a:t>abstractions</a:t>
            </a:r>
          </a:p>
          <a:p>
            <a:pPr marL="0" indent="0" algn="ctr">
              <a:buNone/>
            </a:pPr>
            <a:r>
              <a:rPr lang="en-US" dirty="0"/>
              <a:t>      makes it possible to represent and solve </a:t>
            </a:r>
            <a:r>
              <a:rPr lang="en-US" dirty="0" smtClean="0"/>
              <a:t>a huge variety of problems using known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"/>
            <a:ext cx="8001000" cy="1143000"/>
          </a:xfrm>
        </p:spPr>
        <p:txBody>
          <a:bodyPr/>
          <a:lstStyle/>
          <a:p>
            <a:r>
              <a:rPr lang="en-US" dirty="0" smtClean="0"/>
              <a:t>A first C++ program (ERROR)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0" y="1787722"/>
            <a:ext cx="6172200" cy="46892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"|-5| = "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(-5)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if (n&lt;0){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return -n;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n;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6705600" y="4648200"/>
            <a:ext cx="213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You don’t know what automata is, do you? SOON!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28600" y="1787722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firstprogram.cpp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8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Course structure and procedures: </a:t>
            </a:r>
          </a:p>
          <a:p>
            <a:pPr lvl="1"/>
            <a:r>
              <a:rPr lang="en-US" dirty="0"/>
              <a:t>Your </a:t>
            </a:r>
            <a:r>
              <a:rPr lang="en-US" dirty="0" smtClean="0"/>
              <a:t>Grade</a:t>
            </a:r>
          </a:p>
          <a:p>
            <a:pPr lvl="1"/>
            <a:r>
              <a:rPr lang="en-US" dirty="0" smtClean="0"/>
              <a:t>My role</a:t>
            </a:r>
          </a:p>
          <a:p>
            <a:pPr lvl="1"/>
            <a:r>
              <a:rPr lang="en-US" dirty="0" smtClean="0"/>
              <a:t>Your role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What is this class? </a:t>
            </a:r>
            <a:r>
              <a:rPr lang="en-US" dirty="0"/>
              <a:t>W</a:t>
            </a:r>
            <a:r>
              <a:rPr lang="en-US" dirty="0" smtClean="0"/>
              <a:t>hat do we mean by “abstractions”?</a:t>
            </a:r>
          </a:p>
          <a:p>
            <a:pPr marL="68580" indent="0">
              <a:buNone/>
            </a:pPr>
            <a:r>
              <a:rPr lang="en-US" dirty="0" smtClean="0"/>
              <a:t>Next lecture:</a:t>
            </a:r>
          </a:p>
          <a:p>
            <a:pPr lvl="1"/>
            <a:r>
              <a:rPr lang="en-US" dirty="0" smtClean="0"/>
              <a:t>Introduce the C++ language from the Java programmer’s perspective</a:t>
            </a:r>
          </a:p>
          <a:p>
            <a:pPr lvl="2"/>
            <a:r>
              <a:rPr lang="en-US" dirty="0" smtClean="0"/>
              <a:t>(But it’s ok if you are not a Java programmer)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1"/>
            <a:ext cx="8001000" cy="1142120"/>
          </a:xfrm>
        </p:spPr>
        <p:txBody>
          <a:bodyPr/>
          <a:lstStyle/>
          <a:p>
            <a:r>
              <a:rPr lang="en-US" dirty="0" smtClean="0"/>
              <a:t>A first C++ program (FIXED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95774" y="1447800"/>
            <a:ext cx="6038626" cy="4955977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if (n&lt;0){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return -n;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n;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"|-5| = "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(-5)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6705600" y="4648200"/>
            <a:ext cx="213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You don’t know what automata is, do you? SOON!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685800" y="1825823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firstprogram.cpp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9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dirty="0" smtClean="0"/>
              <a:t>A first C++ program (FIXED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743200" y="1295400"/>
            <a:ext cx="5638800" cy="5562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n);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"|-5| = "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(-5)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absoluteValue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if (n&lt;0){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  return -n;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n;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>
          <a:xfrm>
            <a:off x="6705600" y="4648200"/>
            <a:ext cx="21336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You don’t know what automata is, do you? SOON!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685800" y="1825823"/>
            <a:ext cx="1628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  <a:cs typeface="Courier New" panose="02070309020205020404" pitchFamily="49" charset="0"/>
              </a:rPr>
              <a:t>firstprogram.cpp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10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Question: </a:t>
            </a:r>
            <a:r>
              <a:rPr lang="en-US" dirty="0"/>
              <a:t>Why </a:t>
            </a:r>
            <a:r>
              <a:rPr lang="en-US" dirty="0" smtClean="0"/>
              <a:t>does C</a:t>
            </a:r>
            <a:r>
              <a:rPr lang="en-US" dirty="0"/>
              <a:t>++ </a:t>
            </a:r>
            <a:r>
              <a:rPr lang="en-US" dirty="0" smtClean="0"/>
              <a:t>have the </a:t>
            </a:r>
            <a:r>
              <a:rPr lang="en-US" dirty="0"/>
              <a:t>function prototype syntax?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323652"/>
            <a:ext cx="7262308" cy="39247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other words, why not just have a rule that you must set up the ordering so you define your functions before using them, as in the “FIXED 1” example?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C++ could have done that, but such a rule would be cumbersome.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C++ could have done that, but good programming practice dictates “top-down” approach that logically puts main() first and helper functions it calls to follow.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C++ couldn’t have done that—sometimes there is no way to order the functions so that all functions are defined before being used.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dirty="0" smtClean="0"/>
              <a:t>All/none/more than 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Question: Why does C++ have the function prototype syntax?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rationales behind choices (A) and (B) (previous slide) are correct</a:t>
            </a:r>
          </a:p>
          <a:p>
            <a:pPr lvl="1"/>
            <a:r>
              <a:rPr lang="en-US" dirty="0" smtClean="0"/>
              <a:t>May or may not have been enough to compel the language designers to introduce the function prototype feature</a:t>
            </a:r>
          </a:p>
          <a:p>
            <a:r>
              <a:rPr lang="en-US" dirty="0" smtClean="0"/>
              <a:t>(C) is true—there are cases where you simply cannot rearrange the ordering of functions to avoid all cases of use before definition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mutual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5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Mutual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676400"/>
            <a:ext cx="8077200" cy="45720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#include&lt;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simpio.h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console.h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 go(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stanford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main(){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 =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getInteger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("Enter a number of times to repeat: ");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go(n);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 go(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if (n =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0)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return;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"Go!"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stanford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(n-1);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stanford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&lt;&lt; "Stanford!" &lt;&lt; </a:t>
            </a:r>
            <a:r>
              <a:rPr lang="en-US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go(n);</a:t>
            </a:r>
          </a:p>
          <a:p>
            <a:pPr marL="0" indent="0">
              <a:buNone/>
            </a:pP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flipH="1" flipV="1">
            <a:off x="4267200" y="1524000"/>
            <a:ext cx="7620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The Basics: Your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0600" y="1752600"/>
            <a:ext cx="7162800" cy="4319451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% Class participation</a:t>
            </a:r>
          </a:p>
          <a:p>
            <a:r>
              <a:rPr lang="en-US" dirty="0" smtClean="0">
                <a:sym typeface="Wingdings" pitchFamily="2" charset="2"/>
              </a:rPr>
              <a:t>4% Section participation</a:t>
            </a:r>
          </a:p>
          <a:p>
            <a:r>
              <a:rPr lang="en-US" dirty="0" smtClean="0">
                <a:sym typeface="Wingdings" pitchFamily="2" charset="2"/>
              </a:rPr>
              <a:t>20% Midterm</a:t>
            </a:r>
          </a:p>
          <a:p>
            <a:r>
              <a:rPr lang="en-US" dirty="0" smtClean="0">
                <a:sym typeface="Wingdings" pitchFamily="2" charset="2"/>
              </a:rPr>
              <a:t>30% Final</a:t>
            </a:r>
          </a:p>
          <a:p>
            <a:r>
              <a:rPr lang="en-US" dirty="0" smtClean="0">
                <a:sym typeface="Wingdings" pitchFamily="2" charset="2"/>
              </a:rPr>
              <a:t>42% Programming assignments (6% each)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490" y="762000"/>
            <a:ext cx="7024744" cy="1143000"/>
          </a:xfrm>
        </p:spPr>
        <p:txBody>
          <a:bodyPr/>
          <a:lstStyle/>
          <a:p>
            <a:r>
              <a:rPr lang="en-US" dirty="0" smtClean="0"/>
              <a:t>What do I do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3492" y="2057400"/>
            <a:ext cx="6957508" cy="3886200"/>
          </a:xfrm>
        </p:spPr>
        <p:txBody>
          <a:bodyPr>
            <a:normAutofit/>
          </a:bodyPr>
          <a:lstStyle/>
          <a:p>
            <a:r>
              <a:rPr lang="en-US" i="1" dirty="0" smtClean="0"/>
              <a:t>Think of me as your tutor</a:t>
            </a:r>
          </a:p>
          <a:p>
            <a:r>
              <a:rPr lang="en-US" i="1" dirty="0" smtClean="0"/>
              <a:t>That means that what I do is:</a:t>
            </a:r>
          </a:p>
          <a:p>
            <a:pPr lvl="1"/>
            <a:r>
              <a:rPr lang="en-US" dirty="0"/>
              <a:t>Be your guide in inducing </a:t>
            </a:r>
            <a:r>
              <a:rPr lang="en-US" sz="2600" b="1" dirty="0">
                <a:solidFill>
                  <a:schemeClr val="accent5"/>
                </a:solidFill>
              </a:rPr>
              <a:t>you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to explore </a:t>
            </a:r>
            <a:r>
              <a:rPr lang="en-US" dirty="0" smtClean="0"/>
              <a:t>concepts </a:t>
            </a:r>
            <a:endParaRPr lang="en-US" dirty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situations and pose </a:t>
            </a:r>
            <a:r>
              <a:rPr lang="en-US" dirty="0" smtClean="0"/>
              <a:t>puzzles that </a:t>
            </a:r>
            <a:r>
              <a:rPr lang="en-US" dirty="0"/>
              <a:t>set the scene for </a:t>
            </a:r>
            <a:r>
              <a:rPr lang="en-US" sz="2600" b="1" dirty="0">
                <a:solidFill>
                  <a:schemeClr val="accent5"/>
                </a:solidFill>
              </a:rPr>
              <a:t>your</a:t>
            </a:r>
            <a:r>
              <a:rPr lang="en-US" sz="2600" dirty="0">
                <a:solidFill>
                  <a:schemeClr val="accent5"/>
                </a:solidFill>
              </a:rPr>
              <a:t> </a:t>
            </a:r>
            <a:r>
              <a:rPr lang="en-US" dirty="0"/>
              <a:t>exploration</a:t>
            </a:r>
          </a:p>
          <a:p>
            <a:pPr lvl="1"/>
            <a:r>
              <a:rPr lang="en-US" dirty="0"/>
              <a:t>Answer </a:t>
            </a:r>
            <a:r>
              <a:rPr lang="en-US" sz="2600" b="1" dirty="0">
                <a:solidFill>
                  <a:schemeClr val="accent5"/>
                </a:solidFill>
              </a:rPr>
              <a:t>your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questions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Not</a:t>
            </a:r>
            <a:r>
              <a:rPr lang="en-US" i="1" dirty="0"/>
              <a:t> </a:t>
            </a:r>
            <a:r>
              <a:rPr lang="en-US" dirty="0"/>
              <a:t>spend lecture reading the textbook to you with slightly different words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What do you do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7526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(Before class, you prepare yourself by reading the textbook/handouts)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I ask a question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What do you do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7526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(Before class, you prepare yourself by reading the textbook/handouts)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I ask a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first answer it by yourself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What do you do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7526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(Before class, you prepare yourself by reading the textbook/handouts)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I ask a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first answer it by yourself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discuss in assigned groups of 3-4 students</a:t>
            </a:r>
            <a:endParaRPr lang="en-US" dirty="0"/>
          </a:p>
          <a:p>
            <a:pPr marL="914400" lvl="1" indent="-514350"/>
            <a:r>
              <a:rPr lang="en-US" dirty="0" smtClean="0">
                <a:solidFill>
                  <a:schemeClr val="accent5"/>
                </a:solidFill>
              </a:rPr>
              <a:t>Like a jury, you must come to a unanimous decision</a:t>
            </a:r>
          </a:p>
          <a:p>
            <a:pPr marL="914400" lvl="1" indent="-514350"/>
            <a:r>
              <a:rPr lang="en-US" dirty="0" smtClean="0"/>
              <a:t>Answer the question a second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What do you do in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7526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(Before class, you prepare yourself by reading the textbook/handouts)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5"/>
                </a:solidFill>
              </a:rPr>
              <a:t>I ask a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first answer it by yourself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discuss in assigned groups of 3-4 students</a:t>
            </a:r>
            <a:endParaRPr lang="en-US" dirty="0"/>
          </a:p>
          <a:p>
            <a:pPr marL="914400" lvl="1" indent="-514350"/>
            <a:r>
              <a:rPr lang="en-US" dirty="0" smtClean="0">
                <a:solidFill>
                  <a:schemeClr val="accent5"/>
                </a:solidFill>
              </a:rPr>
              <a:t>Like a jury, you must come to a unanimous decision</a:t>
            </a:r>
          </a:p>
          <a:p>
            <a:pPr marL="914400" lvl="1" indent="-514350"/>
            <a:r>
              <a:rPr lang="en-US" dirty="0" smtClean="0"/>
              <a:t>Answer the question a second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will ask groups to share their insights, and I will provide additional clarification as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5638800" y="2895600"/>
            <a:ext cx="3200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ideas, not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5523" y="1066800"/>
            <a:ext cx="796507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FAQ: “But Professor Lee, wouldn’t it be more </a:t>
            </a:r>
            <a:r>
              <a:rPr lang="en-US" sz="3200" i="1" dirty="0" smtClean="0"/>
              <a:t>efficient</a:t>
            </a:r>
            <a:r>
              <a:rPr lang="en-US" sz="3200" dirty="0" smtClean="0"/>
              <a:t> if you just taught us the right answer to begin with?”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2389094"/>
            <a:ext cx="8153400" cy="4545106"/>
          </a:xfrm>
        </p:spPr>
        <p:txBody>
          <a:bodyPr>
            <a:normAutofit/>
          </a:bodyPr>
          <a:lstStyle/>
          <a:p>
            <a:r>
              <a:rPr lang="en-US" dirty="0"/>
              <a:t>Have you ever </a:t>
            </a:r>
            <a:r>
              <a:rPr lang="en-US" dirty="0" smtClean="0"/>
              <a:t>heard of an </a:t>
            </a:r>
            <a:r>
              <a:rPr lang="en-US" dirty="0"/>
              <a:t>aerobics class where the instructor did all the exercises at the front of class, while the class just watched attentively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Me neither.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To learn, you must do the work with your own muscle (your brain).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F8FD467-8539-4C68-8397-87CE2AA2A6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3622</TotalTime>
  <Words>1381</Words>
  <Application>Microsoft Office PowerPoint</Application>
  <PresentationFormat>On-screen Show (4:3)</PresentationFormat>
  <Paragraphs>225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Century Gothic</vt:lpstr>
      <vt:lpstr>Consolas</vt:lpstr>
      <vt:lpstr>Courier New</vt:lpstr>
      <vt:lpstr>Droid Sans Fallback</vt:lpstr>
      <vt:lpstr>Helvetica Neue</vt:lpstr>
      <vt:lpstr>Lohit Hindi</vt:lpstr>
      <vt:lpstr>StarSymbol</vt:lpstr>
      <vt:lpstr>Wingdings</vt:lpstr>
      <vt:lpstr>Wingdings 2</vt:lpstr>
      <vt:lpstr>Austin</vt:lpstr>
      <vt:lpstr>CS 106X – Programming Abstractions in C++</vt:lpstr>
      <vt:lpstr>Today’s Topics</vt:lpstr>
      <vt:lpstr>The Basics: Your Grade</vt:lpstr>
      <vt:lpstr>What do I do in class?</vt:lpstr>
      <vt:lpstr>What do you do in class?</vt:lpstr>
      <vt:lpstr>What do you do in class?</vt:lpstr>
      <vt:lpstr>What do you do in class?</vt:lpstr>
      <vt:lpstr>What do you do in class?</vt:lpstr>
      <vt:lpstr>FAQ: “But Professor Lee, wouldn’t it be more efficient if you just taught us the right answer to begin with?”</vt:lpstr>
      <vt:lpstr>What do you do in this course?</vt:lpstr>
      <vt:lpstr>Who should you be in this course?</vt:lpstr>
      <vt:lpstr>About the textbook</vt:lpstr>
      <vt:lpstr>What is this class about?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first C++ program (ERROR)</vt:lpstr>
      <vt:lpstr>A first C++ program (FIXED 1)</vt:lpstr>
      <vt:lpstr>A first C++ program (FIXED 2)</vt:lpstr>
      <vt:lpstr>Question: Why does C++ have the function prototype syntax? </vt:lpstr>
      <vt:lpstr>Question: Why does C++ have the function prototype syntax? </vt:lpstr>
      <vt:lpstr>Mutual recursion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 – Discrete Mathematics</dc:title>
  <dc:creator>HP-6</dc:creator>
  <cp:lastModifiedBy>c l</cp:lastModifiedBy>
  <cp:revision>65</cp:revision>
  <dcterms:created xsi:type="dcterms:W3CDTF">2012-09-25T19:16:12Z</dcterms:created>
  <dcterms:modified xsi:type="dcterms:W3CDTF">2014-03-24T20:31:33Z</dcterms:modified>
</cp:coreProperties>
</file>