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4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5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6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7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8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9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62" r:id="rId3"/>
    <p:sldId id="292" r:id="rId4"/>
    <p:sldId id="300" r:id="rId5"/>
    <p:sldId id="302" r:id="rId6"/>
    <p:sldId id="322" r:id="rId7"/>
    <p:sldId id="323" r:id="rId8"/>
    <p:sldId id="324" r:id="rId9"/>
    <p:sldId id="305" r:id="rId10"/>
    <p:sldId id="306" r:id="rId11"/>
    <p:sldId id="317" r:id="rId12"/>
    <p:sldId id="318" r:id="rId13"/>
    <p:sldId id="319" r:id="rId14"/>
    <p:sldId id="320" r:id="rId15"/>
    <p:sldId id="321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71" autoAdjust="0"/>
  </p:normalViewPr>
  <p:slideViewPr>
    <p:cSldViewPr>
      <p:cViewPr varScale="1">
        <p:scale>
          <a:sx n="62" d="100"/>
          <a:sy n="62" d="100"/>
        </p:scale>
        <p:origin x="79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47048-0A01-4ECB-99B0-EE0598EE86B6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4024C-DF7D-46AE-AAB7-E1E472E94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8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024C-DF7D-46AE-AAB7-E1E472E9470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11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-- Each</a:t>
            </a:r>
            <a:r>
              <a:rPr lang="en-US" baseline="0" dirty="0" smtClean="0"/>
              <a:t> element in our Grid is a single </a:t>
            </a:r>
            <a:r>
              <a:rPr lang="en-US" baseline="0" dirty="0" err="1" smtClean="0"/>
              <a:t>boolean</a:t>
            </a:r>
            <a:r>
              <a:rPr lang="en-US" baseline="0" dirty="0" smtClean="0"/>
              <a:t> (note for Java programmers: in C++ we abbreviate </a:t>
            </a:r>
            <a:r>
              <a:rPr lang="en-US" baseline="0" dirty="0" err="1" smtClean="0"/>
              <a:t>bool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-- We could, say, represent all the pieces by changing to Grid&lt;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&gt;, and then making a code using </a:t>
            </a:r>
            <a:r>
              <a:rPr lang="en-US" baseline="0" dirty="0" err="1" smtClean="0"/>
              <a:t>const</a:t>
            </a:r>
            <a:r>
              <a:rPr lang="en-US" baseline="0" dirty="0" smtClean="0"/>
              <a:t> variables (e.g. “</a:t>
            </a:r>
            <a:r>
              <a:rPr lang="en-US" baseline="0" dirty="0" err="1" smtClean="0"/>
              <a:t>const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PAWN=1; </a:t>
            </a:r>
            <a:r>
              <a:rPr lang="en-US" baseline="0" dirty="0" err="1" smtClean="0"/>
              <a:t>const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ROOK=2;”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), or better an </a:t>
            </a:r>
            <a:r>
              <a:rPr lang="en-US" baseline="0" dirty="0" err="1" smtClean="0"/>
              <a:t>enum</a:t>
            </a:r>
            <a:r>
              <a:rPr lang="en-US" baseline="0" dirty="0" smtClean="0"/>
              <a:t> which does a similar thing automatically.</a:t>
            </a:r>
          </a:p>
          <a:p>
            <a:r>
              <a:rPr lang="en-US" dirty="0" smtClean="0"/>
              <a:t>-- The way the &lt;Type&gt; syntax works is that all the code for the container</a:t>
            </a:r>
            <a:r>
              <a:rPr lang="en-US" baseline="0" dirty="0" smtClean="0"/>
              <a:t> class is written with the generic Type used. Then clients of this specify which one it is when it is being used (Grid&lt;</a:t>
            </a:r>
            <a:r>
              <a:rPr lang="en-US" baseline="0" dirty="0" err="1" smtClean="0"/>
              <a:t>bool</a:t>
            </a:r>
            <a:r>
              <a:rPr lang="en-US" baseline="0" dirty="0" smtClean="0"/>
              <a:t>&gt; or Grid&lt;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&gt;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024C-DF7D-46AE-AAB7-E1E472E9470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99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-- we don’t need “new” on the Grid&lt;</a:t>
            </a:r>
            <a:r>
              <a:rPr lang="en-US" baseline="0" dirty="0" err="1" smtClean="0"/>
              <a:t>bool</a:t>
            </a:r>
            <a:r>
              <a:rPr lang="en-US" baseline="0" dirty="0" smtClean="0"/>
              <a:t>&gt;, this actually creates the thing not just declares it! (but it’s on the stack not in the heap)</a:t>
            </a:r>
          </a:p>
          <a:p>
            <a:r>
              <a:rPr lang="en-US" baseline="0" dirty="0" smtClean="0"/>
              <a:t>-- passing the board this way makes a copy and the erasing does nothing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024C-DF7D-46AE-AAB7-E1E472E9470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27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024C-DF7D-46AE-AAB7-E1E472E9470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27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024C-DF7D-46AE-AAB7-E1E472E9470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96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024C-DF7D-46AE-AAB7-E1E472E9470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63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024C-DF7D-46AE-AAB7-E1E472E9470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27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024C-DF7D-46AE-AAB7-E1E472E9470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27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024C-DF7D-46AE-AAB7-E1E472E9470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17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-- Lend an</a:t>
            </a:r>
            <a:r>
              <a:rPr lang="en-US" baseline="0" dirty="0" smtClean="0"/>
              <a:t> intuitive, readable quality to code by capturing useful analogies about how we collect and access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024C-DF7D-46AE-AAB7-E1E472E9470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67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peerinstruction4cs.org/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://creativecommons.org/licenses/by-nc-sa/4.0/" TargetMode="Externa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10" Type="http://schemas.openxmlformats.org/officeDocument/2006/relationships/notesSlide" Target="../notesSlides/notesSlide5.xml"/><Relationship Id="rId4" Type="http://schemas.openxmlformats.org/officeDocument/2006/relationships/tags" Target="../tags/tag30.xml"/><Relationship Id="rId9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733365" y="2708476"/>
            <a:ext cx="3313355" cy="2396924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CS 106X – </a:t>
            </a:r>
            <a:r>
              <a:rPr lang="en-US" sz="2800" dirty="0" smtClean="0"/>
              <a:t>Programming Abstractions in C++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733365" y="5105400"/>
            <a:ext cx="3309803" cy="83820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Cynthia Bailey </a:t>
            </a:r>
            <a:r>
              <a:rPr lang="en-US" dirty="0" smtClean="0"/>
              <a:t>Lee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2438400"/>
            <a:ext cx="3000375" cy="2277547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CS2 in C++ Peer Instruction Materials by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Cynthia Bailey Lee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is licensed under a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Creative Commons Attribution-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NonCommercial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ShareAlike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4.0 International License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Permissions beyond the scope of this license may be available at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http://peerinstruction4cs.org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5" name="Picture 4" descr="Creative Commons License">
            <a:hlinkClick r:id="rId6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7" y="2465124"/>
            <a:ext cx="1524000" cy="53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0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80010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Stanford library random number utilities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90600" y="2362200"/>
            <a:ext cx="6858000" cy="3127177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static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placeRandomQueens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(Grid&lt;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&gt;&amp;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board)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numQueensPlaced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while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numQueensPlaced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&lt;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kNumQueens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row =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randomInteger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(0,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board.numRows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 - 1);</a:t>
            </a:r>
          </a:p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col =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randomInteger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(0,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board.numCols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 - 1);</a:t>
            </a:r>
          </a:p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if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(!board[row][col]) {</a:t>
            </a:r>
          </a:p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board[row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][col] = true;</a:t>
            </a:r>
          </a:p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numQueensPlaced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/>
          <p:cNvSpPr/>
          <p:nvPr>
            <p:custDataLst>
              <p:tags r:id="rId3"/>
            </p:custDataLst>
          </p:nvPr>
        </p:nvSpPr>
        <p:spPr>
          <a:xfrm>
            <a:off x="838200" y="5562600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dirty="0" smtClean="0"/>
              <a:t>There are other functions in addition to </a:t>
            </a:r>
            <a:r>
              <a:rPr lang="en-US" dirty="0" err="1" smtClean="0"/>
              <a:t>randomInteger</a:t>
            </a:r>
            <a:r>
              <a:rPr lang="en-US" dirty="0" smtClean="0"/>
              <a:t>, they are pretty self-explanatory. See reference web page.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637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81000"/>
            <a:ext cx="80010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Handy loop idiom: edge detection example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905000"/>
            <a:ext cx="8229600" cy="457200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/* Returns true if the pixel at </a:t>
            </a:r>
            <a:r>
              <a:rPr lang="en-US" sz="1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row,col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is on an edge. */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static </a:t>
            </a: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isEdge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(Grid&lt;Pixel&gt;&amp; 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board, </a:t>
            </a: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row, </a:t>
            </a:r>
            <a:r>
              <a:rPr lang="en-US" sz="1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col, </a:t>
            </a:r>
            <a:r>
              <a:rPr lang="en-US" sz="1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threshold) 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for 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drow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=row-1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drow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&lt;=row+1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drow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for 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dcol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=col-1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dcol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&lt;=col+1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dcol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++) 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if (difference(board[</a:t>
            </a:r>
            <a:r>
              <a:rPr lang="en-US" sz="1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row,col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],board[</a:t>
            </a:r>
            <a:r>
              <a:rPr lang="en-US" sz="1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drow,dcol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]) &gt; threshold) 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{</a:t>
            </a:r>
            <a:endParaRPr lang="en-US" sz="1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return true;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}</a:t>
            </a:r>
            <a:endParaRPr lang="en-US" sz="1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endParaRPr lang="en-US" sz="1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return false;</a:t>
            </a:r>
            <a:endParaRPr lang="en-US" sz="1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4535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ADTs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29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ADTs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Programming language independent models of common containers</a:t>
            </a:r>
          </a:p>
          <a:p>
            <a:r>
              <a:rPr lang="en-US" dirty="0" smtClean="0"/>
              <a:t>They encompass not only the nature of the data, but ways of accessing it</a:t>
            </a:r>
          </a:p>
          <a:p>
            <a:endParaRPr lang="en-US" dirty="0" smtClean="0"/>
          </a:p>
          <a:p>
            <a:r>
              <a:rPr lang="en-US" dirty="0" smtClean="0"/>
              <a:t>They form a rich vocabulary of nouns and verbs, often drawing on analogies to make their use intuitive, and to give code written in them a certain literary 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613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838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ADTs implemented in the Stanford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209800"/>
            <a:ext cx="6777317" cy="3622829"/>
          </a:xfrm>
        </p:spPr>
        <p:txBody>
          <a:bodyPr/>
          <a:lstStyle/>
          <a:p>
            <a:r>
              <a:rPr lang="en-US" dirty="0" smtClean="0"/>
              <a:t>Vector</a:t>
            </a:r>
          </a:p>
          <a:p>
            <a:r>
              <a:rPr lang="en-US" dirty="0" smtClean="0"/>
              <a:t>Grid</a:t>
            </a:r>
          </a:p>
          <a:p>
            <a:r>
              <a:rPr lang="en-US" dirty="0" smtClean="0"/>
              <a:t>Graph</a:t>
            </a:r>
          </a:p>
          <a:p>
            <a:r>
              <a:rPr lang="en-US" dirty="0" smtClean="0"/>
              <a:t>Map (and </a:t>
            </a:r>
            <a:r>
              <a:rPr lang="en-US" dirty="0" err="1" smtClean="0"/>
              <a:t>HashMap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Set (and </a:t>
            </a:r>
            <a:r>
              <a:rPr lang="en-US" dirty="0" err="1" smtClean="0"/>
              <a:t>HashSet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Map</a:t>
            </a:r>
          </a:p>
          <a:p>
            <a:r>
              <a:rPr lang="en-US" dirty="0" err="1" smtClean="0"/>
              <a:t>PriorityQueue</a:t>
            </a:r>
            <a:endParaRPr lang="en-US" dirty="0" smtClean="0"/>
          </a:p>
          <a:p>
            <a:r>
              <a:rPr lang="en-US" dirty="0" smtClean="0"/>
              <a:t>Queue</a:t>
            </a:r>
          </a:p>
        </p:txBody>
      </p:sp>
    </p:spTree>
    <p:extLst>
      <p:ext uri="{BB962C8B-B14F-4D97-AF65-F5344CB8AC3E}">
        <p14:creationId xmlns:p14="http://schemas.microsoft.com/office/powerpoint/2010/main" val="1819663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47656" y="3048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ADT: Grid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902022"/>
            <a:ext cx="4800600" cy="4346377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clearBoard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(Grid&lt;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&gt;&amp; board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Grid&lt;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board(8,8);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clearBoard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(board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…more code to come…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clearBoard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(Grid&lt;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&gt;&amp; board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board.numRows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j=0; j&lt;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board.numCols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j++){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board[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][j] = false;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685800" y="1518046"/>
            <a:ext cx="16898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+mj-lt"/>
                <a:cs typeface="Courier New" panose="02070309020205020404" pitchFamily="49" charset="0"/>
              </a:rPr>
              <a:t>queensafety.cpp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375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/>
              <a:t>Introduce the C++ language from the Java programmer’s perspective</a:t>
            </a:r>
          </a:p>
          <a:p>
            <a:pPr lvl="2"/>
            <a:r>
              <a:rPr lang="en-US" dirty="0"/>
              <a:t>(But it’s ok if you are not a Java programmer)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Foster introspection about good design</a:t>
            </a:r>
            <a:endParaRPr lang="en-US" dirty="0"/>
          </a:p>
          <a:p>
            <a:pPr lvl="2"/>
            <a:r>
              <a:rPr lang="en-US" dirty="0" smtClean="0"/>
              <a:t>Decomposition, reuse, simplification, readability</a:t>
            </a:r>
          </a:p>
          <a:p>
            <a:pPr lvl="2"/>
            <a:r>
              <a:rPr lang="en-US" dirty="0" smtClean="0"/>
              <a:t>Serve as an orientation to our expectations for your programming assignments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838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Today’s main example: </a:t>
            </a:r>
            <a:br>
              <a:rPr lang="en-US" dirty="0" smtClean="0"/>
            </a:br>
            <a:r>
              <a:rPr lang="en-US" dirty="0" smtClean="0"/>
              <a:t>Queen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A chess board (8x8 squares) with 8 queens randomly distributed throughout. We mark the spaces where a piece could safely locate, in other words, not be in the attack path of any of the 8 queens." title="Queen Safety screensho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28850"/>
            <a:ext cx="5766741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28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47656" y="228600"/>
            <a:ext cx="7024744" cy="1143000"/>
          </a:xfrm>
        </p:spPr>
        <p:txBody>
          <a:bodyPr/>
          <a:lstStyle/>
          <a:p>
            <a:r>
              <a:rPr lang="en-US" dirty="0" smtClean="0"/>
              <a:t>Queen safety (BUG)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47656" y="1371600"/>
            <a:ext cx="7786744" cy="5029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(includes omitted)</a:t>
            </a: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static void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clearBoard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(Grid&lt;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board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main(){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 Grid&lt;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&gt; board(8,8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/* note 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that clearing here is not </a:t>
            </a:r>
            <a:endParaRPr lang="en-US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* strictly necessary */</a:t>
            </a: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clearBoard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(board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 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// …more code to come…</a:t>
            </a:r>
          </a:p>
          <a:p>
            <a:pPr marL="297180" lvl="1" indent="0">
              <a:buNone/>
            </a:pPr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sz="1200" b="1" dirty="0">
                <a:latin typeface="Consolas" panose="020B0609020204030204" pitchFamily="49" charset="0"/>
                <a:cs typeface="Consolas" panose="020B0609020204030204" pitchFamily="49" charset="0"/>
              </a:rPr>
              <a:t>0;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static void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clearBoard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(Grid&lt;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board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 for (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=0;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board.numRows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++){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for (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j=0; j&lt;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board.numCols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(); j++){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board[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][j] = false;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5334000" y="1828800"/>
            <a:ext cx="31242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The for loops have an off-by-one error on the edges of the grid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Board is declared but not instantiated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The board in main() is not updated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The code is inefficient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All/ none/ more than one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-152400"/>
            <a:ext cx="80010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C++ feature: pass by reference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747656" y="1371600"/>
            <a:ext cx="5348344" cy="5029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(includes omitted)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static void 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clearBoard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(Grid&lt;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board);</a:t>
            </a:r>
          </a:p>
          <a:p>
            <a:pPr marL="0" indent="0">
              <a:buFont typeface="Wingdings 2" pitchFamily="18" charset="2"/>
              <a:buNone/>
            </a:pPr>
            <a:endParaRPr lang="en-US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main(){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Grid&lt;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board(8,8);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/* note that clearing here is not 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* strictly necessary */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clearBoard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(board);  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// …more code to come…</a:t>
            </a:r>
          </a:p>
          <a:p>
            <a:pPr marL="297180" lvl="1" indent="0">
              <a:buFont typeface="Wingdings 2" pitchFamily="18" charset="2"/>
              <a:buNone/>
            </a:pPr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Wingdings 2" pitchFamily="18" charset="2"/>
              <a:buNone/>
            </a:pPr>
            <a:endParaRPr lang="en-US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static void 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clearBoard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(Grid&lt;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board){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for (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 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board.numRows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++){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for (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j=0; j&lt;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board.numCols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j++){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board[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][j] = false;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Wingdings 2" pitchFamily="18" charset="2"/>
              <a:buNone/>
            </a:pP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8" name="Straight Arrow Connector 7"/>
          <p:cNvCxnSpPr/>
          <p:nvPr>
            <p:custDataLst>
              <p:tags r:id="rId3"/>
            </p:custDataLst>
          </p:nvPr>
        </p:nvCxnSpPr>
        <p:spPr>
          <a:xfrm flipH="1">
            <a:off x="4191000" y="3124200"/>
            <a:ext cx="914400" cy="12192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006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914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 consider a function </a:t>
            </a:r>
            <a:r>
              <a:rPr lang="en-US" dirty="0" err="1" smtClean="0"/>
              <a:t>printBoard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Loops over the Grid object and prints all the contents to </a:t>
            </a:r>
            <a:r>
              <a:rPr lang="en-US" dirty="0" err="1" smtClean="0"/>
              <a:t>cout</a:t>
            </a:r>
            <a:endParaRPr lang="en-US" dirty="0" smtClean="0"/>
          </a:p>
          <a:p>
            <a:r>
              <a:rPr lang="en-US" dirty="0" smtClean="0"/>
              <a:t>Unlike </a:t>
            </a:r>
            <a:r>
              <a:rPr lang="en-US" dirty="0" err="1" smtClean="0"/>
              <a:t>clearBoard</a:t>
            </a:r>
            <a:r>
              <a:rPr lang="en-US" dirty="0" smtClean="0"/>
              <a:t>, it does </a:t>
            </a:r>
            <a:r>
              <a:rPr lang="en-US" b="1" dirty="0" smtClean="0"/>
              <a:t>not </a:t>
            </a:r>
            <a:r>
              <a:rPr lang="en-US" dirty="0" smtClean="0"/>
              <a:t>modify the board (“read only”)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10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152400"/>
            <a:ext cx="80010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219200" y="1444823"/>
            <a:ext cx="5486400" cy="1937648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static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printBoard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(Grid&lt;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board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for 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=0;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board.numRows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  for 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j=0; j&lt;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board.numCols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(); j++){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board[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][j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219200" y="3657600"/>
            <a:ext cx="5486400" cy="19841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static void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printBoard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(Grid&lt;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board){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for (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board.numRows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++){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for (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j=0; j&lt;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board.numCols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j++){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board[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][j];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3" name="Rectangle 2"/>
          <p:cNvSpPr/>
          <p:nvPr>
            <p:custDataLst>
              <p:tags r:id="rId4"/>
            </p:custDataLst>
          </p:nvPr>
        </p:nvSpPr>
        <p:spPr>
          <a:xfrm>
            <a:off x="592742" y="2057400"/>
            <a:ext cx="458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ourier New" panose="02070309020205020404" pitchFamily="49" charset="0"/>
              </a:rPr>
              <a:t>(A)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08020" y="4202668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ourier New" panose="02070309020205020404" pitchFamily="49" charset="0"/>
              </a:rPr>
              <a:t>(B)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09600" y="5955268"/>
            <a:ext cx="3156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ourier New" panose="02070309020205020404" pitchFamily="49" charset="0"/>
              </a:rPr>
              <a:t>(C)  Other/none/more than one</a:t>
            </a:r>
            <a:endParaRPr lang="en-US" dirty="0">
              <a:latin typeface="Calibri" panose="020F0502020204030204" pitchFamily="34" charset="0"/>
            </a:endParaRPr>
          </a:p>
        </p:txBody>
      </p:sp>
      <p:cxnSp>
        <p:nvCxnSpPr>
          <p:cNvPr id="9" name="Straight Arrow Connector 8"/>
          <p:cNvCxnSpPr/>
          <p:nvPr>
            <p:custDataLst>
              <p:tags r:id="rId7"/>
            </p:custDataLst>
          </p:nvPr>
        </p:nvCxnSpPr>
        <p:spPr>
          <a:xfrm flipH="1">
            <a:off x="4876800" y="952500"/>
            <a:ext cx="304800" cy="45175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910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-76200"/>
            <a:ext cx="80010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66800" y="1444823"/>
            <a:ext cx="5486400" cy="1937648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static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printBoard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(Grid&lt;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board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for 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=0;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board.numRows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  for 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j=0; j&lt;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board.numCols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(); j++){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board[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][j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066800" y="3657600"/>
            <a:ext cx="5486400" cy="19841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static void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printBoard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(Grid&lt;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board){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for (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board.numRows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++){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for (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j=0; j&lt;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board.numCols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j++){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board[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][j];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3" name="Rectangle 2"/>
          <p:cNvSpPr/>
          <p:nvPr>
            <p:custDataLst>
              <p:tags r:id="rId4"/>
            </p:custDataLst>
          </p:nvPr>
        </p:nvSpPr>
        <p:spPr>
          <a:xfrm>
            <a:off x="440342" y="2057400"/>
            <a:ext cx="458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ourier New" panose="02070309020205020404" pitchFamily="49" charset="0"/>
              </a:rPr>
              <a:t>(A)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455620" y="4202668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ourier New" panose="02070309020205020404" pitchFamily="49" charset="0"/>
              </a:rPr>
              <a:t>(B)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457200" y="5955268"/>
            <a:ext cx="3156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ourier New" panose="02070309020205020404" pitchFamily="49" charset="0"/>
              </a:rPr>
              <a:t>(C)  Other/none/more than one</a:t>
            </a:r>
            <a:endParaRPr lang="en-US" dirty="0">
              <a:latin typeface="Calibri" panose="020F0502020204030204" pitchFamily="34" charset="0"/>
            </a:endParaRPr>
          </a:p>
        </p:txBody>
      </p:sp>
      <p:cxnSp>
        <p:nvCxnSpPr>
          <p:cNvPr id="9" name="Straight Arrow Connector 8"/>
          <p:cNvCxnSpPr/>
          <p:nvPr>
            <p:custDataLst>
              <p:tags r:id="rId7"/>
            </p:custDataLst>
          </p:nvPr>
        </p:nvCxnSpPr>
        <p:spPr>
          <a:xfrm flipH="1">
            <a:off x="4724400" y="952500"/>
            <a:ext cx="304800" cy="45175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6542314" y="1600200"/>
            <a:ext cx="2220686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en-US" b="1" dirty="0" smtClean="0"/>
              <a:t>ANSWER:</a:t>
            </a:r>
          </a:p>
          <a:p>
            <a:pPr marL="68580" indent="0">
              <a:buNone/>
            </a:pPr>
            <a:r>
              <a:rPr lang="en-US" b="1" dirty="0" smtClean="0"/>
              <a:t>Hard to say!</a:t>
            </a:r>
          </a:p>
          <a:p>
            <a:pPr marL="68580" indent="0">
              <a:buNone/>
            </a:pPr>
            <a:r>
              <a:rPr lang="en-US" dirty="0" smtClean="0"/>
              <a:t>Efficiency vs. safety is a classic tension in CS.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A better way we’ll learn later: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const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660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533400"/>
            <a:ext cx="80010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Handy loop idiom: iterating over neighbors in a Grid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90600" y="2286001"/>
            <a:ext cx="7391400" cy="311378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static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isSafe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(Grid&lt;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&gt;&amp; board,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row,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col) {</a:t>
            </a: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for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drow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= -1;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drow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&lt;= 1;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drow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for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dcol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= -1;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dcol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&lt;= 1;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dcol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++)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if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(!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isDirectionSafe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(board, row, col,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drow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dcol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)) {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return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}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return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true;</a:t>
            </a:r>
          </a:p>
          <a:p>
            <a:pPr marL="0" indent="0"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3" name="Rectangle 2"/>
          <p:cNvSpPr/>
          <p:nvPr>
            <p:custDataLst>
              <p:tags r:id="rId3"/>
            </p:custDataLst>
          </p:nvPr>
        </p:nvSpPr>
        <p:spPr>
          <a:xfrm>
            <a:off x="1066800" y="5399782"/>
            <a:ext cx="7086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/>
            <a:r>
              <a:rPr lang="en-US" sz="1600" dirty="0"/>
              <a:t>These nested for loops generate all the pairs in the cross product {-1,0,1} x {-1,0,1}, and we can add these as offsets to a (</a:t>
            </a:r>
            <a:r>
              <a:rPr lang="en-US" sz="1600" dirty="0" err="1"/>
              <a:t>row,col</a:t>
            </a:r>
            <a:r>
              <a:rPr lang="en-US" sz="1600" dirty="0"/>
              <a:t>) coordinate to generate all the neighbors (note: </a:t>
            </a:r>
            <a:r>
              <a:rPr lang="en-US" sz="1600" dirty="0" smtClean="0"/>
              <a:t>often want </a:t>
            </a:r>
            <a:r>
              <a:rPr lang="en-US" sz="1600" dirty="0"/>
              <a:t>to test for and exclude the (0,0) offset, which is </a:t>
            </a:r>
            <a:r>
              <a:rPr lang="en-US" sz="1600" dirty="0" smtClean="0"/>
              <a:t>our self)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971628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4209</TotalTime>
  <Words>1235</Words>
  <Application>Microsoft Office PowerPoint</Application>
  <PresentationFormat>On-screen Show (4:3)</PresentationFormat>
  <Paragraphs>196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Century Gothic</vt:lpstr>
      <vt:lpstr>Consolas</vt:lpstr>
      <vt:lpstr>Courier New</vt:lpstr>
      <vt:lpstr>Helvetica Neue</vt:lpstr>
      <vt:lpstr>Wingdings 2</vt:lpstr>
      <vt:lpstr>Austin</vt:lpstr>
      <vt:lpstr>CS 106X – Programming Abstractions in C++</vt:lpstr>
      <vt:lpstr>Today’s Topics</vt:lpstr>
      <vt:lpstr>Today’s main example:  Queen safety</vt:lpstr>
      <vt:lpstr>Queen safety (BUG)</vt:lpstr>
      <vt:lpstr>C++ feature: pass by reference</vt:lpstr>
      <vt:lpstr>Now consider a function printBoard</vt:lpstr>
      <vt:lpstr>Which is better?</vt:lpstr>
      <vt:lpstr>Which is better?</vt:lpstr>
      <vt:lpstr>Handy loop idiom: iterating over neighbors in a Grid</vt:lpstr>
      <vt:lpstr>Stanford library random number utilities</vt:lpstr>
      <vt:lpstr>Handy loop idiom: edge detection example</vt:lpstr>
      <vt:lpstr>ADTs</vt:lpstr>
      <vt:lpstr>ADTs</vt:lpstr>
      <vt:lpstr>ADTs implemented in the Stanford Library</vt:lpstr>
      <vt:lpstr>ADT: Grid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20 – Discrete Mathematics</dc:title>
  <dc:creator>HP-6</dc:creator>
  <cp:lastModifiedBy>c l</cp:lastModifiedBy>
  <cp:revision>83</cp:revision>
  <dcterms:created xsi:type="dcterms:W3CDTF">2012-09-25T19:16:12Z</dcterms:created>
  <dcterms:modified xsi:type="dcterms:W3CDTF">2014-03-24T20:32:43Z</dcterms:modified>
</cp:coreProperties>
</file>