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6" r:id="rId2"/>
    <p:sldId id="452" r:id="rId3"/>
    <p:sldId id="510" r:id="rId4"/>
    <p:sldId id="511" r:id="rId5"/>
    <p:sldId id="512" r:id="rId6"/>
    <p:sldId id="513" r:id="rId7"/>
    <p:sldId id="500" r:id="rId8"/>
    <p:sldId id="517" r:id="rId9"/>
    <p:sldId id="519" r:id="rId10"/>
    <p:sldId id="520" r:id="rId11"/>
    <p:sldId id="518" r:id="rId12"/>
    <p:sldId id="516" r:id="rId13"/>
    <p:sldId id="495" r:id="rId14"/>
    <p:sldId id="496" r:id="rId15"/>
    <p:sldId id="497" r:id="rId16"/>
    <p:sldId id="498" r:id="rId17"/>
    <p:sldId id="499" r:id="rId18"/>
    <p:sldId id="501" r:id="rId19"/>
    <p:sldId id="502" r:id="rId20"/>
    <p:sldId id="503" r:id="rId21"/>
    <p:sldId id="509" r:id="rId22"/>
    <p:sldId id="514" r:id="rId23"/>
    <p:sldId id="515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47" autoAdjust="0"/>
  </p:normalViewPr>
  <p:slideViewPr>
    <p:cSldViewPr>
      <p:cViewPr varScale="1">
        <p:scale>
          <a:sx n="66" d="100"/>
          <a:sy n="66" d="100"/>
        </p:scale>
        <p:origin x="67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peerinstruction4cs.org/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creativecommons.org/licenses/by-nc-sa/4.0/" TargetMode="Externa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3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hyperlink" Target="http://www.cs.usfca.edu/~galles/visualization/ComparisonSort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CS106X – </a:t>
            </a:r>
            <a:r>
              <a:rPr lang="en-US" sz="2700" dirty="0" smtClean="0"/>
              <a:t>Programming Abstractions in C++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mtClean="0"/>
              <a:t>Cynthia </a:t>
            </a:r>
            <a:r>
              <a:rPr lang="en-US" dirty="0" smtClean="0"/>
              <a:t>Bailey Lee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2514600"/>
            <a:ext cx="3000375" cy="227754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CS2 in C++ Peer Instruction Materials by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Cynthia Bailey Lee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is licensed under a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Creative Commons Attribution-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NonCommercial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ShareAlike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4.0 International License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Permissions beyond the scope of this license may be available at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http://peerinstruction4cs.org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5" name="Picture 4" descr="Creative Commons License">
            <a:hlinkClick r:id="rId6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7" y="2541324"/>
            <a:ext cx="1524000" cy="53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0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Aside: Worst case vs. Best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Binary Search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Best case: O(1) </a:t>
            </a:r>
            <a:r>
              <a:rPr lang="en-US" dirty="0" smtClean="0"/>
              <a:t>Search for 29—there it is! #winning</a:t>
            </a:r>
          </a:p>
          <a:p>
            <a:r>
              <a:rPr lang="en-US" b="1" dirty="0" smtClean="0"/>
              <a:t>Worst case:</a:t>
            </a:r>
            <a:r>
              <a:rPr lang="en-US" dirty="0" smtClean="0"/>
              <a:t> (a) O(1), (b) O(</a:t>
            </a:r>
            <a:r>
              <a:rPr lang="en-US" dirty="0" err="1" smtClean="0"/>
              <a:t>logn</a:t>
            </a:r>
            <a:r>
              <a:rPr lang="en-US" dirty="0" smtClean="0"/>
              <a:t>), (c) O(</a:t>
            </a:r>
            <a:r>
              <a:rPr lang="en-US" dirty="0" err="1" smtClean="0"/>
              <a:t>nlogn</a:t>
            </a:r>
            <a:r>
              <a:rPr lang="en-US" dirty="0" smtClean="0"/>
              <a:t>), (d) O(n), (e) Other/none/more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1447800" y="2971800"/>
          <a:ext cx="60960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04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of Selection 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What is the worst-case </a:t>
            </a:r>
            <a:r>
              <a:rPr lang="en-US" dirty="0" err="1" smtClean="0"/>
              <a:t>BigO</a:t>
            </a:r>
            <a:r>
              <a:rPr lang="en-US" dirty="0" smtClean="0"/>
              <a:t> running time for Selection Sort?</a:t>
            </a:r>
          </a:p>
          <a:p>
            <a:pPr lvl="1"/>
            <a:r>
              <a:rPr lang="en-US" dirty="0" smtClean="0"/>
              <a:t>Is the best case different?</a:t>
            </a:r>
          </a:p>
          <a:p>
            <a:pPr lvl="1"/>
            <a:r>
              <a:rPr lang="en-US" dirty="0" smtClean="0"/>
              <a:t>What makes a best/worst case for Selection Sort?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02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Professor’s Sorting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10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Professor’s sorting algorithm: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b="1" dirty="0" smtClean="0"/>
              <a:t>Find two grad students</a:t>
            </a:r>
            <a:r>
              <a:rPr lang="en-US" dirty="0" smtClean="0"/>
              <a:t>, give each half of the unsorted midterms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Tell the grad students to sort their own pile, then give it back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Combine the two piles into one sorted pile, using our simple combine algorithm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Done!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5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Grad student’s sorting algorithm: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b="1" dirty="0" smtClean="0"/>
              <a:t>Find two SLs</a:t>
            </a:r>
            <a:r>
              <a:rPr lang="en-US" dirty="0" smtClean="0"/>
              <a:t>, give each half of the unsorted midterms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Tell the SLs to sort their own pile, then give it back to you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Combine the two piles into one sorted pile, using our simple combine algorithm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Done! </a:t>
            </a:r>
            <a:r>
              <a:rPr lang="en-US" i="1" dirty="0" smtClean="0"/>
              <a:t>(give your sorted pile to professor)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2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SL’s sorting algorithm: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b="1" dirty="0" smtClean="0"/>
              <a:t>Find two class members</a:t>
            </a:r>
            <a:r>
              <a:rPr lang="en-US" dirty="0" smtClean="0"/>
              <a:t>, give each half of the unsorted midterms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Tell the </a:t>
            </a:r>
            <a:r>
              <a:rPr lang="en-US" dirty="0" err="1" smtClean="0"/>
              <a:t>floormates</a:t>
            </a:r>
            <a:r>
              <a:rPr lang="en-US" dirty="0" smtClean="0"/>
              <a:t> to sort their own pile, then give it back to you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Combine the two piles into one sorted pile, using our simple combine algorithm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Done! </a:t>
            </a:r>
            <a:r>
              <a:rPr lang="en-US" i="1" dirty="0" smtClean="0"/>
              <a:t>(SL gives sorted pile to grad student)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3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member’s sorting algorithm: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262308" cy="3508977"/>
          </a:xfrm>
        </p:spPr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b="1" dirty="0" smtClean="0"/>
              <a:t>Pile only has one exam in it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Done! </a:t>
            </a:r>
            <a:r>
              <a:rPr lang="en-US" i="1" dirty="0" smtClean="0"/>
              <a:t>(class member gives sorted pile to SL)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4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member’s sorting algorithm: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262308" cy="3508977"/>
          </a:xfrm>
        </p:spPr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b="1" dirty="0" smtClean="0"/>
              <a:t>Pile only has one exam in it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Done! </a:t>
            </a:r>
            <a:r>
              <a:rPr lang="en-US" i="1" dirty="0" smtClean="0"/>
              <a:t>(class member gives sorted pile to SL)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133600" y="3657600"/>
            <a:ext cx="4419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Question: </a:t>
            </a:r>
          </a:p>
          <a:p>
            <a:pPr algn="ctr"/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Why did we stop at one exam? Isn’t the first trivial case we encounter the case of 2 exams?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04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Recursive Sorting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3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Combine two sorted piles algorithm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414708" cy="3924748"/>
          </a:xfrm>
        </p:spPr>
        <p:txBody>
          <a:bodyPr>
            <a:normAutofit/>
          </a:bodyPr>
          <a:lstStyle/>
          <a:p>
            <a:r>
              <a:rPr lang="en-US" dirty="0" smtClean="0"/>
              <a:t>Start: you have two piles, each of which is sorted</a:t>
            </a:r>
          </a:p>
          <a:p>
            <a:r>
              <a:rPr lang="en-US" dirty="0" smtClean="0"/>
              <a:t>Take the smallest element of the two piles and add it to the combined-sorted pile</a:t>
            </a:r>
          </a:p>
          <a:p>
            <a:r>
              <a:rPr lang="en-US" dirty="0" smtClean="0"/>
              <a:t>Repeat until the two starting piles are empty and the combined-sorted pile is complete</a:t>
            </a:r>
          </a:p>
          <a:p>
            <a:pPr lvl="1"/>
            <a:r>
              <a:rPr lang="en-US" i="1" dirty="0" smtClean="0"/>
              <a:t>If one pile is empty and other is not, move from non-empty pile into sorted pile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3190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Today’s Topics: Recursion!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6961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Question from Wednesday: What is the Traveling Salesman Problem?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Recursive sorting</a:t>
            </a:r>
          </a:p>
          <a:p>
            <a:pPr marL="754380" lvl="1" indent="-457200"/>
            <a:r>
              <a:rPr lang="en-US" dirty="0" smtClean="0">
                <a:solidFill>
                  <a:schemeClr val="tx1"/>
                </a:solidFill>
              </a:rPr>
              <a:t>Merge sort</a:t>
            </a:r>
          </a:p>
          <a:p>
            <a:pPr marL="754380" lvl="1" indent="-457200"/>
            <a:r>
              <a:rPr lang="en-US" dirty="0" smtClean="0">
                <a:solidFill>
                  <a:schemeClr val="tx1"/>
                </a:solidFill>
              </a:rPr>
              <a:t>Quick 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1828800"/>
            <a:ext cx="76962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 would like to move one paper from the two sorted sub-piles to the combined sorted pile. How many papers do I have to examine, at most, to identify the current smallest element of both sorted sub-piles?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3196623"/>
            <a:ext cx="6777317" cy="3508977"/>
          </a:xfrm>
        </p:spPr>
        <p:txBody>
          <a:bodyPr/>
          <a:lstStyle/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2 elements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4 elements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Size of the first pile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Size of the second pile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 than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85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482571"/>
            <a:ext cx="7024744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How many steps does it take to fully merge two sorted sub-piles, A and B? (best/tight answer)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854171"/>
            <a:ext cx="6777317" cy="3241829"/>
          </a:xfrm>
        </p:spPr>
        <p:txBody>
          <a:bodyPr/>
          <a:lstStyle/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O(log(A+B)) steps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O(A+B) steps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O(A+B)</a:t>
            </a:r>
            <a:r>
              <a:rPr lang="en-US" baseline="30000" dirty="0" smtClean="0"/>
              <a:t>2</a:t>
            </a:r>
            <a:r>
              <a:rPr lang="en-US" dirty="0" smtClean="0"/>
              <a:t> steps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O(A</a:t>
            </a:r>
            <a:r>
              <a:rPr lang="en-US" baseline="30000" dirty="0" smtClean="0"/>
              <a:t>2</a:t>
            </a:r>
            <a:r>
              <a:rPr lang="en-US" dirty="0" smtClean="0"/>
              <a:t> + B</a:t>
            </a:r>
            <a:r>
              <a:rPr lang="en-US" baseline="30000" dirty="0" smtClean="0"/>
              <a:t>2</a:t>
            </a:r>
            <a:r>
              <a:rPr lang="en-US" dirty="0" smtClean="0"/>
              <a:t>)steps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 than one</a:t>
            </a:r>
          </a:p>
          <a:p>
            <a:pPr marL="525780" indent="-45720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64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484864"/>
            <a:ext cx="7338510" cy="11430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Consider an arbitrarily chosen (generic) particular exam and mentally track its progress throughout the algorithm.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How many times does your exam pass through the merge step?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780852"/>
            <a:ext cx="7109908" cy="3772348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1 time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2 times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Θ</a:t>
            </a:r>
            <a:r>
              <a:rPr lang="en-US" dirty="0" smtClean="0"/>
              <a:t>(</a:t>
            </a:r>
            <a:r>
              <a:rPr lang="en-US" dirty="0" err="1" smtClean="0"/>
              <a:t>logn</a:t>
            </a:r>
            <a:r>
              <a:rPr lang="en-US" dirty="0" smtClean="0"/>
              <a:t>) times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Θ</a:t>
            </a:r>
            <a:r>
              <a:rPr lang="en-US" dirty="0" smtClean="0"/>
              <a:t>(n) times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 than one</a:t>
            </a:r>
            <a:endParaRPr lang="en-US" dirty="0"/>
          </a:p>
          <a:p>
            <a:pPr marL="525780" indent="-457200">
              <a:buFont typeface="+mj-lt"/>
              <a:buAutoNum type="alphaUcPeriod"/>
            </a:pPr>
            <a:endParaRPr lang="en-US" dirty="0" smtClean="0"/>
          </a:p>
          <a:p>
            <a:pPr marL="68580" indent="0">
              <a:buNone/>
            </a:pPr>
            <a:r>
              <a:rPr lang="en-US" sz="2000" dirty="0" smtClean="0"/>
              <a:t>(Recall Θ means the same as O but where the time is a best match, not a distant upper bound.)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6084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BigO</a:t>
            </a:r>
            <a:r>
              <a:rPr lang="en-US" dirty="0" smtClean="0"/>
              <a:t> Analysis of 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Every paper is merged log(n) times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This is the number of times we can divide the stack of n papers by 2 before we can’t divide anymore</a:t>
            </a:r>
          </a:p>
          <a:p>
            <a:r>
              <a:rPr lang="en-US" dirty="0" smtClean="0"/>
              <a:t>There are n papers</a:t>
            </a:r>
          </a:p>
          <a:p>
            <a:r>
              <a:rPr lang="en-US" dirty="0" smtClean="0"/>
              <a:t>O(</a:t>
            </a:r>
            <a:r>
              <a:rPr lang="en-US" dirty="0" err="1" smtClean="0"/>
              <a:t>nlogn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53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Traveling Salesperson Problem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1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0" y="-76200"/>
            <a:ext cx="9144000" cy="7081096"/>
          </a:xfrm>
          <a:prstGeom prst="rect">
            <a:avLst/>
          </a:prstGeom>
        </p:spPr>
      </p:pic>
      <p:sp>
        <p:nvSpPr>
          <p:cNvPr id="5" name="Oval 4"/>
          <p:cNvSpPr/>
          <p:nvPr>
            <p:custDataLst>
              <p:tags r:id="rId2"/>
            </p:custDataLst>
          </p:nvPr>
        </p:nvSpPr>
        <p:spPr>
          <a:xfrm>
            <a:off x="2590800" y="1752600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2971800" y="2209800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4"/>
            </p:custDataLst>
          </p:nvPr>
        </p:nvSpPr>
        <p:spPr>
          <a:xfrm>
            <a:off x="5486400" y="3657600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7391400" y="4572000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>
            <p:custDataLst>
              <p:tags r:id="rId6"/>
            </p:custDataLst>
          </p:nvPr>
        </p:nvSpPr>
        <p:spPr>
          <a:xfrm>
            <a:off x="3886200" y="5791200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7"/>
            </p:custDataLst>
          </p:nvPr>
        </p:nvSpPr>
        <p:spPr>
          <a:xfrm>
            <a:off x="1676400" y="4419600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>
            <p:custDataLst>
              <p:tags r:id="rId8"/>
            </p:custDataLst>
          </p:nvPr>
        </p:nvSpPr>
        <p:spPr>
          <a:xfrm>
            <a:off x="5029200" y="5181600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9"/>
            </p:custDataLst>
          </p:nvPr>
        </p:nvSpPr>
        <p:spPr>
          <a:xfrm>
            <a:off x="8686800" y="1752600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>
            <p:custDataLst>
              <p:tags r:id="rId10"/>
            </p:custDataLst>
          </p:nvPr>
        </p:nvSpPr>
        <p:spPr>
          <a:xfrm>
            <a:off x="3733800" y="2743200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52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 vs Matrix,</a:t>
            </a:r>
            <a:br>
              <a:rPr lang="en-US" dirty="0" smtClean="0"/>
            </a:br>
            <a:r>
              <a:rPr lang="en-US" dirty="0" smtClean="0"/>
              <a:t>Eye vs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2133600"/>
            <a:ext cx="7162800" cy="2438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human eye/brain is pretty good at taking in a map picture and, considering many points in “parallel,” perceive routes that take advantage of nearby points</a:t>
            </a:r>
          </a:p>
          <a:p>
            <a:r>
              <a:rPr lang="en-US" dirty="0" smtClean="0"/>
              <a:t>Much harder for a computer to do when it has no idea where a point is without examining it individually</a:t>
            </a:r>
          </a:p>
        </p:txBody>
      </p:sp>
    </p:spTree>
    <p:extLst>
      <p:ext uri="{BB962C8B-B14F-4D97-AF65-F5344CB8AC3E}">
        <p14:creationId xmlns:p14="http://schemas.microsoft.com/office/powerpoint/2010/main" val="370500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 vs Matrix,</a:t>
            </a:r>
            <a:br>
              <a:rPr lang="en-US" dirty="0" smtClean="0"/>
            </a:br>
            <a:r>
              <a:rPr lang="en-US" dirty="0" smtClean="0"/>
              <a:t>Eye vs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2133600"/>
            <a:ext cx="71628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human eye/brain is pretty good at taking in a map picture and, considering many points in “parallel,” perceive routes that take advantage of nearby points</a:t>
            </a:r>
          </a:p>
          <a:p>
            <a:r>
              <a:rPr lang="en-US" dirty="0" smtClean="0"/>
              <a:t>Much harder for a computer to do when it has no idea where a point is without examining it individually</a:t>
            </a:r>
            <a:endParaRPr lang="en-US" dirty="0"/>
          </a:p>
          <a:p>
            <a:r>
              <a:rPr lang="en-US" dirty="0"/>
              <a:t>Like how we can see “that one should go over there!!” in sorting: </a:t>
            </a:r>
          </a:p>
          <a:p>
            <a:pPr lvl="1"/>
            <a:r>
              <a:rPr lang="en-US" dirty="0">
                <a:hlinkClick r:id="rId4"/>
              </a:rPr>
              <a:t>http://www.cs.usfca.edu/~galles/visualization/ComparisonSort.html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0511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Speaking of sorting…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68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code (or </a:t>
            </a:r>
            <a:r>
              <a:rPr lang="en-US" dirty="0" err="1" smtClean="0"/>
              <a:t>pseudocode</a:t>
            </a:r>
            <a:r>
              <a:rPr lang="en-US" dirty="0" smtClean="0"/>
              <a:t>) for Selection 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2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Aside: Worst case vs. Best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Remember Binary Search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Look at middle element: if too big, rule out right half and recursively search left; if too small, rule out left half and recursively search right; if correct element, WIN! If 0 elements left, LOSE!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67029366"/>
              </p:ext>
            </p:extLst>
          </p:nvPr>
        </p:nvGraphicFramePr>
        <p:xfrm>
          <a:off x="1447800" y="2971800"/>
          <a:ext cx="60960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9719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9068</TotalTime>
  <Words>839</Words>
  <Application>Microsoft Office PowerPoint</Application>
  <PresentationFormat>On-screen Show (4:3)</PresentationFormat>
  <Paragraphs>139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Century Gothic</vt:lpstr>
      <vt:lpstr>Helvetica Neue</vt:lpstr>
      <vt:lpstr>Wingdings 2</vt:lpstr>
      <vt:lpstr>Austin</vt:lpstr>
      <vt:lpstr>CS106X – Programming Abstractions in C++</vt:lpstr>
      <vt:lpstr>Today’s Topics: Recursion!</vt:lpstr>
      <vt:lpstr>Traveling Salesperson Problem</vt:lpstr>
      <vt:lpstr>PowerPoint Presentation</vt:lpstr>
      <vt:lpstr>Map vs Matrix, Eye vs Algorithm</vt:lpstr>
      <vt:lpstr>Map vs Matrix, Eye vs Algorithm</vt:lpstr>
      <vt:lpstr>Speaking of sorting… Sorting</vt:lpstr>
      <vt:lpstr>Write code (or pseudocode) for Selection Sort</vt:lpstr>
      <vt:lpstr>Aside: Worst case vs. Best case</vt:lpstr>
      <vt:lpstr>Aside: Worst case vs. Best case</vt:lpstr>
      <vt:lpstr>Analysis of Selection Sort</vt:lpstr>
      <vt:lpstr>Sorting</vt:lpstr>
      <vt:lpstr>Professor’s sorting algorithm:</vt:lpstr>
      <vt:lpstr>Grad student’s sorting algorithm:</vt:lpstr>
      <vt:lpstr>SL’s sorting algorithm:</vt:lpstr>
      <vt:lpstr>Class member’s sorting algorithm:</vt:lpstr>
      <vt:lpstr>Class member’s sorting algorithm:</vt:lpstr>
      <vt:lpstr>Recursive Sorting</vt:lpstr>
      <vt:lpstr>Combine two sorted piles algorithm</vt:lpstr>
      <vt:lpstr>I would like to move one paper from the two sorted sub-piles to the combined sorted pile. How many papers do I have to examine, at most, to identify the current smallest element of both sorted sub-piles?</vt:lpstr>
      <vt:lpstr>How many steps does it take to fully merge two sorted sub-piles, A and B? (best/tight answer)</vt:lpstr>
      <vt:lpstr>Consider an arbitrarily chosen (generic) particular exam and mentally track its progress throughout the algorithm.  How many times does your exam pass through the merge step?</vt:lpstr>
      <vt:lpstr>BigO Analysis of Mergesort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260</cp:revision>
  <dcterms:created xsi:type="dcterms:W3CDTF">2012-09-25T19:16:12Z</dcterms:created>
  <dcterms:modified xsi:type="dcterms:W3CDTF">2014-03-24T22:46:13Z</dcterms:modified>
</cp:coreProperties>
</file>